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s/slide209.xml" ContentType="application/vnd.openxmlformats-officedocument.presentationml.slide+xml"/>
  <Override PartName="/ppt/slides/slide227.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s/slide216.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23.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slides/slide5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1"/>
  </p:notesMasterIdLst>
  <p:sldIdLst>
    <p:sldId id="285" r:id="rId2"/>
    <p:sldId id="286" r:id="rId3"/>
    <p:sldId id="294" r:id="rId4"/>
    <p:sldId id="287" r:id="rId5"/>
    <p:sldId id="298" r:id="rId6"/>
    <p:sldId id="299" r:id="rId7"/>
    <p:sldId id="295" r:id="rId8"/>
    <p:sldId id="296" r:id="rId9"/>
    <p:sldId id="297" r:id="rId10"/>
    <p:sldId id="300" r:id="rId11"/>
    <p:sldId id="301" r:id="rId12"/>
    <p:sldId id="302" r:id="rId13"/>
    <p:sldId id="303" r:id="rId14"/>
    <p:sldId id="290" r:id="rId15"/>
    <p:sldId id="288" r:id="rId16"/>
    <p:sldId id="291" r:id="rId17"/>
    <p:sldId id="292" r:id="rId18"/>
    <p:sldId id="289" r:id="rId19"/>
    <p:sldId id="293" r:id="rId20"/>
    <p:sldId id="387" r:id="rId21"/>
    <p:sldId id="388" r:id="rId22"/>
    <p:sldId id="304" r:id="rId23"/>
    <p:sldId id="305" r:id="rId24"/>
    <p:sldId id="306" r:id="rId25"/>
    <p:sldId id="307" r:id="rId26"/>
    <p:sldId id="308" r:id="rId27"/>
    <p:sldId id="309" r:id="rId28"/>
    <p:sldId id="312" r:id="rId29"/>
    <p:sldId id="313" r:id="rId30"/>
    <p:sldId id="314" r:id="rId31"/>
    <p:sldId id="315" r:id="rId32"/>
    <p:sldId id="316" r:id="rId33"/>
    <p:sldId id="319" r:id="rId34"/>
    <p:sldId id="317" r:id="rId35"/>
    <p:sldId id="318" r:id="rId36"/>
    <p:sldId id="322" r:id="rId37"/>
    <p:sldId id="323" r:id="rId38"/>
    <p:sldId id="324" r:id="rId39"/>
    <p:sldId id="325" r:id="rId40"/>
    <p:sldId id="327" r:id="rId41"/>
    <p:sldId id="326" r:id="rId42"/>
    <p:sldId id="328" r:id="rId43"/>
    <p:sldId id="346" r:id="rId44"/>
    <p:sldId id="329" r:id="rId45"/>
    <p:sldId id="339" r:id="rId46"/>
    <p:sldId id="330" r:id="rId47"/>
    <p:sldId id="331" r:id="rId48"/>
    <p:sldId id="332" r:id="rId49"/>
    <p:sldId id="338" r:id="rId50"/>
    <p:sldId id="345" r:id="rId51"/>
    <p:sldId id="509" r:id="rId52"/>
    <p:sldId id="334" r:id="rId53"/>
    <p:sldId id="335" r:id="rId54"/>
    <p:sldId id="336" r:id="rId55"/>
    <p:sldId id="337" r:id="rId56"/>
    <p:sldId id="352" r:id="rId57"/>
    <p:sldId id="389" r:id="rId58"/>
    <p:sldId id="390" r:id="rId59"/>
    <p:sldId id="395" r:id="rId60"/>
    <p:sldId id="391" r:id="rId61"/>
    <p:sldId id="396" r:id="rId62"/>
    <p:sldId id="397" r:id="rId63"/>
    <p:sldId id="393" r:id="rId64"/>
    <p:sldId id="347" r:id="rId65"/>
    <p:sldId id="519" r:id="rId66"/>
    <p:sldId id="520" r:id="rId67"/>
    <p:sldId id="531" r:id="rId68"/>
    <p:sldId id="348" r:id="rId69"/>
    <p:sldId id="349" r:id="rId70"/>
    <p:sldId id="354" r:id="rId71"/>
    <p:sldId id="350" r:id="rId72"/>
    <p:sldId id="351" r:id="rId73"/>
    <p:sldId id="353" r:id="rId74"/>
    <p:sldId id="355" r:id="rId75"/>
    <p:sldId id="356" r:id="rId76"/>
    <p:sldId id="360" r:id="rId77"/>
    <p:sldId id="362" r:id="rId78"/>
    <p:sldId id="361" r:id="rId79"/>
    <p:sldId id="532" r:id="rId80"/>
    <p:sldId id="363" r:id="rId81"/>
    <p:sldId id="517" r:id="rId82"/>
    <p:sldId id="518" r:id="rId83"/>
    <p:sldId id="364" r:id="rId84"/>
    <p:sldId id="510" r:id="rId85"/>
    <p:sldId id="511" r:id="rId86"/>
    <p:sldId id="365" r:id="rId87"/>
    <p:sldId id="366" r:id="rId88"/>
    <p:sldId id="367" r:id="rId89"/>
    <p:sldId id="368" r:id="rId90"/>
    <p:sldId id="512" r:id="rId91"/>
    <p:sldId id="513" r:id="rId92"/>
    <p:sldId id="369" r:id="rId93"/>
    <p:sldId id="370" r:id="rId94"/>
    <p:sldId id="371" r:id="rId95"/>
    <p:sldId id="372" r:id="rId96"/>
    <p:sldId id="514" r:id="rId97"/>
    <p:sldId id="373" r:id="rId98"/>
    <p:sldId id="374" r:id="rId99"/>
    <p:sldId id="375" r:id="rId100"/>
    <p:sldId id="376" r:id="rId101"/>
    <p:sldId id="377" r:id="rId102"/>
    <p:sldId id="516" r:id="rId103"/>
    <p:sldId id="378" r:id="rId104"/>
    <p:sldId id="522" r:id="rId105"/>
    <p:sldId id="380" r:id="rId106"/>
    <p:sldId id="524" r:id="rId107"/>
    <p:sldId id="523" r:id="rId108"/>
    <p:sldId id="525" r:id="rId109"/>
    <p:sldId id="526" r:id="rId110"/>
    <p:sldId id="527" r:id="rId111"/>
    <p:sldId id="528" r:id="rId112"/>
    <p:sldId id="529" r:id="rId113"/>
    <p:sldId id="530" r:id="rId114"/>
    <p:sldId id="381" r:id="rId115"/>
    <p:sldId id="521" r:id="rId116"/>
    <p:sldId id="404" r:id="rId117"/>
    <p:sldId id="533" r:id="rId118"/>
    <p:sldId id="534" r:id="rId119"/>
    <p:sldId id="552" r:id="rId120"/>
    <p:sldId id="553" r:id="rId121"/>
    <p:sldId id="544" r:id="rId122"/>
    <p:sldId id="535" r:id="rId123"/>
    <p:sldId id="536" r:id="rId124"/>
    <p:sldId id="545" r:id="rId125"/>
    <p:sldId id="537" r:id="rId126"/>
    <p:sldId id="546" r:id="rId127"/>
    <p:sldId id="547" r:id="rId128"/>
    <p:sldId id="538" r:id="rId129"/>
    <p:sldId id="548" r:id="rId130"/>
    <p:sldId id="556" r:id="rId131"/>
    <p:sldId id="557" r:id="rId132"/>
    <p:sldId id="558" r:id="rId133"/>
    <p:sldId id="539" r:id="rId134"/>
    <p:sldId id="549" r:id="rId135"/>
    <p:sldId id="554" r:id="rId136"/>
    <p:sldId id="555" r:id="rId137"/>
    <p:sldId id="540" r:id="rId138"/>
    <p:sldId id="541" r:id="rId139"/>
    <p:sldId id="550" r:id="rId140"/>
    <p:sldId id="542" r:id="rId141"/>
    <p:sldId id="543" r:id="rId142"/>
    <p:sldId id="559" r:id="rId143"/>
    <p:sldId id="560" r:id="rId144"/>
    <p:sldId id="561" r:id="rId145"/>
    <p:sldId id="382" r:id="rId146"/>
    <p:sldId id="383" r:id="rId147"/>
    <p:sldId id="384" r:id="rId148"/>
    <p:sldId id="385" r:id="rId149"/>
    <p:sldId id="386" r:id="rId150"/>
    <p:sldId id="398" r:id="rId151"/>
    <p:sldId id="399" r:id="rId152"/>
    <p:sldId id="400" r:id="rId153"/>
    <p:sldId id="447" r:id="rId154"/>
    <p:sldId id="401" r:id="rId155"/>
    <p:sldId id="402" r:id="rId156"/>
    <p:sldId id="403" r:id="rId157"/>
    <p:sldId id="405" r:id="rId158"/>
    <p:sldId id="406" r:id="rId159"/>
    <p:sldId id="408" r:id="rId160"/>
    <p:sldId id="565" r:id="rId161"/>
    <p:sldId id="448" r:id="rId162"/>
    <p:sldId id="445" r:id="rId163"/>
    <p:sldId id="409" r:id="rId164"/>
    <p:sldId id="449" r:id="rId165"/>
    <p:sldId id="566" r:id="rId166"/>
    <p:sldId id="410" r:id="rId167"/>
    <p:sldId id="567" r:id="rId168"/>
    <p:sldId id="568" r:id="rId169"/>
    <p:sldId id="411" r:id="rId170"/>
    <p:sldId id="412" r:id="rId171"/>
    <p:sldId id="413" r:id="rId172"/>
    <p:sldId id="414" r:id="rId173"/>
    <p:sldId id="458" r:id="rId174"/>
    <p:sldId id="453" r:id="rId175"/>
    <p:sldId id="454" r:id="rId176"/>
    <p:sldId id="456" r:id="rId177"/>
    <p:sldId id="451" r:id="rId178"/>
    <p:sldId id="459" r:id="rId179"/>
    <p:sldId id="455" r:id="rId180"/>
    <p:sldId id="457" r:id="rId181"/>
    <p:sldId id="416" r:id="rId182"/>
    <p:sldId id="417" r:id="rId183"/>
    <p:sldId id="418" r:id="rId184"/>
    <p:sldId id="419" r:id="rId185"/>
    <p:sldId id="420" r:id="rId186"/>
    <p:sldId id="421" r:id="rId187"/>
    <p:sldId id="422" r:id="rId188"/>
    <p:sldId id="423" r:id="rId189"/>
    <p:sldId id="424" r:id="rId190"/>
    <p:sldId id="450" r:id="rId191"/>
    <p:sldId id="425" r:id="rId192"/>
    <p:sldId id="426" r:id="rId193"/>
    <p:sldId id="573" r:id="rId194"/>
    <p:sldId id="574" r:id="rId195"/>
    <p:sldId id="575" r:id="rId196"/>
    <p:sldId id="427" r:id="rId197"/>
    <p:sldId id="562" r:id="rId198"/>
    <p:sldId id="428" r:id="rId199"/>
    <p:sldId id="429" r:id="rId200"/>
    <p:sldId id="569" r:id="rId201"/>
    <p:sldId id="563" r:id="rId202"/>
    <p:sldId id="564" r:id="rId203"/>
    <p:sldId id="571" r:id="rId204"/>
    <p:sldId id="576" r:id="rId205"/>
    <p:sldId id="577" r:id="rId206"/>
    <p:sldId id="581" r:id="rId207"/>
    <p:sldId id="578" r:id="rId208"/>
    <p:sldId id="580" r:id="rId209"/>
    <p:sldId id="579" r:id="rId210"/>
    <p:sldId id="431" r:id="rId211"/>
    <p:sldId id="432" r:id="rId212"/>
    <p:sldId id="433" r:id="rId213"/>
    <p:sldId id="434" r:id="rId214"/>
    <p:sldId id="435" r:id="rId215"/>
    <p:sldId id="436" r:id="rId216"/>
    <p:sldId id="437" r:id="rId217"/>
    <p:sldId id="438" r:id="rId218"/>
    <p:sldId id="439" r:id="rId219"/>
    <p:sldId id="442" r:id="rId220"/>
    <p:sldId id="441" r:id="rId221"/>
    <p:sldId id="443" r:id="rId222"/>
    <p:sldId id="444" r:id="rId223"/>
    <p:sldId id="440" r:id="rId224"/>
    <p:sldId id="572" r:id="rId225"/>
    <p:sldId id="582" r:id="rId226"/>
    <p:sldId id="583" r:id="rId227"/>
    <p:sldId id="584" r:id="rId228"/>
    <p:sldId id="585" r:id="rId229"/>
    <p:sldId id="586" r:id="rId230"/>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2400"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2400"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2400"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2400" b="1" kern="1200">
        <a:solidFill>
          <a:schemeClr val="tx1"/>
        </a:solidFill>
        <a:latin typeface="Verdana" pitchFamily="34" charset="0"/>
        <a:ea typeface="宋体" pitchFamily="2" charset="-122"/>
        <a:cs typeface="+mn-cs"/>
      </a:defRPr>
    </a:lvl5pPr>
    <a:lvl6pPr marL="2286000" algn="l" defTabSz="914400" rtl="0" eaLnBrk="1" latinLnBrk="0" hangingPunct="1">
      <a:defRPr sz="2400" b="1" kern="1200">
        <a:solidFill>
          <a:schemeClr val="tx1"/>
        </a:solidFill>
        <a:latin typeface="Verdana" pitchFamily="34" charset="0"/>
        <a:ea typeface="宋体" pitchFamily="2" charset="-122"/>
        <a:cs typeface="+mn-cs"/>
      </a:defRPr>
    </a:lvl6pPr>
    <a:lvl7pPr marL="2743200" algn="l" defTabSz="914400" rtl="0" eaLnBrk="1" latinLnBrk="0" hangingPunct="1">
      <a:defRPr sz="2400" b="1" kern="1200">
        <a:solidFill>
          <a:schemeClr val="tx1"/>
        </a:solidFill>
        <a:latin typeface="Verdana" pitchFamily="34" charset="0"/>
        <a:ea typeface="宋体" pitchFamily="2" charset="-122"/>
        <a:cs typeface="+mn-cs"/>
      </a:defRPr>
    </a:lvl7pPr>
    <a:lvl8pPr marL="3200400" algn="l" defTabSz="914400" rtl="0" eaLnBrk="1" latinLnBrk="0" hangingPunct="1">
      <a:defRPr sz="2400" b="1" kern="1200">
        <a:solidFill>
          <a:schemeClr val="tx1"/>
        </a:solidFill>
        <a:latin typeface="Verdana" pitchFamily="34" charset="0"/>
        <a:ea typeface="宋体" pitchFamily="2" charset="-122"/>
        <a:cs typeface="+mn-cs"/>
      </a:defRPr>
    </a:lvl8pPr>
    <a:lvl9pPr marL="3657600" algn="l" defTabSz="914400" rtl="0" eaLnBrk="1" latinLnBrk="0" hangingPunct="1">
      <a:defRPr sz="2400" b="1"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3B2"/>
    <a:srgbClr val="333399"/>
    <a:srgbClr val="F84628"/>
    <a:srgbClr val="5F5F5F"/>
    <a:srgbClr val="808080"/>
    <a:srgbClr val="000000"/>
    <a:srgbClr val="CC0000"/>
    <a:srgbClr val="78A4BC"/>
    <a:srgbClr val="9DBDB2"/>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9581" autoAdjust="0"/>
    <p:restoredTop sz="84591" autoAdjust="0"/>
  </p:normalViewPr>
  <p:slideViewPr>
    <p:cSldViewPr>
      <p:cViewPr>
        <p:scale>
          <a:sx n="55" d="100"/>
          <a:sy n="55" d="100"/>
        </p:scale>
        <p:origin x="-1445" y="-10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528"/>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27" Type="http://schemas.openxmlformats.org/officeDocument/2006/relationships/slide" Target="slides/slide226.xml"/><Relationship Id="rId201" Type="http://schemas.openxmlformats.org/officeDocument/2006/relationships/slide" Target="slides/slide200.xml"/><Relationship Id="rId222" Type="http://schemas.openxmlformats.org/officeDocument/2006/relationships/slide" Target="slides/slide22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viewProps" Target="view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231"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8.wmf"/><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4.emf"/><Relationship Id="rId1" Type="http://schemas.openxmlformats.org/officeDocument/2006/relationships/image" Target="../media/image6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ea typeface="+mn-ea"/>
              </a:defRPr>
            </a:lvl1pPr>
          </a:lstStyle>
          <a:p>
            <a:pPr>
              <a:defRPr/>
            </a:pPr>
            <a:endParaRPr lang="en-US" altLang="zh-CN"/>
          </a:p>
        </p:txBody>
      </p:sp>
      <p:sp>
        <p:nvSpPr>
          <p:cNvPr id="177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ea typeface="+mn-ea"/>
              </a:defRPr>
            </a:lvl1pPr>
          </a:lstStyle>
          <a:p>
            <a:pPr>
              <a:defRPr/>
            </a:pPr>
            <a:fld id="{6A821D8B-8376-46CE-9774-8B55BD69685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01DBAB56-0580-4F06-9323-CE216B179326}" type="slidenum">
              <a:rPr lang="zh-CN" altLang="en-US" smtClean="0">
                <a:latin typeface="Arial" pitchFamily="34" charset="0"/>
              </a:rPr>
              <a:pPr>
                <a:defRPr/>
              </a:pPr>
              <a:t>1</a:t>
            </a:fld>
            <a:endParaRPr lang="en-US" altLang="zh-CN" smtClean="0">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a:t>
            </a:r>
            <a:r>
              <a:rPr lang="en-US" altLang="zh-CN" dirty="0" smtClean="0"/>
              <a:t>DC/AC</a:t>
            </a:r>
            <a:r>
              <a:rPr lang="zh-CN" altLang="en-US" dirty="0" smtClean="0"/>
              <a:t>系数的范围：最初</a:t>
            </a:r>
            <a:r>
              <a:rPr lang="en-US" altLang="zh-CN" dirty="0" smtClean="0"/>
              <a:t>f</a:t>
            </a:r>
            <a:r>
              <a:rPr lang="zh-CN" altLang="en-US" dirty="0" smtClean="0"/>
              <a:t>（</a:t>
            </a:r>
            <a:r>
              <a:rPr lang="en-US" altLang="zh-CN" dirty="0" err="1" smtClean="0"/>
              <a:t>i</a:t>
            </a:r>
            <a:r>
              <a:rPr lang="zh-CN" altLang="en-US" dirty="0" smtClean="0"/>
              <a:t>，</a:t>
            </a:r>
            <a:r>
              <a:rPr lang="en-US" altLang="zh-CN" dirty="0" smtClean="0"/>
              <a:t>j</a:t>
            </a:r>
            <a:r>
              <a:rPr lang="zh-CN" altLang="en-US" dirty="0" smtClean="0"/>
              <a:t>）为</a:t>
            </a:r>
            <a:r>
              <a:rPr lang="en-US" altLang="zh-CN" dirty="0" smtClean="0"/>
              <a:t>0</a:t>
            </a:r>
            <a:r>
              <a:rPr lang="zh-CN" altLang="en-US" dirty="0" smtClean="0"/>
              <a:t>～</a:t>
            </a:r>
            <a:r>
              <a:rPr lang="en-US" altLang="zh-CN" dirty="0" smtClean="0"/>
              <a:t>255</a:t>
            </a:r>
            <a:r>
              <a:rPr lang="zh-CN" altLang="en-US" dirty="0" smtClean="0"/>
              <a:t>，</a:t>
            </a:r>
            <a:endParaRPr lang="en-US" altLang="zh-CN" dirty="0" smtClean="0"/>
          </a:p>
          <a:p>
            <a:r>
              <a:rPr lang="zh-CN" altLang="en-US" dirty="0" smtClean="0"/>
              <a:t>为便于计算，先对矩阵进行预处理，减掉</a:t>
            </a:r>
            <a:r>
              <a:rPr lang="en-US" altLang="zh-CN" dirty="0" smtClean="0"/>
              <a:t>128</a:t>
            </a:r>
            <a:r>
              <a:rPr lang="zh-CN" altLang="en-US" dirty="0" smtClean="0"/>
              <a:t>，其范围为</a:t>
            </a:r>
            <a:r>
              <a:rPr lang="en-US" altLang="zh-CN" dirty="0" smtClean="0"/>
              <a:t>-128</a:t>
            </a:r>
            <a:r>
              <a:rPr lang="zh-CN" altLang="en-US" dirty="0" smtClean="0"/>
              <a:t>～</a:t>
            </a:r>
            <a:r>
              <a:rPr lang="en-US" altLang="zh-CN" dirty="0" smtClean="0"/>
              <a:t>127</a:t>
            </a:r>
            <a:r>
              <a:rPr lang="zh-CN" altLang="en-US" dirty="0" smtClean="0"/>
              <a:t>，</a:t>
            </a:r>
            <a:endParaRPr lang="en-US" altLang="zh-CN" dirty="0" smtClean="0"/>
          </a:p>
          <a:p>
            <a:r>
              <a:rPr lang="zh-CN" altLang="en-US" dirty="0" smtClean="0"/>
              <a:t>经过</a:t>
            </a:r>
            <a:r>
              <a:rPr lang="en-US" altLang="zh-CN" dirty="0" smtClean="0"/>
              <a:t>DCT</a:t>
            </a:r>
            <a:r>
              <a:rPr lang="zh-CN" altLang="en-US" dirty="0" smtClean="0"/>
              <a:t>变换后，其范围为</a:t>
            </a:r>
            <a:r>
              <a:rPr lang="en-US" altLang="zh-CN" dirty="0" smtClean="0"/>
              <a:t>-1024</a:t>
            </a:r>
            <a:r>
              <a:rPr lang="zh-CN" altLang="en-US" dirty="0" smtClean="0"/>
              <a:t>～</a:t>
            </a:r>
            <a:r>
              <a:rPr lang="en-US" altLang="zh-CN" dirty="0" smtClean="0"/>
              <a:t>1023</a:t>
            </a:r>
            <a:r>
              <a:rPr lang="zh-CN" altLang="en-US" dirty="0" smtClean="0"/>
              <a:t>，经过</a:t>
            </a:r>
            <a:r>
              <a:rPr lang="en-US" altLang="zh-CN" dirty="0" smtClean="0"/>
              <a:t>DCT</a:t>
            </a:r>
            <a:r>
              <a:rPr lang="zh-CN" altLang="en-US" dirty="0" smtClean="0"/>
              <a:t>的系数有（</a:t>
            </a:r>
            <a:r>
              <a:rPr lang="en-US" altLang="zh-CN" dirty="0" smtClean="0"/>
              <a:t>1/4</a:t>
            </a:r>
            <a:r>
              <a:rPr lang="zh-CN" altLang="en-US" dirty="0" smtClean="0"/>
              <a:t>）</a:t>
            </a:r>
            <a:r>
              <a:rPr lang="en-US" altLang="zh-CN" dirty="0" smtClean="0"/>
              <a:t>×</a:t>
            </a:r>
            <a:r>
              <a:rPr lang="zh-CN" altLang="en-US" dirty="0" smtClean="0"/>
              <a:t>（</a:t>
            </a:r>
            <a:r>
              <a:rPr lang="en-US" altLang="zh-CN" dirty="0" smtClean="0"/>
              <a:t>1/2</a:t>
            </a:r>
            <a:r>
              <a:rPr lang="zh-CN" altLang="en-US" dirty="0" smtClean="0"/>
              <a:t>）</a:t>
            </a:r>
            <a:r>
              <a:rPr lang="en-US" altLang="zh-CN" dirty="0" smtClean="0"/>
              <a:t>×8×8</a:t>
            </a:r>
          </a:p>
          <a:p>
            <a:r>
              <a:rPr lang="zh-CN" altLang="en-US" dirty="0" smtClean="0"/>
              <a:t>又假设量化表都是自己定义的，最精确、无损的情况是量化表的全部元素为</a:t>
            </a:r>
            <a:r>
              <a:rPr lang="en-US" altLang="zh-CN" dirty="0" smtClean="0"/>
              <a:t>1</a:t>
            </a:r>
            <a:r>
              <a:rPr lang="zh-CN" altLang="en-US" dirty="0" smtClean="0"/>
              <a:t>，不会改变原来的取值范围</a:t>
            </a:r>
            <a:endParaRPr lang="en-US" altLang="zh-CN" dirty="0" smtClean="0"/>
          </a:p>
          <a:p>
            <a:r>
              <a:rPr lang="en-US" altLang="zh-CN" dirty="0" smtClean="0"/>
              <a:t>DPCM</a:t>
            </a:r>
            <a:r>
              <a:rPr lang="zh-CN" altLang="en-US" dirty="0" smtClean="0"/>
              <a:t>编码后，其范围为</a:t>
            </a:r>
            <a:r>
              <a:rPr lang="en-US" altLang="zh-CN" dirty="0" smtClean="0"/>
              <a:t>-2047</a:t>
            </a:r>
            <a:r>
              <a:rPr lang="zh-CN" altLang="en-US" dirty="0" smtClean="0"/>
              <a:t>～</a:t>
            </a:r>
            <a:r>
              <a:rPr lang="en-US" altLang="zh-CN" dirty="0" smtClean="0"/>
              <a:t>2047</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p:spPr>
        <p:txBody>
          <a:bodyPr/>
          <a:lstStyle/>
          <a:p>
            <a:r>
              <a:rPr lang="zh-CN" altLang="en-US" smtClean="0">
                <a:latin typeface="Arial" pitchFamily="34" charset="0"/>
              </a:rPr>
              <a:t>②是有损的，其他都是无损的。</a:t>
            </a:r>
          </a:p>
        </p:txBody>
      </p:sp>
      <p:sp>
        <p:nvSpPr>
          <p:cNvPr id="4" name="灯片编号占位符 3"/>
          <p:cNvSpPr>
            <a:spLocks noGrp="1"/>
          </p:cNvSpPr>
          <p:nvPr>
            <p:ph type="sldNum" sz="quarter" idx="5"/>
          </p:nvPr>
        </p:nvSpPr>
        <p:spPr/>
        <p:txBody>
          <a:bodyPr/>
          <a:lstStyle/>
          <a:p>
            <a:pPr>
              <a:defRPr/>
            </a:pPr>
            <a:fld id="{D5247350-F7C1-48BD-A0E6-23E358F628F6}" type="slidenum">
              <a:rPr lang="zh-CN" altLang="en-US" smtClean="0"/>
              <a:pPr>
                <a:defRPr/>
              </a:pPr>
              <a:t>116</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的宽为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像素，高为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像素。图像实际的宽刚好是</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，但高则稍稍大于</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的高度，所以要补足</a:t>
            </a:r>
            <a:r>
              <a:rPr lang="en-US" altLang="zh-CN" sz="1200" b="0" kern="0" dirty="0" smtClean="0">
                <a:latin typeface="Verdana" pitchFamily="34" charset="0"/>
                <a:ea typeface="Verdana" pitchFamily="34" charset="0"/>
                <a:cs typeface="Verdana" pitchFamily="34" charset="0"/>
              </a:rPr>
              <a:t>5</a:t>
            </a:r>
            <a:r>
              <a:rPr lang="zh-CN" altLang="zh-CN" sz="1200" b="0" kern="0" dirty="0" smtClean="0">
                <a:latin typeface="Verdana" pitchFamily="34" charset="0"/>
                <a:cs typeface="Verdana" pitchFamily="34" charset="0"/>
              </a:rPr>
              <a:t>行</a:t>
            </a:r>
            <a:r>
              <a:rPr lang="en-US" altLang="zh-CN" sz="1200" b="0" kern="0" dirty="0" smtClean="0">
                <a:latin typeface="Verdana" pitchFamily="34" charset="0"/>
                <a:ea typeface="Verdana" pitchFamily="34" charset="0"/>
                <a:cs typeface="Verdana" pitchFamily="34" charset="0"/>
              </a:rPr>
              <a:t>MCU</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b="0" kern="0" dirty="0" smtClean="0">
                <a:latin typeface="Verdana" pitchFamily="34" charset="0"/>
                <a:cs typeface="Verdana" pitchFamily="34" charset="0"/>
              </a:rPr>
              <a:t>在数据流中，</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的顺序是：</a:t>
            </a:r>
            <a:endParaRPr lang="en-US" altLang="zh-CN" sz="1200" b="0" kern="0" dirty="0" smtClean="0">
              <a:latin typeface="Verdana" pitchFamily="34" charset="0"/>
              <a:ea typeface="Verdana" pitchFamily="34" charset="0"/>
              <a:cs typeface="Verdana"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kern="0" dirty="0" smtClean="0">
                <a:latin typeface="Verdana" pitchFamily="34" charset="0"/>
                <a:ea typeface="Verdana" pitchFamily="34" charset="0"/>
                <a:cs typeface="Verdana" pitchFamily="34" charset="0"/>
              </a:rPr>
              <a:t>MCU1</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MCU3</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MCU4</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 </a:t>
            </a:r>
            <a:r>
              <a:rPr lang="zh-CN" altLang="zh-CN" sz="1200" b="0" kern="0" dirty="0" smtClean="0">
                <a:latin typeface="Verdana" pitchFamily="34" charset="0"/>
                <a:cs typeface="Verdana" pitchFamily="34" charset="0"/>
              </a:rPr>
              <a:t>………… </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MCU18</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MCU19</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MCU20</a:t>
            </a:r>
          </a:p>
          <a:p>
            <a:r>
              <a:rPr lang="zh-CN" altLang="zh-CN" sz="1200" kern="1200" dirty="0" smtClean="0">
                <a:solidFill>
                  <a:schemeClr val="tx1"/>
                </a:solidFill>
                <a:latin typeface="Verdana" pitchFamily="34" charset="0"/>
                <a:ea typeface="+mn-ea"/>
                <a:cs typeface="Verdana" pitchFamily="34" charset="0"/>
              </a:rPr>
              <a:t>对于整张图片来说，数据流的数据依次是：</a:t>
            </a:r>
            <a:r>
              <a:rPr lang="en-US" altLang="zh-CN" sz="1200" kern="1200" dirty="0" smtClean="0">
                <a:solidFill>
                  <a:schemeClr val="tx1"/>
                </a:solidFill>
                <a:latin typeface="Verdana" pitchFamily="34" charset="0"/>
                <a:ea typeface="Verdana" pitchFamily="34" charset="0"/>
                <a:cs typeface="Verdana" pitchFamily="34" charset="0"/>
              </a:rPr>
              <a:t/>
            </a:r>
            <a:br>
              <a:rPr lang="en-US" altLang="zh-CN" sz="1200" kern="1200" dirty="0" smtClean="0">
                <a:solidFill>
                  <a:schemeClr val="tx1"/>
                </a:solidFill>
                <a:latin typeface="Verdana" pitchFamily="34" charset="0"/>
                <a:ea typeface="Verdana" pitchFamily="34" charset="0"/>
                <a:cs typeface="Verdana" pitchFamily="34" charset="0"/>
              </a:rPr>
            </a:b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1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en-US" altLang="zh-CN" sz="1200" kern="1200" dirty="0" smtClean="0">
                <a:solidFill>
                  <a:schemeClr val="tx1"/>
                </a:solidFill>
                <a:latin typeface="Verdana" pitchFamily="34" charset="0"/>
                <a:ea typeface="Verdana" pitchFamily="34" charset="0"/>
                <a:cs typeface="Verdana" pitchFamily="34" charset="0"/>
              </a:rPr>
              <a:t>]</a:t>
            </a:r>
            <a:r>
              <a:rPr lang="en-US" altLang="zh-CN" sz="1200" kern="1200" baseline="-250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3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 [Y</a:t>
            </a:r>
            <a:r>
              <a:rPr lang="en-US" altLang="zh-CN" sz="1200" kern="1200" baseline="-25000" dirty="0" smtClean="0">
                <a:solidFill>
                  <a:schemeClr val="tx1"/>
                </a:solidFill>
                <a:latin typeface="Verdana" pitchFamily="34" charset="0"/>
                <a:ea typeface="Verdana" pitchFamily="34" charset="0"/>
                <a:cs typeface="Verdana" pitchFamily="34" charset="0"/>
              </a:rPr>
              <a:t>19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en-US" altLang="zh-CN" sz="1200" kern="1200" dirty="0" smtClean="0">
                <a:solidFill>
                  <a:schemeClr val="tx1"/>
                </a:solidFill>
                <a:latin typeface="Verdana" pitchFamily="34" charset="0"/>
                <a:ea typeface="Verdana" pitchFamily="34" charset="0"/>
                <a:cs typeface="Verdana" pitchFamily="34" charset="0"/>
              </a:rPr>
              <a:t>]</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20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Cb20</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20</a:t>
            </a:r>
            <a:r>
              <a:rPr lang="en-US" altLang="zh-CN" sz="1200" kern="1200" dirty="0" smtClean="0">
                <a:solidFill>
                  <a:schemeClr val="tx1"/>
                </a:solidFill>
                <a:latin typeface="Verdana" pitchFamily="34" charset="0"/>
                <a:ea typeface="Verdana" pitchFamily="34" charset="0"/>
                <a:cs typeface="Verdana" pitchFamily="34" charset="0"/>
              </a:rPr>
              <a:t>]</a:t>
            </a:r>
            <a:endParaRPr lang="zh-CN" altLang="en-US" dirty="0">
              <a:latin typeface="Verdana" pitchFamily="34" charset="0"/>
              <a:cs typeface="Verdana" pitchFamily="34" charset="0"/>
            </a:endParaRPr>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132</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SC</a:t>
            </a:r>
            <a:r>
              <a:rPr lang="zh-CN" altLang="en-US" dirty="0" smtClean="0"/>
              <a:t>：起始码</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167</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在</a:t>
            </a:r>
            <a:r>
              <a:rPr lang="en-US" sz="1200" kern="1200" dirty="0" smtClean="0">
                <a:solidFill>
                  <a:schemeClr val="tx1"/>
                </a:solidFill>
                <a:latin typeface="Arial" charset="0"/>
                <a:ea typeface="+mn-ea"/>
                <a:cs typeface="+mn-cs"/>
              </a:rPr>
              <a:t>MPEG-1</a:t>
            </a:r>
            <a:r>
              <a:rPr lang="zh-CN" altLang="en-US" sz="1200" kern="1200" dirty="0" smtClean="0">
                <a:solidFill>
                  <a:schemeClr val="tx1"/>
                </a:solidFill>
                <a:latin typeface="Arial" charset="0"/>
                <a:ea typeface="+mn-ea"/>
                <a:cs typeface="+mn-cs"/>
              </a:rPr>
              <a:t>的基础上，</a:t>
            </a:r>
            <a:r>
              <a:rPr lang="en-US" sz="1200" kern="1200" dirty="0" smtClean="0">
                <a:solidFill>
                  <a:schemeClr val="tx1"/>
                </a:solidFill>
                <a:latin typeface="Arial" charset="0"/>
                <a:ea typeface="+mn-ea"/>
                <a:cs typeface="+mn-cs"/>
              </a:rPr>
              <a:t>MPEG-2</a:t>
            </a:r>
            <a:r>
              <a:rPr lang="zh-CN" altLang="en-US" sz="1200" kern="1200" dirty="0" smtClean="0">
                <a:solidFill>
                  <a:schemeClr val="tx1"/>
                </a:solidFill>
                <a:latin typeface="Arial" charset="0"/>
                <a:ea typeface="+mn-ea"/>
                <a:cs typeface="+mn-cs"/>
              </a:rPr>
              <a:t>标准在提高图像分辨率、兼容数字电视等方面做了一些改进，例如它的运动矢量的精度为半像素；在编码运算中（如运动估计和</a:t>
            </a:r>
            <a:r>
              <a:rPr lang="en-US" sz="1200" kern="1200" dirty="0" smtClean="0">
                <a:solidFill>
                  <a:schemeClr val="tx1"/>
                </a:solidFill>
                <a:latin typeface="Arial" charset="0"/>
                <a:ea typeface="+mn-ea"/>
                <a:cs typeface="+mn-cs"/>
              </a:rPr>
              <a:t>DCT</a:t>
            </a:r>
            <a:r>
              <a:rPr lang="zh-CN" altLang="en-US" sz="1200" kern="1200" dirty="0" smtClean="0">
                <a:solidFill>
                  <a:schemeClr val="tx1"/>
                </a:solidFill>
                <a:latin typeface="Arial" charset="0"/>
                <a:ea typeface="+mn-ea"/>
                <a:cs typeface="+mn-cs"/>
              </a:rPr>
              <a:t>）区分</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帧</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场</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；引入了编码的可分级性技术，如空间可分级性、时间可分级性和信噪比可分级性等</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184</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MPEG-4</a:t>
            </a:r>
            <a:r>
              <a:rPr lang="zh-CN" altLang="en-US" sz="1200" kern="1200" dirty="0" smtClean="0">
                <a:solidFill>
                  <a:schemeClr val="tx1"/>
                </a:solidFill>
                <a:latin typeface="Arial" charset="0"/>
                <a:ea typeface="+mn-ea"/>
                <a:cs typeface="+mn-cs"/>
              </a:rPr>
              <a:t>的</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基于对象的编码</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部分由于尚有技术障碍，目前还难以普遍应用</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200</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211</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目的是规范</a:t>
            </a:r>
            <a:r>
              <a:rPr lang="en-US" sz="1200" kern="1200" dirty="0" smtClean="0">
                <a:solidFill>
                  <a:schemeClr val="tx1"/>
                </a:solidFill>
                <a:latin typeface="Arial" charset="0"/>
                <a:ea typeface="+mn-ea"/>
                <a:cs typeface="+mn-cs"/>
              </a:rPr>
              <a:t>ISDN</a:t>
            </a:r>
            <a:r>
              <a:rPr lang="zh-CN" altLang="en-US" sz="1200" kern="1200" dirty="0" smtClean="0">
                <a:solidFill>
                  <a:schemeClr val="tx1"/>
                </a:solidFill>
                <a:latin typeface="Arial" charset="0"/>
                <a:ea typeface="+mn-ea"/>
                <a:cs typeface="+mn-cs"/>
              </a:rPr>
              <a:t>网上的会议电视和可视电话应用中的视频编码技术</a:t>
            </a:r>
            <a:endParaRPr lang="en-US" altLang="zh-CN"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取值较小时，只能传清晰度不太高的图像，适合于面对面的电视电话；</a:t>
            </a:r>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取值较大时（如</a:t>
            </a:r>
            <a:r>
              <a:rPr lang="en-US" sz="1200" kern="1200" dirty="0" smtClean="0">
                <a:solidFill>
                  <a:schemeClr val="tx1"/>
                </a:solidFill>
                <a:latin typeface="Arial" charset="0"/>
                <a:ea typeface="+mn-ea"/>
                <a:cs typeface="+mn-cs"/>
              </a:rPr>
              <a:t> p</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6</a:t>
            </a:r>
            <a:r>
              <a:rPr lang="zh-CN" altLang="en-US" sz="1200" kern="1200" dirty="0" smtClean="0">
                <a:solidFill>
                  <a:schemeClr val="tx1"/>
                </a:solidFill>
                <a:latin typeface="Arial" charset="0"/>
                <a:ea typeface="+mn-ea"/>
                <a:cs typeface="+mn-cs"/>
              </a:rPr>
              <a:t>），可以传输清晰度较好的会议电视图像。</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218</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a:ln/>
        </p:spPr>
        <p:txBody>
          <a:bodyPr/>
          <a:lstStyle/>
          <a:p>
            <a:r>
              <a:rPr lang="en-US" altLang="zh-CN" smtClean="0">
                <a:latin typeface="Arial" pitchFamily="34" charset="0"/>
              </a:rPr>
              <a:t>3</a:t>
            </a:r>
            <a:r>
              <a:rPr lang="zh-CN" altLang="en-US" smtClean="0">
                <a:latin typeface="Arial" pitchFamily="34" charset="0"/>
              </a:rPr>
              <a:t>个</a:t>
            </a:r>
          </a:p>
        </p:txBody>
      </p:sp>
      <p:sp>
        <p:nvSpPr>
          <p:cNvPr id="4" name="灯片编号占位符 3"/>
          <p:cNvSpPr>
            <a:spLocks noGrp="1"/>
          </p:cNvSpPr>
          <p:nvPr>
            <p:ph type="sldNum" sz="quarter" idx="5"/>
          </p:nvPr>
        </p:nvSpPr>
        <p:spPr/>
        <p:txBody>
          <a:bodyPr/>
          <a:lstStyle/>
          <a:p>
            <a:pPr>
              <a:defRPr/>
            </a:pPr>
            <a:fld id="{6D7E4496-5844-4BF8-A976-4D11111A51CB}" type="slidenum">
              <a:rPr lang="zh-CN" altLang="en-US" smtClean="0"/>
              <a:pPr>
                <a:defRPr/>
              </a:pPr>
              <a:t>220</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dirty="0" smtClean="0"/>
              <a:t>编解码器以64～1920</a:t>
            </a:r>
            <a:r>
              <a:rPr kumimoji="1" lang="en-US" altLang="zh-CN" sz="1200" dirty="0" err="1" smtClean="0"/>
              <a:t>kb／s</a:t>
            </a:r>
            <a:r>
              <a:rPr kumimoji="1" lang="zh-CN" altLang="en-US" sz="1200" dirty="0" smtClean="0"/>
              <a:t>的工作速率去覆盖</a:t>
            </a:r>
            <a:r>
              <a:rPr kumimoji="1" lang="en-US" altLang="zh-CN" sz="1200" dirty="0" smtClean="0"/>
              <a:t>N-ISDN</a:t>
            </a:r>
            <a:r>
              <a:rPr kumimoji="1" lang="zh-CN" altLang="en-US" sz="1200" dirty="0" smtClean="0"/>
              <a:t>或</a:t>
            </a:r>
            <a:r>
              <a:rPr kumimoji="1" lang="en-US" altLang="zh-CN" sz="1200" dirty="0" smtClean="0"/>
              <a:t>PCM</a:t>
            </a:r>
            <a:r>
              <a:rPr kumimoji="1" lang="zh-CN" altLang="en-US" sz="1200" dirty="0" smtClean="0"/>
              <a:t>一次群的通道</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221</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p:spPr>
        <p:txBody>
          <a:bodyPr/>
          <a:lstStyle/>
          <a:p>
            <a:r>
              <a:rPr lang="en-US" altLang="zh-CN" smtClean="0">
                <a:latin typeface="Arial" pitchFamily="34" charset="0"/>
              </a:rPr>
              <a:t>1. 44.1*1000*16*2*3.5*60=298,368,000bit=37.296MB</a:t>
            </a:r>
          </a:p>
          <a:p>
            <a:r>
              <a:rPr lang="en-US" altLang="zh-CN" smtClean="0">
                <a:latin typeface="Arial" pitchFamily="34" charset="0"/>
              </a:rPr>
              <a:t>650/37.296=17.43</a:t>
            </a:r>
            <a:r>
              <a:rPr lang="zh-CN" altLang="en-US" smtClean="0">
                <a:latin typeface="Arial" pitchFamily="34" charset="0"/>
              </a:rPr>
              <a:t>首歌曲，大概</a:t>
            </a:r>
            <a:r>
              <a:rPr lang="en-US" altLang="zh-CN" smtClean="0">
                <a:latin typeface="Arial" pitchFamily="34" charset="0"/>
              </a:rPr>
              <a:t>60</a:t>
            </a:r>
            <a:r>
              <a:rPr lang="zh-CN" altLang="en-US" smtClean="0">
                <a:latin typeface="Arial" pitchFamily="34" charset="0"/>
              </a:rPr>
              <a:t>分钟一个小时的歌曲</a:t>
            </a:r>
            <a:endParaRPr lang="en-US" altLang="zh-CN" smtClean="0">
              <a:latin typeface="Arial" pitchFamily="34" charset="0"/>
            </a:endParaRPr>
          </a:p>
          <a:p>
            <a:r>
              <a:rPr lang="en-US" altLang="zh-CN" smtClean="0">
                <a:latin typeface="Arial" pitchFamily="34" charset="0"/>
              </a:rPr>
              <a:t>2. </a:t>
            </a:r>
            <a:r>
              <a:rPr lang="zh-CN" altLang="en-US" smtClean="0">
                <a:latin typeface="Arial" pitchFamily="34" charset="0"/>
              </a:rPr>
              <a:t>每帧数据量</a:t>
            </a:r>
            <a:r>
              <a:rPr lang="en-US" altLang="zh-CN" smtClean="0">
                <a:latin typeface="Arial" pitchFamily="34" charset="0"/>
              </a:rPr>
              <a:t>352*240*3=253KB</a:t>
            </a:r>
          </a:p>
          <a:p>
            <a:r>
              <a:rPr lang="zh-CN" altLang="en-US" smtClean="0">
                <a:latin typeface="Arial" pitchFamily="34" charset="0"/>
              </a:rPr>
              <a:t>每秒数据量</a:t>
            </a:r>
            <a:r>
              <a:rPr lang="en-US" altLang="zh-CN" smtClean="0">
                <a:latin typeface="Arial" pitchFamily="34" charset="0"/>
              </a:rPr>
              <a:t>253</a:t>
            </a:r>
            <a:r>
              <a:rPr lang="zh-CN" altLang="en-US" smtClean="0">
                <a:latin typeface="Arial" pitchFamily="34" charset="0"/>
              </a:rPr>
              <a:t>*</a:t>
            </a:r>
            <a:r>
              <a:rPr lang="en-US" altLang="zh-CN" smtClean="0">
                <a:latin typeface="Arial" pitchFamily="34" charset="0"/>
              </a:rPr>
              <a:t>30=7.603MB</a:t>
            </a:r>
          </a:p>
          <a:p>
            <a:r>
              <a:rPr lang="zh-CN" altLang="en-US" smtClean="0">
                <a:latin typeface="Arial" pitchFamily="34" charset="0"/>
              </a:rPr>
              <a:t>一片</a:t>
            </a:r>
            <a:r>
              <a:rPr lang="en-US" altLang="zh-CN" smtClean="0">
                <a:latin typeface="Arial" pitchFamily="34" charset="0"/>
              </a:rPr>
              <a:t>CD-ROM</a:t>
            </a:r>
            <a:r>
              <a:rPr lang="zh-CN" altLang="en-US" smtClean="0">
                <a:latin typeface="Arial" pitchFamily="34" charset="0"/>
              </a:rPr>
              <a:t>节目时间</a:t>
            </a:r>
            <a:r>
              <a:rPr lang="en-US" altLang="zh-CN" smtClean="0">
                <a:latin typeface="Arial" pitchFamily="34" charset="0"/>
              </a:rPr>
              <a:t>650/7.603/60=1.42</a:t>
            </a:r>
            <a:r>
              <a:rPr lang="zh-CN" altLang="en-US" smtClean="0">
                <a:latin typeface="Arial" pitchFamily="34" charset="0"/>
              </a:rPr>
              <a:t>分</a:t>
            </a:r>
            <a:endParaRPr lang="en-US" altLang="zh-CN" smtClean="0">
              <a:latin typeface="Arial" pitchFamily="34" charset="0"/>
            </a:endParaRPr>
          </a:p>
          <a:p>
            <a:r>
              <a:rPr lang="en-US" altLang="zh-CN" smtClean="0">
                <a:latin typeface="Arial" pitchFamily="34" charset="0"/>
              </a:rPr>
              <a:t>3.</a:t>
            </a:r>
            <a:r>
              <a:rPr lang="zh-CN" altLang="en-US" smtClean="0">
                <a:latin typeface="Arial" pitchFamily="34" charset="0"/>
              </a:rPr>
              <a:t>每帧数据量</a:t>
            </a:r>
            <a:r>
              <a:rPr lang="en-US" altLang="zh-CN" smtClean="0">
                <a:latin typeface="Arial" pitchFamily="34" charset="0"/>
              </a:rPr>
              <a:t>720*576*3=1.24MB</a:t>
            </a:r>
          </a:p>
          <a:p>
            <a:r>
              <a:rPr lang="zh-CN" altLang="en-US" smtClean="0">
                <a:latin typeface="Arial" pitchFamily="34" charset="0"/>
              </a:rPr>
              <a:t>每秒数据量</a:t>
            </a:r>
            <a:r>
              <a:rPr lang="en-US" altLang="zh-CN" smtClean="0">
                <a:latin typeface="Arial" pitchFamily="34" charset="0"/>
              </a:rPr>
              <a:t>1.24</a:t>
            </a:r>
            <a:r>
              <a:rPr lang="zh-CN" altLang="en-US" smtClean="0">
                <a:latin typeface="Arial" pitchFamily="34" charset="0"/>
              </a:rPr>
              <a:t>*</a:t>
            </a:r>
            <a:r>
              <a:rPr lang="en-US" altLang="zh-CN" smtClean="0">
                <a:latin typeface="Arial" pitchFamily="34" charset="0"/>
              </a:rPr>
              <a:t>25=31.3MB</a:t>
            </a:r>
          </a:p>
          <a:p>
            <a:r>
              <a:rPr lang="zh-CN" altLang="en-US" smtClean="0">
                <a:latin typeface="Arial" pitchFamily="34" charset="0"/>
              </a:rPr>
              <a:t>一片</a:t>
            </a:r>
            <a:r>
              <a:rPr lang="en-US" altLang="zh-CN" smtClean="0">
                <a:latin typeface="Arial" pitchFamily="34" charset="0"/>
              </a:rPr>
              <a:t>CD-ROM</a:t>
            </a:r>
            <a:r>
              <a:rPr lang="zh-CN" altLang="en-US" smtClean="0">
                <a:latin typeface="Arial" pitchFamily="34" charset="0"/>
              </a:rPr>
              <a:t>节目时间</a:t>
            </a:r>
            <a:r>
              <a:rPr lang="en-US" altLang="zh-CN" smtClean="0">
                <a:latin typeface="Arial" pitchFamily="34" charset="0"/>
              </a:rPr>
              <a:t>650/31.3=20.9</a:t>
            </a:r>
            <a:r>
              <a:rPr lang="zh-CN" altLang="en-US" smtClean="0">
                <a:latin typeface="Arial" pitchFamily="34" charset="0"/>
              </a:rPr>
              <a:t>秒</a:t>
            </a:r>
            <a:endParaRPr lang="en-US" altLang="zh-CN" smtClean="0">
              <a:latin typeface="Arial" pitchFamily="34" charset="0"/>
            </a:endParaRPr>
          </a:p>
          <a:p>
            <a:r>
              <a:rPr lang="en-US" altLang="zh-CN" smtClean="0">
                <a:latin typeface="Arial" pitchFamily="34" charset="0"/>
              </a:rPr>
              <a:t>4.180</a:t>
            </a:r>
            <a:r>
              <a:rPr lang="zh-CN" altLang="en-US" smtClean="0">
                <a:latin typeface="Arial" pitchFamily="34" charset="0"/>
              </a:rPr>
              <a:t>*</a:t>
            </a:r>
            <a:r>
              <a:rPr lang="en-US" altLang="zh-CN" smtClean="0">
                <a:latin typeface="Arial" pitchFamily="34" charset="0"/>
              </a:rPr>
              <a:t>12</a:t>
            </a:r>
            <a:r>
              <a:rPr lang="zh-CN" altLang="en-US" smtClean="0">
                <a:latin typeface="Arial" pitchFamily="34" charset="0"/>
              </a:rPr>
              <a:t>*</a:t>
            </a:r>
            <a:r>
              <a:rPr lang="en-US" altLang="zh-CN" smtClean="0">
                <a:latin typeface="Arial" pitchFamily="34" charset="0"/>
              </a:rPr>
              <a:t>255*12*8/8/1000/1000=6.61MB</a:t>
            </a: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58C32215-C571-48D3-8B48-08D74964A360}" type="slidenum">
              <a:rPr lang="zh-CN" altLang="en-US" smtClean="0"/>
              <a:pPr>
                <a:defRPr/>
              </a:pPr>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视频编码技术基本是由</a:t>
            </a:r>
            <a:r>
              <a:rPr lang="en-US" sz="1200" kern="1200" dirty="0" smtClean="0">
                <a:solidFill>
                  <a:schemeClr val="tx1"/>
                </a:solidFill>
                <a:latin typeface="Arial" charset="0"/>
                <a:ea typeface="+mn-ea"/>
                <a:cs typeface="+mn-cs"/>
              </a:rPr>
              <a:t>ISO/IEC</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MPEG-x</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H.26x</a:t>
            </a:r>
            <a:r>
              <a:rPr lang="zh-CN" altLang="en-US" sz="1200" kern="1200" dirty="0" smtClean="0">
                <a:solidFill>
                  <a:schemeClr val="tx1"/>
                </a:solidFill>
                <a:latin typeface="Arial" charset="0"/>
                <a:ea typeface="+mn-ea"/>
                <a:cs typeface="+mn-cs"/>
              </a:rPr>
              <a:t>两大系列视频编码国际标准的推出。从</a:t>
            </a:r>
            <a:r>
              <a:rPr lang="en-US" sz="1200" kern="1200" dirty="0" smtClean="0">
                <a:solidFill>
                  <a:schemeClr val="tx1"/>
                </a:solidFill>
                <a:latin typeface="Arial" charset="0"/>
                <a:ea typeface="+mn-ea"/>
                <a:cs typeface="+mn-cs"/>
              </a:rPr>
              <a:t>H.261</a:t>
            </a:r>
            <a:r>
              <a:rPr lang="zh-CN" altLang="en-US" sz="1200" kern="1200" dirty="0" smtClean="0">
                <a:solidFill>
                  <a:schemeClr val="tx1"/>
                </a:solidFill>
                <a:latin typeface="Arial" charset="0"/>
                <a:ea typeface="+mn-ea"/>
                <a:cs typeface="+mn-cs"/>
              </a:rPr>
              <a:t>视频编码建议，到</a:t>
            </a:r>
            <a:r>
              <a:rPr lang="en-US" sz="1200" kern="1200" dirty="0" smtClean="0">
                <a:solidFill>
                  <a:schemeClr val="tx1"/>
                </a:solidFill>
                <a:latin typeface="Arial" charset="0"/>
                <a:ea typeface="+mn-ea"/>
                <a:cs typeface="+mn-cs"/>
              </a:rPr>
              <a:t>H.262/3</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MPEG-1/2/4</a:t>
            </a:r>
            <a:r>
              <a:rPr lang="zh-CN" altLang="en-US" sz="1200" kern="1200" dirty="0" smtClean="0">
                <a:solidFill>
                  <a:schemeClr val="tx1"/>
                </a:solidFill>
                <a:latin typeface="Arial" charset="0"/>
                <a:ea typeface="+mn-ea"/>
                <a:cs typeface="+mn-cs"/>
              </a:rPr>
              <a:t>等都有一个共同的不断追求的目标，即在尽可能低的码率（或存储容量）下获得尽可能好的图像质量。而且，随着市场对图像传输需求的增加，如何适应不同信道传输特性的问题也日益显现出来。于是</a:t>
            </a:r>
            <a:r>
              <a:rPr lang="en-US" sz="1200" kern="1200" dirty="0" smtClean="0">
                <a:solidFill>
                  <a:schemeClr val="tx1"/>
                </a:solidFill>
                <a:latin typeface="Arial" charset="0"/>
                <a:ea typeface="+mn-ea"/>
                <a:cs typeface="+mn-cs"/>
              </a:rPr>
              <a:t>IEO/IEC</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两大国际标准化组织联手制定了视频新标准</a:t>
            </a:r>
            <a:r>
              <a:rPr lang="en-US" sz="1200" kern="1200" dirty="0" smtClean="0">
                <a:solidFill>
                  <a:schemeClr val="tx1"/>
                </a:solidFill>
                <a:latin typeface="Arial" charset="0"/>
                <a:ea typeface="+mn-ea"/>
                <a:cs typeface="+mn-cs"/>
              </a:rPr>
              <a:t>H.264</a:t>
            </a:r>
            <a:r>
              <a:rPr lang="zh-CN" altLang="en-US" sz="1200" kern="1200" smtClean="0">
                <a:solidFill>
                  <a:schemeClr val="tx1"/>
                </a:solidFill>
                <a:latin typeface="Arial" charset="0"/>
                <a:ea typeface="+mn-ea"/>
                <a:cs typeface="+mn-cs"/>
              </a:rPr>
              <a:t>来解决这些问题。</a:t>
            </a:r>
            <a:endParaRPr lang="en-US" altLang="zh-CN" sz="1200" kern="1200" baseline="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的视频编码专家组（</a:t>
            </a:r>
            <a:r>
              <a:rPr lang="en-US" altLang="zh-CN" sz="1200" kern="1200" baseline="0" dirty="0" smtClean="0">
                <a:solidFill>
                  <a:schemeClr val="tx1"/>
                </a:solidFill>
                <a:latin typeface="Arial" charset="0"/>
                <a:ea typeface="+mn-ea"/>
                <a:cs typeface="+mn-cs"/>
              </a:rPr>
              <a:t>VCEG</a:t>
            </a:r>
            <a:r>
              <a:rPr lang="zh-CN" altLang="en-US" sz="1200" kern="1200" baseline="0" dirty="0" smtClean="0">
                <a:solidFill>
                  <a:schemeClr val="tx1"/>
                </a:solidFill>
                <a:latin typeface="Arial" charset="0"/>
                <a:ea typeface="+mn-ea"/>
                <a:cs typeface="+mn-cs"/>
              </a:rPr>
              <a:t>）和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运动图像专家组（</a:t>
            </a:r>
            <a:r>
              <a:rPr lang="en-US" altLang="zh-CN" sz="1200" kern="1200" baseline="0" dirty="0" smtClean="0">
                <a:solidFill>
                  <a:schemeClr val="tx1"/>
                </a:solidFill>
                <a:latin typeface="Arial" charset="0"/>
                <a:ea typeface="+mn-ea"/>
                <a:cs typeface="+mn-cs"/>
              </a:rPr>
              <a:t>MPEG</a:t>
            </a:r>
            <a:r>
              <a:rPr lang="zh-CN" altLang="en-US" sz="1200" kern="1200" baseline="0" dirty="0" smtClean="0">
                <a:solidFill>
                  <a:schemeClr val="tx1"/>
                </a:solidFill>
                <a:latin typeface="Arial" charset="0"/>
                <a:ea typeface="+mn-ea"/>
                <a:cs typeface="+mn-cs"/>
              </a:rPr>
              <a:t>）联合制定的新一代视频压缩标准。</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是一个代表国际电信联盟协调制定电信标准的部门。</a:t>
            </a:r>
            <a:r>
              <a:rPr lang="en-US" altLang="zh-CN" sz="1200" kern="1200" baseline="0" dirty="0" smtClean="0">
                <a:solidFill>
                  <a:schemeClr val="tx1"/>
                </a:solidFill>
                <a:latin typeface="Arial" charset="0"/>
                <a:ea typeface="+mn-ea"/>
                <a:cs typeface="+mn-cs"/>
              </a:rPr>
              <a:t>ISO</a:t>
            </a:r>
            <a:r>
              <a:rPr lang="zh-CN" altLang="en-US" sz="1200" kern="1200" baseline="0" dirty="0" smtClean="0">
                <a:solidFill>
                  <a:schemeClr val="tx1"/>
                </a:solidFill>
                <a:latin typeface="Arial" charset="0"/>
                <a:ea typeface="+mn-ea"/>
                <a:cs typeface="+mn-cs"/>
              </a:rPr>
              <a:t>是指国际标准化组织。</a:t>
            </a:r>
            <a:r>
              <a:rPr lang="en-US" altLang="zh-CN" sz="1200" kern="1200" baseline="0" dirty="0" smtClean="0">
                <a:solidFill>
                  <a:schemeClr val="tx1"/>
                </a:solidFill>
                <a:latin typeface="Arial" charset="0"/>
                <a:ea typeface="+mn-ea"/>
                <a:cs typeface="+mn-cs"/>
              </a:rPr>
              <a:t>IEC</a:t>
            </a:r>
            <a:r>
              <a:rPr lang="zh-CN" altLang="en-US" sz="1200" kern="1200" baseline="0" dirty="0" smtClean="0">
                <a:solidFill>
                  <a:schemeClr val="tx1"/>
                </a:solidFill>
                <a:latin typeface="Arial" charset="0"/>
                <a:ea typeface="+mn-ea"/>
                <a:cs typeface="+mn-cs"/>
              </a:rPr>
              <a:t>是指国际电工委员会，负责制定所有电子、电气和相关技术的标准。</a:t>
            </a:r>
            <a:endParaRPr lang="en-US" altLang="zh-CN" sz="1200" kern="1200" baseline="0" dirty="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所使用的名称，而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将其命名为</a:t>
            </a:r>
            <a:r>
              <a:rPr lang="en-US" altLang="zh-CN" sz="1200" kern="1200" baseline="0" dirty="0" smtClean="0">
                <a:solidFill>
                  <a:schemeClr val="tx1"/>
                </a:solidFill>
                <a:latin typeface="Arial" charset="0"/>
                <a:ea typeface="+mn-ea"/>
                <a:cs typeface="+mn-cs"/>
              </a:rPr>
              <a:t>MPEG-4 Part 10/AVC</a:t>
            </a:r>
            <a:r>
              <a:rPr lang="zh-CN" altLang="en-US" sz="1200" kern="1200" baseline="0" dirty="0" smtClean="0">
                <a:solidFill>
                  <a:schemeClr val="tx1"/>
                </a:solidFill>
                <a:latin typeface="Arial" charset="0"/>
                <a:ea typeface="+mn-ea"/>
                <a:cs typeface="+mn-cs"/>
              </a:rPr>
              <a:t>，因为它代表的是</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系列标准中的一个新标准。</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系列标准包括了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等标准，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是一个应用于基于</a:t>
            </a:r>
            <a:r>
              <a:rPr lang="en-US" altLang="zh-CN" sz="1200" kern="1200" baseline="0" dirty="0" smtClean="0">
                <a:solidFill>
                  <a:schemeClr val="tx1"/>
                </a:solidFill>
                <a:latin typeface="Arial" charset="0"/>
                <a:ea typeface="+mn-ea"/>
                <a:cs typeface="+mn-cs"/>
              </a:rPr>
              <a:t>IP</a:t>
            </a:r>
            <a:r>
              <a:rPr lang="zh-CN" altLang="en-US" sz="1200" kern="1200" baseline="0" dirty="0" smtClean="0">
                <a:solidFill>
                  <a:schemeClr val="tx1"/>
                </a:solidFill>
                <a:latin typeface="Arial" charset="0"/>
                <a:ea typeface="+mn-ea"/>
                <a:cs typeface="+mn-cs"/>
              </a:rPr>
              <a:t>的视频编码器和网络摄像机的标准。</a:t>
            </a:r>
            <a:endParaRPr lang="en-US" altLang="zh-CN" sz="1200" kern="1200" baseline="0" dirty="0" smtClean="0">
              <a:solidFill>
                <a:schemeClr val="tx1"/>
              </a:solidFill>
              <a:latin typeface="Arial" charset="0"/>
              <a:ea typeface="+mn-ea"/>
              <a:cs typeface="+mn-cs"/>
            </a:endParaRPr>
          </a:p>
          <a:p>
            <a:r>
              <a:rPr lang="en-US" altLang="zh-CN" dirty="0" smtClean="0"/>
              <a:t>H.264</a:t>
            </a:r>
            <a:r>
              <a:rPr lang="zh-CN" altLang="en-US" dirty="0" smtClean="0"/>
              <a:t>获得优越性能的代价是计算复杂度增加，据估计，编码的计算复杂度大约相当于</a:t>
            </a:r>
            <a:r>
              <a:rPr lang="en-US" altLang="zh-CN" dirty="0" smtClean="0"/>
              <a:t>H.263</a:t>
            </a:r>
            <a:r>
              <a:rPr lang="zh-CN" altLang="en-US" dirty="0" smtClean="0"/>
              <a:t>的</a:t>
            </a:r>
            <a:r>
              <a:rPr lang="en-US" altLang="zh-CN" dirty="0" smtClean="0"/>
              <a:t>3</a:t>
            </a:r>
            <a:r>
              <a:rPr lang="zh-CN" altLang="en-US" dirty="0" smtClean="0"/>
              <a:t>倍，解码复杂度大约相当于</a:t>
            </a:r>
            <a:r>
              <a:rPr lang="en-US" altLang="zh-CN" dirty="0" smtClean="0"/>
              <a:t>H.263</a:t>
            </a:r>
            <a:r>
              <a:rPr lang="zh-CN" altLang="en-US" dirty="0" smtClean="0"/>
              <a:t>的</a:t>
            </a:r>
            <a:r>
              <a:rPr lang="en-US" altLang="zh-CN" dirty="0" smtClean="0"/>
              <a:t>2</a:t>
            </a:r>
            <a:r>
              <a:rPr lang="zh-CN" altLang="en-US" dirty="0" smtClean="0"/>
              <a:t>倍</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225</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r>
              <a:rPr lang="en-US" altLang="zh-CN" smtClean="0">
                <a:latin typeface="Arial" pitchFamily="34" charset="0"/>
              </a:rPr>
              <a:t>H(X)=2.196,H(X)</a:t>
            </a:r>
            <a:r>
              <a:rPr lang="zh-CN" altLang="en-US" smtClean="0">
                <a:latin typeface="Arial" pitchFamily="34" charset="0"/>
              </a:rPr>
              <a:t>*</a:t>
            </a:r>
            <a:r>
              <a:rPr lang="en-US" altLang="zh-CN" smtClean="0">
                <a:latin typeface="Arial" pitchFamily="34" charset="0"/>
              </a:rPr>
              <a:t>40=87.84</a:t>
            </a:r>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29A508E3-5AC5-4DA1-B05C-E777FDC3B70C}" type="slidenum">
              <a:rPr lang="zh-CN" altLang="en-US" smtClean="0"/>
              <a:pPr>
                <a:defRPr/>
              </a:pPr>
              <a:t>37</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p:spPr>
        <p:txBody>
          <a:bodyPr/>
          <a:lstStyle/>
          <a:p>
            <a:r>
              <a:rPr lang="zh-CN" altLang="en-US" smtClean="0">
                <a:latin typeface="Arial" pitchFamily="34" charset="0"/>
              </a:rPr>
              <a:t>码长共</a:t>
            </a:r>
            <a:r>
              <a:rPr lang="en-US" altLang="zh-CN" smtClean="0">
                <a:latin typeface="Arial" pitchFamily="34" charset="0"/>
              </a:rPr>
              <a:t>91</a:t>
            </a:r>
            <a:r>
              <a:rPr lang="zh-CN" altLang="en-US" smtClean="0">
                <a:latin typeface="Arial" pitchFamily="34" charset="0"/>
              </a:rPr>
              <a:t>位</a:t>
            </a:r>
          </a:p>
        </p:txBody>
      </p:sp>
      <p:sp>
        <p:nvSpPr>
          <p:cNvPr id="4" name="灯片编号占位符 3"/>
          <p:cNvSpPr>
            <a:spLocks noGrp="1"/>
          </p:cNvSpPr>
          <p:nvPr>
            <p:ph type="sldNum" sz="quarter" idx="5"/>
          </p:nvPr>
        </p:nvSpPr>
        <p:spPr/>
        <p:txBody>
          <a:bodyPr/>
          <a:lstStyle/>
          <a:p>
            <a:pPr>
              <a:defRPr/>
            </a:pPr>
            <a:fld id="{60FB9E8A-736E-42F7-BB70-585BBDFBB5AC}" type="slidenum">
              <a:rPr lang="zh-CN" altLang="en-US" smtClean="0"/>
              <a:pPr>
                <a:defRPr/>
              </a:pPr>
              <a:t>38</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8E48557A-3190-40B0-86AF-46004C8EFC6E}" type="slidenum">
              <a:rPr lang="zh-CN" altLang="en-US" smtClean="0"/>
              <a:pPr>
                <a:defRPr/>
              </a:pPr>
              <a:t>42</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p:spPr>
        <p:txBody>
          <a:bodyPr/>
          <a:lstStyle/>
          <a:p>
            <a:r>
              <a:rPr lang="zh-CN" altLang="en-US" smtClean="0">
                <a:latin typeface="Arial" pitchFamily="34" charset="0"/>
              </a:rPr>
              <a:t>将</a:t>
            </a:r>
            <a:r>
              <a:rPr lang="en-US" altLang="zh-CN" smtClean="0">
                <a:latin typeface="Arial" pitchFamily="34" charset="0"/>
              </a:rPr>
              <a:t>0.5143876</a:t>
            </a:r>
            <a:r>
              <a:rPr lang="zh-CN" altLang="en-US" smtClean="0">
                <a:latin typeface="Arial" pitchFamily="34" charset="0"/>
              </a:rPr>
              <a:t>转换为二进制小数</a:t>
            </a:r>
            <a:endParaRPr lang="en-US" altLang="zh-CN" smtClean="0">
              <a:latin typeface="Arial" pitchFamily="34" charset="0"/>
            </a:endParaRPr>
          </a:p>
          <a:p>
            <a:r>
              <a:rPr lang="en-US" altLang="zh-CN" smtClean="0">
                <a:latin typeface="Arial" pitchFamily="34" charset="0"/>
              </a:rPr>
              <a:t>0.5143876×2=1.0287752		1</a:t>
            </a:r>
          </a:p>
          <a:p>
            <a:r>
              <a:rPr lang="zh-CN" altLang="en-US" smtClean="0">
                <a:latin typeface="Arial" pitchFamily="34" charset="0"/>
              </a:rPr>
              <a:t>（</a:t>
            </a:r>
            <a:r>
              <a:rPr lang="en-US" altLang="zh-CN" smtClean="0">
                <a:latin typeface="Arial" pitchFamily="34" charset="0"/>
              </a:rPr>
              <a:t>1.0287752-1</a:t>
            </a:r>
            <a:r>
              <a:rPr lang="zh-CN" altLang="en-US" smtClean="0">
                <a:latin typeface="Arial" pitchFamily="34" charset="0"/>
              </a:rPr>
              <a:t>）</a:t>
            </a:r>
            <a:r>
              <a:rPr lang="en-US" altLang="zh-CN" smtClean="0">
                <a:latin typeface="Arial" pitchFamily="34" charset="0"/>
              </a:rPr>
              <a:t>×2=0.0575504	0</a:t>
            </a:r>
          </a:p>
          <a:p>
            <a:r>
              <a:rPr lang="en-US" altLang="zh-CN" smtClean="0">
                <a:latin typeface="Arial" pitchFamily="34" charset="0"/>
              </a:rPr>
              <a:t>0.0575504×2=0.1151008		0</a:t>
            </a:r>
          </a:p>
          <a:p>
            <a:r>
              <a:rPr lang="en-US" altLang="zh-CN" smtClean="0">
                <a:latin typeface="Arial" pitchFamily="34" charset="0"/>
              </a:rPr>
              <a:t>0.1151008×2=0.2302016		0</a:t>
            </a:r>
          </a:p>
          <a:p>
            <a:r>
              <a:rPr lang="en-US" altLang="zh-CN" smtClean="0">
                <a:latin typeface="Arial" pitchFamily="34" charset="0"/>
              </a:rPr>
              <a:t>0.2302016×2=0.4604032		0</a:t>
            </a:r>
          </a:p>
          <a:p>
            <a:r>
              <a:rPr lang="en-US" altLang="zh-CN" smtClean="0">
                <a:latin typeface="Arial" pitchFamily="34" charset="0"/>
              </a:rPr>
              <a:t>0.4604032×2=0.9208064		0</a:t>
            </a:r>
          </a:p>
          <a:p>
            <a:r>
              <a:rPr lang="en-US" altLang="zh-CN" smtClean="0">
                <a:latin typeface="Arial" pitchFamily="34" charset="0"/>
              </a:rPr>
              <a:t>0.9208064×2=1.8416128		1</a:t>
            </a:r>
          </a:p>
          <a:p>
            <a:r>
              <a:rPr lang="zh-CN" altLang="en-US" smtClean="0">
                <a:latin typeface="Arial" pitchFamily="34" charset="0"/>
              </a:rPr>
              <a:t>（</a:t>
            </a:r>
            <a:r>
              <a:rPr lang="en-US" altLang="zh-CN" smtClean="0">
                <a:latin typeface="Arial" pitchFamily="34" charset="0"/>
              </a:rPr>
              <a:t>1.8416128-1</a:t>
            </a:r>
            <a:r>
              <a:rPr lang="zh-CN" altLang="en-US" smtClean="0">
                <a:latin typeface="Arial" pitchFamily="34" charset="0"/>
              </a:rPr>
              <a:t>）</a:t>
            </a:r>
            <a:r>
              <a:rPr lang="en-US" altLang="zh-CN" smtClean="0">
                <a:latin typeface="Arial" pitchFamily="34" charset="0"/>
              </a:rPr>
              <a:t>×2=1.6832256	1</a:t>
            </a:r>
          </a:p>
          <a:p>
            <a:r>
              <a:rPr lang="en-US" altLang="zh-CN" smtClean="0">
                <a:latin typeface="Arial" pitchFamily="34" charset="0"/>
              </a:rPr>
              <a:t>(1.6832256-1)×2=1.3664512	1</a:t>
            </a:r>
          </a:p>
          <a:p>
            <a:endParaRPr lang="en-US" altLang="zh-CN" smtClean="0">
              <a:latin typeface="Arial" pitchFamily="34" charset="0"/>
            </a:endParaRP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01A747D2-E20F-4294-A392-61D722CCBAB9}" type="slidenum">
              <a:rPr lang="zh-CN" altLang="en-US" smtClean="0"/>
              <a:pPr>
                <a:defRPr/>
              </a:pPr>
              <a:t>49</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p:spPr>
        <p:txBody>
          <a:bodyPr/>
          <a:lstStyle/>
          <a:p>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baseline="-25000" smtClean="0">
                <a:latin typeface="Arial" pitchFamily="34" charset="0"/>
              </a:rPr>
              <a:t>，</a:t>
            </a:r>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=1</a:t>
            </a:r>
            <a:r>
              <a:rPr lang="zh-CN" altLang="en-US" smtClean="0">
                <a:latin typeface="Arial" pitchFamily="34" charset="0"/>
              </a:rPr>
              <a:t>时，是一维差值预测。</a:t>
            </a:r>
            <a:endParaRPr lang="en-US" altLang="zh-CN" smtClean="0">
              <a:latin typeface="Arial" pitchFamily="34" charset="0"/>
            </a:endParaRPr>
          </a:p>
          <a:p>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=1</a:t>
            </a:r>
            <a:r>
              <a:rPr lang="zh-CN" altLang="en-US" smtClean="0">
                <a:latin typeface="Arial" pitchFamily="34" charset="0"/>
              </a:rPr>
              <a:t>，</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smtClean="0">
                <a:latin typeface="Arial" pitchFamily="34" charset="0"/>
              </a:rPr>
              <a:t>时，是二维预测，即帧内预测</a:t>
            </a: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B1A9D7DB-0285-4F4F-8595-6C4326893986}" type="slidenum">
              <a:rPr lang="zh-CN" altLang="en-US" smtClean="0"/>
              <a:pPr>
                <a:defRPr/>
              </a:pPr>
              <a:t>62</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4" name="灯片编号占位符 3"/>
          <p:cNvSpPr>
            <a:spLocks noGrp="1"/>
          </p:cNvSpPr>
          <p:nvPr>
            <p:ph type="sldNum" sz="quarter" idx="5"/>
          </p:nvPr>
        </p:nvSpPr>
        <p:spPr/>
        <p:txBody>
          <a:bodyPr/>
          <a:lstStyle/>
          <a:p>
            <a:pPr>
              <a:defRPr/>
            </a:pPr>
            <a:fld id="{1EB9919C-8E26-4C2B-A986-F6F74897B000}" type="slidenum">
              <a:rPr lang="zh-CN" altLang="en-US" smtClean="0"/>
              <a:pPr>
                <a:defRPr/>
              </a:pPr>
              <a:t>103</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因为幅值的自然码长度不定，最后的输出为连续比特串，无法从比特串中识别每个幅值所包含的比特位数，哈夫曼编码可以帮助我们识别，实际上哈夫曼编码指定了幅值所含的比特位数。</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106</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p:oleObj spid="_x0000_s199682" name="Image" r:id="rId3" imgW="2438198" imgH="1657835" progId="">
              <p:embed/>
            </p:oleObj>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7472A80-4B38-4294-812F-57892A71D3AB}"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AF29DBB6-3753-4D5C-87E0-FBEF39545F52}"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p:oleObj spid="_x0000_s200706" name="Image" r:id="rId3" imgW="2438198" imgH="1657835" progId="">
              <p:embed/>
            </p:oleObj>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B0A821F-9FAE-455F-81C4-925F6CABC50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49A13A4D-E1BB-4250-8021-945F62A830CE}"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p:oleObj spid="_x0000_s201730" name="Image" r:id="rId3" imgW="2438198" imgH="1657835" progId="">
              <p:embed/>
            </p:oleObj>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90BB8769-DC7F-49E6-B26A-F1B3BF13E9C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BE8DFCF0-6423-4363-9A14-33A9FF4C3BAA}"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1E3C2253-7A76-48B0-AAB6-EEE5DD175E7A}"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6B3EADB8-8337-4B7F-BB3D-033F3F3538D0}"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FFCA1BFB-9906-4C04-8843-B4BC959A3F78}"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72D98BA1-7B15-4FE0-B16D-87BABBFAAF0E}"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p:oleObj spid="_x0000_s1026" name="Image" r:id="rId14" imgW="2438198" imgH="1657835" progId="">
              <p:embed/>
            </p:oleObj>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6BAAEBEC-214C-489E-BA8A-7A3613EDEA92}"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4061" r:id="rId1"/>
    <p:sldLayoutId id="2147484062" r:id="rId2"/>
    <p:sldLayoutId id="2147484053" r:id="rId3"/>
    <p:sldLayoutId id="2147484063" r:id="rId4"/>
    <p:sldLayoutId id="2147484054" r:id="rId5"/>
    <p:sldLayoutId id="2147484055" r:id="rId6"/>
    <p:sldLayoutId id="2147484056" r:id="rId7"/>
    <p:sldLayoutId id="2147484057" r:id="rId8"/>
    <p:sldLayoutId id="2147484058" r:id="rId9"/>
    <p:sldLayoutId id="2147484059" r:id="rId10"/>
    <p:sldLayoutId id="2147484060"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61.png"/><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oleObject" Target="../embeddings/oleObject42.bin"/><Relationship Id="rId4" Type="http://schemas.openxmlformats.org/officeDocument/2006/relationships/oleObject" Target="../embeddings/oleObject41.bin"/></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3.v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45.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22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229.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Microsoft_Office_Word_97_-_2003___1.doc"/><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arknelson.us/1989/10/01/lzw-data-compression/" TargetMode="External"/><Relationship Id="rId2" Type="http://schemas.openxmlformats.org/officeDocument/2006/relationships/hyperlink" Target="http://compress.rasip.fer.hr/index_menu.ht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3" Type="http://schemas.openxmlformats.org/officeDocument/2006/relationships/oleObject" Target="../embeddings/Microsoft_Office_Word_97_-_2003___2.doc"/><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ctrTitle"/>
          </p:nvPr>
        </p:nvSpPr>
        <p:spPr>
          <a:xfrm>
            <a:off x="357188" y="2571750"/>
            <a:ext cx="2928937" cy="1790700"/>
          </a:xfrm>
        </p:spPr>
        <p:txBody>
          <a:bodyPr/>
          <a:lstStyle/>
          <a:p>
            <a:r>
              <a:rPr lang="zh-CN" altLang="en-US" smtClean="0">
                <a:ea typeface="宋体" pitchFamily="2" charset="-122"/>
              </a:rPr>
              <a:t>多媒体数据压缩技术</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21507" name="Rectangle 5"/>
          <p:cNvSpPr>
            <a:spLocks noGrp="1" noChangeArrowheads="1"/>
          </p:cNvSpPr>
          <p:nvPr>
            <p:ph type="subTitle" idx="1"/>
          </p:nvPr>
        </p:nvSpPr>
        <p:spPr>
          <a:xfrm>
            <a:off x="500063" y="5072063"/>
            <a:ext cx="3690937" cy="381000"/>
          </a:xfrm>
        </p:spPr>
        <p:txBody>
          <a:bodyPr/>
          <a:lstStyle/>
          <a:p>
            <a:r>
              <a:rPr lang="zh-CN" altLang="en-US" sz="2000" smtClean="0">
                <a:ea typeface="宋体" pitchFamily="2" charset="-122"/>
              </a:rPr>
              <a:t>软件学院 </a:t>
            </a:r>
            <a:r>
              <a:rPr lang="en-US" altLang="zh-CN" sz="2000" smtClean="0">
                <a:ea typeface="宋体" pitchFamily="2" charset="-122"/>
              </a:rPr>
              <a:t>		</a:t>
            </a:r>
            <a:r>
              <a:rPr lang="zh-CN" altLang="en-US" sz="2000" smtClean="0">
                <a:ea typeface="宋体" pitchFamily="2" charset="-122"/>
              </a:rPr>
              <a:t>刘新</a:t>
            </a:r>
            <a:endParaRPr lang="en-US" altLang="zh-CN" sz="2000" smtClean="0">
              <a:ea typeface="宋体" pitchFamily="2" charset="-122"/>
            </a:endParaRPr>
          </a:p>
        </p:txBody>
      </p:sp>
      <p:grpSp>
        <p:nvGrpSpPr>
          <p:cNvPr id="21508"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itchFamily="2" charset="-122"/>
              </a:rPr>
              <a:t>压缩比</a:t>
            </a:r>
          </a:p>
        </p:txBody>
      </p:sp>
      <p:sp>
        <p:nvSpPr>
          <p:cNvPr id="28675" name="内容占位符 2"/>
          <p:cNvSpPr>
            <a:spLocks noGrp="1"/>
          </p:cNvSpPr>
          <p:nvPr>
            <p:ph idx="1"/>
          </p:nvPr>
        </p:nvSpPr>
        <p:spPr/>
        <p:txBody>
          <a:bodyPr/>
          <a:lstStyle/>
          <a:p>
            <a:pPr algn="just">
              <a:lnSpc>
                <a:spcPct val="144000"/>
              </a:lnSpc>
              <a:buClr>
                <a:schemeClr val="accent2"/>
              </a:buClr>
              <a:buFont typeface="Monotype Sorts"/>
              <a:buNone/>
            </a:pPr>
            <a:r>
              <a:rPr kumimoji="1" lang="zh-CN" altLang="en-US" smtClean="0">
                <a:ea typeface="宋体" pitchFamily="2" charset="-122"/>
              </a:rPr>
              <a:t>输入数据和输出数据的比</a:t>
            </a:r>
            <a:endParaRPr kumimoji="1" lang="en-US" altLang="zh-CN" smtClean="0">
              <a:ea typeface="宋体" pitchFamily="2" charset="-122"/>
            </a:endParaRPr>
          </a:p>
          <a:p>
            <a:pPr algn="just">
              <a:lnSpc>
                <a:spcPct val="144000"/>
              </a:lnSpc>
              <a:buClr>
                <a:schemeClr val="accent2"/>
              </a:buClr>
              <a:buFont typeface="Monotype Sorts"/>
              <a:buNone/>
            </a:pPr>
            <a:r>
              <a:rPr kumimoji="1" lang="zh-CN" altLang="en-US" smtClean="0">
                <a:ea typeface="宋体" pitchFamily="2" charset="-122"/>
              </a:rPr>
              <a:t>例：512×480， 24</a:t>
            </a:r>
            <a:r>
              <a:rPr kumimoji="1" lang="en-US" altLang="zh-CN" smtClean="0">
                <a:ea typeface="宋体" pitchFamily="2" charset="-122"/>
              </a:rPr>
              <a:t>bit/pixel(bpp)</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输出15000</a:t>
            </a:r>
            <a:r>
              <a:rPr kumimoji="1" lang="en-US" altLang="zh-CN" smtClean="0">
                <a:ea typeface="宋体" pitchFamily="2" charset="-122"/>
              </a:rPr>
              <a:t>byte  </a:t>
            </a:r>
            <a:r>
              <a:rPr kumimoji="1" lang="zh-CN" altLang="en-US" smtClean="0">
                <a:ea typeface="宋体" pitchFamily="2" charset="-122"/>
              </a:rPr>
              <a:t>输入＝737280</a:t>
            </a:r>
            <a:r>
              <a:rPr kumimoji="1" lang="en-US" altLang="zh-CN" smtClean="0">
                <a:ea typeface="宋体" pitchFamily="2" charset="-122"/>
              </a:rPr>
              <a:t>byte  </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压缩比＝737280/15000＝49</a:t>
            </a:r>
          </a:p>
          <a:p>
            <a:endParaRPr lang="zh-CN" altLang="en-US" smtClean="0">
              <a:ea typeface="宋体" pitchFamily="2" charset="-122"/>
            </a:endParaRP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ea typeface="宋体" pitchFamily="2" charset="-122"/>
              </a:rPr>
              <a:t>量化</a:t>
            </a:r>
          </a:p>
        </p:txBody>
      </p:sp>
      <p:sp>
        <p:nvSpPr>
          <p:cNvPr id="10649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6500" name="Rectangle 4"/>
          <p:cNvSpPr>
            <a:spLocks noChangeArrowheads="1"/>
          </p:cNvSpPr>
          <p:nvPr/>
        </p:nvSpPr>
        <p:spPr bwMode="auto">
          <a:xfrm>
            <a:off x="357188" y="971143"/>
            <a:ext cx="8429625" cy="2169825"/>
          </a:xfrm>
          <a:prstGeom prst="rect">
            <a:avLst/>
          </a:prstGeom>
          <a:noFill/>
          <a:ln w="9525">
            <a:noFill/>
            <a:miter lim="800000"/>
            <a:headEnd/>
            <a:tailEnd/>
          </a:ln>
        </p:spPr>
        <p:txBody>
          <a:bodyPr wrap="square" anchor="ctr">
            <a:spAutoFit/>
          </a:bodyPr>
          <a:lstStyle/>
          <a:p>
            <a:pPr indent="269875"/>
            <a:r>
              <a:rPr lang="zh-CN" altLang="en-US" dirty="0"/>
              <a:t>对于</a:t>
            </a:r>
            <a:r>
              <a:rPr lang="zh-CN" altLang="en-US" dirty="0" smtClean="0"/>
              <a:t>上例，</a:t>
            </a:r>
            <a:r>
              <a:rPr lang="zh-CN" altLang="en-US" dirty="0"/>
              <a:t>我们用量化表对其进行量化，得到</a:t>
            </a:r>
            <a:r>
              <a:rPr lang="zh-CN" altLang="en-US" dirty="0" smtClean="0"/>
              <a:t>数组</a:t>
            </a:r>
            <a:endParaRPr lang="en-US" altLang="zh-CN" dirty="0" smtClean="0"/>
          </a:p>
          <a:p>
            <a:pPr indent="269875"/>
            <a:r>
              <a:rPr lang="zh-CN" altLang="en-US" dirty="0" smtClean="0"/>
              <a:t>量化</a:t>
            </a:r>
            <a:r>
              <a:rPr lang="zh-CN" altLang="en-US" dirty="0"/>
              <a:t>的公式为</a:t>
            </a:r>
            <a:r>
              <a:rPr lang="zh-CN" altLang="en-US" dirty="0" smtClean="0"/>
              <a:t>：</a:t>
            </a:r>
            <a:endParaRPr lang="en-US" altLang="zh-CN" dirty="0" smtClean="0"/>
          </a:p>
          <a:p>
            <a:pPr indent="269875"/>
            <a:endParaRPr lang="en-US" altLang="zh-CN" dirty="0" smtClean="0"/>
          </a:p>
          <a:p>
            <a:pPr indent="269875">
              <a:spcBef>
                <a:spcPts val="1800"/>
              </a:spcBef>
            </a:pPr>
            <a:r>
              <a:rPr lang="zh-CN" altLang="en-US" dirty="0" smtClean="0"/>
              <a:t>也就是</a:t>
            </a:r>
            <a:r>
              <a:rPr lang="zh-CN" altLang="en-US" dirty="0"/>
              <a:t>用数组</a:t>
            </a:r>
            <a:r>
              <a:rPr lang="en-US" altLang="zh-CN" dirty="0"/>
              <a:t>F</a:t>
            </a:r>
            <a:r>
              <a:rPr lang="zh-CN" altLang="en-US" dirty="0"/>
              <a:t>中的各元素分别除以量化数组</a:t>
            </a:r>
            <a:r>
              <a:rPr lang="en-US" altLang="zh-CN" i="1" dirty="0"/>
              <a:t>Q</a:t>
            </a:r>
            <a:r>
              <a:rPr lang="zh-CN" altLang="en-US" dirty="0"/>
              <a:t>中的相应元素，如图所示。</a:t>
            </a:r>
          </a:p>
        </p:txBody>
      </p:sp>
      <p:pic>
        <p:nvPicPr>
          <p:cNvPr id="106501" name="Picture 5" descr="tu2"/>
          <p:cNvPicPr>
            <a:picLocks noChangeAspect="1" noChangeArrowheads="1"/>
          </p:cNvPicPr>
          <p:nvPr/>
        </p:nvPicPr>
        <p:blipFill>
          <a:blip r:embed="rId3" cstate="print"/>
          <a:srcRect l="417" t="15381" r="502" b="11764"/>
          <a:stretch>
            <a:fillRect/>
          </a:stretch>
        </p:blipFill>
        <p:spPr bwMode="auto">
          <a:xfrm>
            <a:off x="433388" y="3501008"/>
            <a:ext cx="8496300" cy="2520280"/>
          </a:xfrm>
          <a:prstGeom prst="rect">
            <a:avLst/>
          </a:prstGeom>
          <a:noFill/>
          <a:ln w="9525">
            <a:noFill/>
            <a:miter lim="800000"/>
            <a:headEnd/>
            <a:tailEnd/>
          </a:ln>
        </p:spPr>
      </p:pic>
      <p:graphicFrame>
        <p:nvGraphicFramePr>
          <p:cNvPr id="309250" name="Object 1024"/>
          <p:cNvGraphicFramePr>
            <a:graphicFrameLocks noChangeAspect="1"/>
          </p:cNvGraphicFramePr>
          <p:nvPr/>
        </p:nvGraphicFramePr>
        <p:xfrm>
          <a:off x="7499350" y="942543"/>
          <a:ext cx="971550" cy="503238"/>
        </p:xfrm>
        <a:graphic>
          <a:graphicData uri="http://schemas.openxmlformats.org/presentationml/2006/ole">
            <p:oleObj spid="_x0000_s309250" name="公式" r:id="rId4" imgW="469800" imgH="241200" progId="Equation.3">
              <p:embed/>
            </p:oleObj>
          </a:graphicData>
        </a:graphic>
      </p:graphicFrame>
      <p:graphicFrame>
        <p:nvGraphicFramePr>
          <p:cNvPr id="309253" name="Object 1024"/>
          <p:cNvGraphicFramePr>
            <a:graphicFrameLocks noChangeAspect="1"/>
          </p:cNvGraphicFramePr>
          <p:nvPr/>
        </p:nvGraphicFramePr>
        <p:xfrm>
          <a:off x="7524328" y="3356992"/>
          <a:ext cx="341312" cy="423863"/>
        </p:xfrm>
        <a:graphic>
          <a:graphicData uri="http://schemas.openxmlformats.org/presentationml/2006/ole">
            <p:oleObj spid="_x0000_s309253" name="公式" r:id="rId5" imgW="164880" imgH="203040" progId="Equation.3">
              <p:embed/>
            </p:oleObj>
          </a:graphicData>
        </a:graphic>
      </p:graphicFrame>
      <p:graphicFrame>
        <p:nvGraphicFramePr>
          <p:cNvPr id="309254" name="Object 1024"/>
          <p:cNvGraphicFramePr>
            <a:graphicFrameLocks noChangeAspect="1"/>
          </p:cNvGraphicFramePr>
          <p:nvPr/>
        </p:nvGraphicFramePr>
        <p:xfrm>
          <a:off x="4400550" y="3128963"/>
          <a:ext cx="1257300" cy="449262"/>
        </p:xfrm>
        <a:graphic>
          <a:graphicData uri="http://schemas.openxmlformats.org/presentationml/2006/ole">
            <p:oleObj spid="_x0000_s309254" name="公式" r:id="rId6" imgW="609480" imgH="215640" progId="Equation.3">
              <p:embed/>
            </p:oleObj>
          </a:graphicData>
        </a:graphic>
      </p:graphicFrame>
      <p:graphicFrame>
        <p:nvGraphicFramePr>
          <p:cNvPr id="309255" name="Object 1024"/>
          <p:cNvGraphicFramePr>
            <a:graphicFrameLocks noChangeAspect="1"/>
          </p:cNvGraphicFramePr>
          <p:nvPr/>
        </p:nvGraphicFramePr>
        <p:xfrm>
          <a:off x="1979613" y="3540125"/>
          <a:ext cx="341312" cy="344488"/>
        </p:xfrm>
        <a:graphic>
          <a:graphicData uri="http://schemas.openxmlformats.org/presentationml/2006/ole">
            <p:oleObj spid="_x0000_s309255" name="公式" r:id="rId7" imgW="164880" imgH="164880" progId="Equation.3">
              <p:embed/>
            </p:oleObj>
          </a:graphicData>
        </a:graphic>
      </p:graphicFrame>
      <p:graphicFrame>
        <p:nvGraphicFramePr>
          <p:cNvPr id="309256" name="Object 1024"/>
          <p:cNvGraphicFramePr>
            <a:graphicFrameLocks noChangeAspect="1"/>
          </p:cNvGraphicFramePr>
          <p:nvPr/>
        </p:nvGraphicFramePr>
        <p:xfrm>
          <a:off x="2843808" y="1412776"/>
          <a:ext cx="3230563" cy="874713"/>
        </p:xfrm>
        <a:graphic>
          <a:graphicData uri="http://schemas.openxmlformats.org/presentationml/2006/ole">
            <p:oleObj spid="_x0000_s309256" name="公式" r:id="rId8" imgW="1562040" imgH="419040" progId="Equation.3">
              <p:embed/>
            </p:oleObj>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smtClean="0">
                <a:ea typeface="宋体" pitchFamily="2" charset="-122"/>
              </a:rPr>
              <a:t>逆量化与逆</a:t>
            </a:r>
            <a:r>
              <a:rPr lang="en-US" altLang="zh-CN" smtClean="0">
                <a:ea typeface="宋体" pitchFamily="2" charset="-122"/>
              </a:rPr>
              <a:t>DCT</a:t>
            </a:r>
            <a:endParaRPr lang="zh-CN" altLang="en-US" smtClean="0">
              <a:ea typeface="宋体" pitchFamily="2" charset="-122"/>
            </a:endParaRPr>
          </a:p>
        </p:txBody>
      </p:sp>
      <p:sp>
        <p:nvSpPr>
          <p:cNvPr id="1075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7524" name="Picture 1029"/>
          <p:cNvPicPr>
            <a:picLocks noChangeAspect="1" noChangeArrowheads="1"/>
          </p:cNvPicPr>
          <p:nvPr/>
        </p:nvPicPr>
        <p:blipFill>
          <a:blip r:embed="rId2" cstate="print"/>
          <a:srcRect b="4909"/>
          <a:stretch>
            <a:fillRect/>
          </a:stretch>
        </p:blipFill>
        <p:spPr bwMode="auto">
          <a:xfrm>
            <a:off x="5786438" y="260350"/>
            <a:ext cx="3065462" cy="6026150"/>
          </a:xfrm>
          <a:prstGeom prst="rect">
            <a:avLst/>
          </a:prstGeom>
          <a:noFill/>
          <a:ln w="9525">
            <a:noFill/>
            <a:miter lim="800000"/>
            <a:headEnd/>
            <a:tailEnd/>
          </a:ln>
        </p:spPr>
      </p:pic>
      <p:sp>
        <p:nvSpPr>
          <p:cNvPr id="107525" name="Rectangle 1028"/>
          <p:cNvSpPr>
            <a:spLocks noChangeArrowheads="1"/>
          </p:cNvSpPr>
          <p:nvPr/>
        </p:nvSpPr>
        <p:spPr bwMode="auto">
          <a:xfrm>
            <a:off x="1143000" y="1057275"/>
            <a:ext cx="3429000" cy="4892675"/>
          </a:xfrm>
          <a:prstGeom prst="rect">
            <a:avLst/>
          </a:prstGeom>
          <a:noFill/>
          <a:ln w="9525">
            <a:noFill/>
            <a:miter lim="800000"/>
            <a:headEnd/>
            <a:tailEnd/>
          </a:ln>
        </p:spPr>
        <p:txBody>
          <a:bodyPr anchor="ctr">
            <a:spAutoFit/>
          </a:bodyPr>
          <a:lstStyle/>
          <a:p>
            <a:pPr>
              <a:lnSpc>
                <a:spcPct val="130000"/>
              </a:lnSpc>
            </a:pPr>
            <a:r>
              <a:rPr lang="zh-CN" altLang="en-US"/>
              <a:t>以上是编码时对图像块的正向离散余弦变换和量化过程，解码的时候要进行逆量化和逆向离散余弦变换，右图说明了解码的过程，并且在逆向离散余弦变换之后对重构图像中的每个样本数据加了</a:t>
            </a:r>
            <a:r>
              <a:rPr lang="en-US" altLang="zh-CN"/>
              <a:t>128</a:t>
            </a:r>
            <a:r>
              <a:rPr lang="zh-CN" altLang="en-US"/>
              <a:t>，最后得到重构图像样本：</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Z</a:t>
            </a:r>
            <a:r>
              <a:rPr lang="zh-CN" altLang="en-US" dirty="0" smtClean="0">
                <a:latin typeface="宋体" pitchFamily="2" charset="-122"/>
                <a:ea typeface="宋体" pitchFamily="2" charset="-122"/>
              </a:rPr>
              <a:t>字形编码</a:t>
            </a:r>
            <a:endParaRPr lang="zh-CN" altLang="en-US" dirty="0"/>
          </a:p>
        </p:txBody>
      </p:sp>
      <p:sp>
        <p:nvSpPr>
          <p:cNvPr id="3" name="内容占位符 2"/>
          <p:cNvSpPr>
            <a:spLocks noGrp="1"/>
          </p:cNvSpPr>
          <p:nvPr>
            <p:ph idx="1"/>
          </p:nvPr>
        </p:nvSpPr>
        <p:spPr>
          <a:xfrm>
            <a:off x="395536" y="980728"/>
            <a:ext cx="8568952" cy="2016224"/>
          </a:xfrm>
        </p:spPr>
        <p:txBody>
          <a:bodyPr/>
          <a:lstStyle/>
          <a:p>
            <a:r>
              <a:rPr lang="zh-CN" altLang="en-US" sz="2400" dirty="0" smtClean="0">
                <a:latin typeface="宋体" pitchFamily="2" charset="-122"/>
                <a:ea typeface="宋体" pitchFamily="2" charset="-122"/>
              </a:rPr>
              <a:t>一个合理的线性化方法可能是一次传输       的一行</a:t>
            </a:r>
            <a:endParaRPr lang="en-US" altLang="zh-CN" sz="2400" dirty="0" smtClean="0"/>
          </a:p>
          <a:p>
            <a:r>
              <a:rPr lang="zh-CN" altLang="en-US" sz="2400" dirty="0" smtClean="0"/>
              <a:t>更好的方法？</a:t>
            </a:r>
            <a:endParaRPr lang="en-US" altLang="zh-CN" sz="2400" dirty="0" smtClean="0"/>
          </a:p>
          <a:p>
            <a:pPr lvl="1"/>
            <a:r>
              <a:rPr lang="en-US" altLang="zh-CN" sz="2000" dirty="0" smtClean="0"/>
              <a:t>Z</a:t>
            </a:r>
            <a:r>
              <a:rPr lang="zh-CN" altLang="en-US" sz="2000" dirty="0" smtClean="0"/>
              <a:t>字形编码，增加连续的“</a:t>
            </a:r>
            <a:r>
              <a:rPr lang="en-US" altLang="zh-CN" sz="2000" dirty="0" smtClean="0"/>
              <a:t>0”</a:t>
            </a:r>
            <a:r>
              <a:rPr lang="zh-CN" altLang="en-US" sz="2000" dirty="0" smtClean="0"/>
              <a:t>值系数的个数，即“</a:t>
            </a:r>
            <a:r>
              <a:rPr lang="en-US" altLang="zh-CN" sz="2000" dirty="0" smtClean="0"/>
              <a:t>0”</a:t>
            </a:r>
            <a:r>
              <a:rPr lang="zh-CN" altLang="en-US" sz="2000" dirty="0" smtClean="0"/>
              <a:t>的游程长度</a:t>
            </a:r>
            <a:endParaRPr lang="en-US" altLang="zh-CN" sz="2000" dirty="0" smtClean="0"/>
          </a:p>
          <a:p>
            <a:r>
              <a:rPr lang="en-US" altLang="zh-CN" sz="2400" dirty="0" smtClean="0"/>
              <a:t>DCT</a:t>
            </a:r>
            <a:r>
              <a:rPr lang="zh-CN" altLang="en-US" sz="2400" dirty="0" smtClean="0"/>
              <a:t>系数序号小的位置表示频率较低，把一个</a:t>
            </a:r>
            <a:r>
              <a:rPr lang="en-US" altLang="zh-CN" sz="2400" dirty="0" smtClean="0"/>
              <a:t>8 </a:t>
            </a:r>
            <a:r>
              <a:rPr lang="en-US" altLang="zh-CN" sz="2400" dirty="0" smtClean="0">
                <a:sym typeface="Symbol" pitchFamily="18" charset="2"/>
              </a:rPr>
              <a:t></a:t>
            </a:r>
            <a:r>
              <a:rPr lang="en-US" altLang="zh-CN" sz="2400" dirty="0" smtClean="0"/>
              <a:t> 8</a:t>
            </a:r>
            <a:r>
              <a:rPr lang="zh-CN" altLang="en-US" sz="2400" dirty="0" smtClean="0"/>
              <a:t>的矩阵变成一个</a:t>
            </a:r>
            <a:r>
              <a:rPr lang="en-US" altLang="zh-CN" sz="2400" dirty="0" smtClean="0"/>
              <a:t>1 </a:t>
            </a:r>
            <a:r>
              <a:rPr lang="en-US" altLang="zh-CN" sz="2400" dirty="0" smtClean="0">
                <a:sym typeface="Symbol" pitchFamily="18" charset="2"/>
              </a:rPr>
              <a:t></a:t>
            </a:r>
            <a:r>
              <a:rPr lang="en-US" altLang="zh-CN" sz="2400" dirty="0" smtClean="0"/>
              <a:t> 64</a:t>
            </a:r>
            <a:r>
              <a:rPr lang="zh-CN" altLang="en-US" sz="2400" dirty="0" smtClean="0"/>
              <a:t>的矢量</a:t>
            </a:r>
            <a:endParaRPr lang="en-US" altLang="zh-CN" sz="2400" dirty="0" smtClean="0"/>
          </a:p>
          <a:p>
            <a:r>
              <a:rPr lang="zh-CN" altLang="en-US" sz="2400" dirty="0" smtClean="0"/>
              <a:t>尽可能匹配量化系数的能量分布，并按能量递减的方式排序</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4"/>
          <p:cNvGraphicFramePr>
            <a:graphicFrameLocks noChangeAspect="1"/>
          </p:cNvGraphicFramePr>
          <p:nvPr/>
        </p:nvGraphicFramePr>
        <p:xfrm>
          <a:off x="539552" y="3449327"/>
          <a:ext cx="5040560" cy="2609539"/>
        </p:xfrm>
        <a:graphic>
          <a:graphicData uri="http://schemas.openxmlformats.org/presentationml/2006/ole">
            <p:oleObj spid="_x0000_s305154" name="Visio" r:id="rId3" imgW="4097367" imgH="2118979" progId="Visio.Drawing.11">
              <p:embed/>
            </p:oleObj>
          </a:graphicData>
        </a:graphic>
      </p:graphicFrame>
      <p:graphicFrame>
        <p:nvGraphicFramePr>
          <p:cNvPr id="6" name="Object 6"/>
          <p:cNvGraphicFramePr>
            <a:graphicFrameLocks noChangeAspect="1"/>
          </p:cNvGraphicFramePr>
          <p:nvPr/>
        </p:nvGraphicFramePr>
        <p:xfrm>
          <a:off x="5922915" y="3645024"/>
          <a:ext cx="2789285" cy="2466851"/>
        </p:xfrm>
        <a:graphic>
          <a:graphicData uri="http://schemas.openxmlformats.org/presentationml/2006/ole">
            <p:oleObj spid="_x0000_s305155" name="Picture" r:id="rId4" imgW="2249694" imgH="1769210" progId="Word.Picture.8">
              <p:embed/>
            </p:oleObj>
          </a:graphicData>
        </a:graphic>
      </p:graphicFrame>
      <p:sp>
        <p:nvSpPr>
          <p:cNvPr id="7" name="Rectangle 8"/>
          <p:cNvSpPr>
            <a:spLocks noChangeArrowheads="1"/>
          </p:cNvSpPr>
          <p:nvPr/>
        </p:nvSpPr>
        <p:spPr bwMode="auto">
          <a:xfrm>
            <a:off x="1547664" y="6056461"/>
            <a:ext cx="2918792" cy="396875"/>
          </a:xfrm>
          <a:prstGeom prst="rect">
            <a:avLst/>
          </a:prstGeom>
          <a:noFill/>
          <a:ln w="9525">
            <a:noFill/>
            <a:miter lim="800000"/>
            <a:headEnd/>
            <a:tailEnd/>
          </a:ln>
        </p:spPr>
        <p:txBody>
          <a:bodyPr wrap="square" anchor="ctr">
            <a:spAutoFit/>
          </a:bodyPr>
          <a:lstStyle/>
          <a:p>
            <a:pPr algn="ctr"/>
            <a:r>
              <a:rPr lang="zh-CN" altLang="en-US" sz="2000" dirty="0" smtClean="0">
                <a:ea typeface="楷体_GB2312" pitchFamily="49" charset="-122"/>
                <a:cs typeface="Verdana" pitchFamily="34" charset="0"/>
              </a:rPr>
              <a:t>量化</a:t>
            </a:r>
            <a:r>
              <a:rPr lang="en-US" altLang="zh-CN" sz="2000" dirty="0">
                <a:ea typeface="Verdana" pitchFamily="34" charset="0"/>
                <a:cs typeface="Verdana" pitchFamily="34" charset="0"/>
              </a:rPr>
              <a:t>DCT</a:t>
            </a:r>
            <a:r>
              <a:rPr lang="zh-CN" altLang="en-US" sz="2000" dirty="0">
                <a:ea typeface="楷体_GB2312" pitchFamily="49" charset="-122"/>
                <a:cs typeface="Verdana" pitchFamily="34" charset="0"/>
              </a:rPr>
              <a:t>系数的</a:t>
            </a:r>
            <a:r>
              <a:rPr lang="zh-CN" altLang="en-US" sz="2000" dirty="0" smtClean="0">
                <a:ea typeface="楷体_GB2312" pitchFamily="49" charset="-122"/>
                <a:cs typeface="Verdana" pitchFamily="34" charset="0"/>
              </a:rPr>
              <a:t>编码 </a:t>
            </a:r>
            <a:endParaRPr lang="zh-CN" altLang="en-US" sz="2000" dirty="0">
              <a:ea typeface="楷体_GB2312" pitchFamily="49" charset="-122"/>
              <a:cs typeface="Verdana" pitchFamily="34" charset="0"/>
            </a:endParaRPr>
          </a:p>
        </p:txBody>
      </p:sp>
      <p:sp>
        <p:nvSpPr>
          <p:cNvPr id="8" name="Rectangle 9"/>
          <p:cNvSpPr>
            <a:spLocks noChangeArrowheads="1"/>
          </p:cNvSpPr>
          <p:nvPr/>
        </p:nvSpPr>
        <p:spPr bwMode="auto">
          <a:xfrm>
            <a:off x="6136432" y="6021288"/>
            <a:ext cx="2035968" cy="396875"/>
          </a:xfrm>
          <a:prstGeom prst="rect">
            <a:avLst/>
          </a:prstGeom>
          <a:noFill/>
          <a:ln w="9525">
            <a:noFill/>
            <a:miter lim="800000"/>
            <a:headEnd/>
            <a:tailEnd/>
          </a:ln>
        </p:spPr>
        <p:txBody>
          <a:bodyPr wrap="square" anchor="ctr">
            <a:spAutoFit/>
          </a:bodyPr>
          <a:lstStyle/>
          <a:p>
            <a:pPr algn="ctr"/>
            <a:r>
              <a:rPr lang="en-US" altLang="zh-CN" sz="2000" dirty="0" smtClean="0">
                <a:latin typeface="+mn-ea"/>
                <a:ea typeface="+mn-ea"/>
              </a:rPr>
              <a:t>DCT</a:t>
            </a:r>
            <a:r>
              <a:rPr lang="zh-CN" altLang="en-US" sz="2000" dirty="0">
                <a:latin typeface="+mn-ea"/>
                <a:ea typeface="+mn-ea"/>
              </a:rPr>
              <a:t>系数序号 </a:t>
            </a:r>
          </a:p>
        </p:txBody>
      </p:sp>
      <p:graphicFrame>
        <p:nvGraphicFramePr>
          <p:cNvPr id="305156" name="Object 1024"/>
          <p:cNvGraphicFramePr>
            <a:graphicFrameLocks noChangeAspect="1"/>
          </p:cNvGraphicFramePr>
          <p:nvPr/>
        </p:nvGraphicFramePr>
        <p:xfrm>
          <a:off x="6120730" y="908720"/>
          <a:ext cx="971550" cy="503238"/>
        </p:xfrm>
        <a:graphic>
          <a:graphicData uri="http://schemas.openxmlformats.org/presentationml/2006/ole">
            <p:oleObj spid="_x0000_s305156" name="公式" r:id="rId5" imgW="469800" imgH="241200" progId="Equation.3">
              <p:embed/>
            </p:oleObj>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dirty="0" smtClean="0">
                <a:ea typeface="宋体" pitchFamily="2" charset="-122"/>
              </a:rPr>
              <a:t>直流系数的编码</a:t>
            </a:r>
          </a:p>
        </p:txBody>
      </p:sp>
      <p:sp>
        <p:nvSpPr>
          <p:cNvPr id="108547" name="内容占位符 2"/>
          <p:cNvSpPr>
            <a:spLocks noGrp="1"/>
          </p:cNvSpPr>
          <p:nvPr>
            <p:ph idx="1"/>
          </p:nvPr>
        </p:nvSpPr>
        <p:spPr>
          <a:xfrm>
            <a:off x="539553" y="1124744"/>
            <a:ext cx="8208911" cy="3744416"/>
          </a:xfrm>
        </p:spPr>
        <p:txBody>
          <a:bodyPr/>
          <a:lstStyle/>
          <a:p>
            <a:r>
              <a:rPr lang="en-US" altLang="zh-CN" sz="2800" dirty="0" smtClean="0"/>
              <a:t>DC</a:t>
            </a:r>
            <a:r>
              <a:rPr lang="zh-CN" altLang="en-US" sz="2800" dirty="0" smtClean="0"/>
              <a:t>直流系数：量化后，坐标</a:t>
            </a:r>
            <a:r>
              <a:rPr lang="en-US" altLang="zh-CN" sz="2800" dirty="0" smtClean="0"/>
              <a:t>u=v=0</a:t>
            </a:r>
            <a:r>
              <a:rPr lang="zh-CN" altLang="en-US" sz="2800" dirty="0" smtClean="0"/>
              <a:t>时的取值</a:t>
            </a:r>
            <a:endParaRPr lang="en-US" altLang="zh-CN" sz="2800" dirty="0" smtClean="0">
              <a:latin typeface="+mn-ea"/>
              <a:ea typeface="+mn-ea"/>
            </a:endParaRPr>
          </a:p>
          <a:p>
            <a:r>
              <a:rPr lang="en-US" altLang="zh-CN" sz="2800" dirty="0" smtClean="0">
                <a:latin typeface="+mn-ea"/>
                <a:ea typeface="+mn-ea"/>
              </a:rPr>
              <a:t>8×8</a:t>
            </a:r>
            <a:r>
              <a:rPr lang="zh-CN" altLang="en-US" sz="2800" dirty="0" smtClean="0">
                <a:latin typeface="+mn-ea"/>
                <a:ea typeface="+mn-ea"/>
              </a:rPr>
              <a:t>图像块经过</a:t>
            </a:r>
            <a:r>
              <a:rPr lang="en-US" altLang="zh-CN" sz="2800" dirty="0" smtClean="0">
                <a:latin typeface="+mn-ea"/>
                <a:ea typeface="+mn-ea"/>
              </a:rPr>
              <a:t>DCT</a:t>
            </a:r>
            <a:r>
              <a:rPr lang="zh-CN" altLang="en-US" sz="2800" dirty="0" smtClean="0">
                <a:latin typeface="+mn-ea"/>
                <a:ea typeface="+mn-ea"/>
              </a:rPr>
              <a:t>变换之后得到的</a:t>
            </a:r>
            <a:r>
              <a:rPr lang="en-US" altLang="zh-CN" sz="2800" dirty="0" smtClean="0">
                <a:latin typeface="+mn-ea"/>
                <a:ea typeface="+mn-ea"/>
              </a:rPr>
              <a:t>DC</a:t>
            </a:r>
            <a:r>
              <a:rPr lang="zh-CN" altLang="en-US" sz="2800" dirty="0" smtClean="0">
                <a:latin typeface="+mn-ea"/>
                <a:ea typeface="+mn-ea"/>
              </a:rPr>
              <a:t>直流系数</a:t>
            </a:r>
            <a:r>
              <a:rPr lang="zh-CN" altLang="en-US" sz="2800" dirty="0" smtClean="0"/>
              <a:t>是整个块能量的主要部分，它有两个特点</a:t>
            </a:r>
            <a:r>
              <a:rPr lang="zh-CN" altLang="en-US" sz="2800" dirty="0" smtClean="0">
                <a:latin typeface="+mn-ea"/>
                <a:ea typeface="+mn-ea"/>
              </a:rPr>
              <a:t>：</a:t>
            </a:r>
            <a:endParaRPr lang="en-US" altLang="zh-CN" sz="2800" dirty="0" smtClean="0">
              <a:latin typeface="+mn-ea"/>
              <a:ea typeface="+mn-ea"/>
            </a:endParaRPr>
          </a:p>
          <a:p>
            <a:pPr lvl="1"/>
            <a:r>
              <a:rPr lang="zh-CN" altLang="en-US" sz="2400" dirty="0" smtClean="0">
                <a:latin typeface="+mn-ea"/>
                <a:ea typeface="+mn-ea"/>
              </a:rPr>
              <a:t>系数的数值比较大</a:t>
            </a:r>
            <a:endParaRPr lang="en-US" altLang="zh-CN" sz="2400" dirty="0" smtClean="0">
              <a:latin typeface="+mn-ea"/>
              <a:ea typeface="+mn-ea"/>
            </a:endParaRPr>
          </a:p>
          <a:p>
            <a:pPr lvl="1"/>
            <a:r>
              <a:rPr lang="zh-CN" altLang="en-US" sz="2400" dirty="0" smtClean="0">
                <a:latin typeface="+mn-ea"/>
                <a:ea typeface="+mn-ea"/>
              </a:rPr>
              <a:t>相邻</a:t>
            </a:r>
            <a:r>
              <a:rPr lang="en-US" altLang="zh-CN" sz="2400" dirty="0" smtClean="0">
                <a:latin typeface="+mn-ea"/>
                <a:ea typeface="+mn-ea"/>
              </a:rPr>
              <a:t>8×8</a:t>
            </a:r>
            <a:r>
              <a:rPr lang="zh-CN" altLang="en-US" sz="2400" dirty="0" smtClean="0">
                <a:latin typeface="+mn-ea"/>
                <a:ea typeface="+mn-ea"/>
              </a:rPr>
              <a:t>图像块的</a:t>
            </a:r>
            <a:r>
              <a:rPr lang="en-US" altLang="zh-CN" sz="2400" dirty="0" smtClean="0">
                <a:latin typeface="+mn-ea"/>
                <a:ea typeface="+mn-ea"/>
              </a:rPr>
              <a:t>DC</a:t>
            </a:r>
            <a:r>
              <a:rPr lang="zh-CN" altLang="en-US" sz="2400" dirty="0" smtClean="0">
                <a:latin typeface="+mn-ea"/>
                <a:ea typeface="+mn-ea"/>
              </a:rPr>
              <a:t>系数值变化不大</a:t>
            </a:r>
            <a:endParaRPr lang="en-US" altLang="zh-CN" sz="2400" dirty="0" smtClean="0">
              <a:latin typeface="+mn-ea"/>
              <a:ea typeface="+mn-ea"/>
            </a:endParaRPr>
          </a:p>
          <a:p>
            <a:r>
              <a:rPr lang="zh-CN" altLang="en-US" sz="2800" dirty="0" smtClean="0">
                <a:latin typeface="+mn-ea"/>
                <a:ea typeface="+mn-ea"/>
              </a:rPr>
              <a:t>根据这个特点，</a:t>
            </a:r>
            <a:r>
              <a:rPr lang="en-US" altLang="zh-CN" sz="2800" dirty="0" smtClean="0">
                <a:latin typeface="+mn-ea"/>
                <a:ea typeface="+mn-ea"/>
              </a:rPr>
              <a:t>JPEG</a:t>
            </a:r>
            <a:r>
              <a:rPr lang="zh-CN" altLang="en-US" sz="2800" dirty="0" smtClean="0">
                <a:latin typeface="+mn-ea"/>
                <a:ea typeface="+mn-ea"/>
              </a:rPr>
              <a:t>算法使用了</a:t>
            </a:r>
            <a:r>
              <a:rPr lang="en-US" altLang="zh-CN" sz="2800" dirty="0" smtClean="0">
                <a:latin typeface="+mn-ea"/>
                <a:ea typeface="+mn-ea"/>
              </a:rPr>
              <a:t>DPCM</a:t>
            </a:r>
            <a:r>
              <a:rPr lang="zh-CN" altLang="en-US" sz="2800" dirty="0" smtClean="0">
                <a:latin typeface="+mn-ea"/>
                <a:ea typeface="+mn-ea"/>
              </a:rPr>
              <a:t>技术，用前一块作为本块的预测值，对相邻图像块之间量化</a:t>
            </a:r>
            <a:r>
              <a:rPr lang="en-US" altLang="zh-CN" sz="2800" dirty="0" smtClean="0">
                <a:latin typeface="+mn-ea"/>
                <a:ea typeface="+mn-ea"/>
              </a:rPr>
              <a:t>DC</a:t>
            </a:r>
            <a:r>
              <a:rPr lang="zh-CN" altLang="en-US" sz="2800" dirty="0" smtClean="0">
                <a:latin typeface="+mn-ea"/>
                <a:ea typeface="+mn-ea"/>
              </a:rPr>
              <a:t>系数的差值进行无失真编码</a:t>
            </a:r>
            <a:endParaRPr lang="en-US" altLang="zh-CN" sz="2800" dirty="0" smtClean="0">
              <a:latin typeface="+mn-ea"/>
              <a:ea typeface="+mn-ea"/>
            </a:endParaRPr>
          </a:p>
          <a:p>
            <a:pPr>
              <a:buNone/>
            </a:pPr>
            <a:r>
              <a:rPr lang="en-US" altLang="zh-CN" sz="2800" dirty="0" err="1" smtClean="0">
                <a:cs typeface="Times New Roman" pitchFamily="18" charset="0"/>
              </a:rPr>
              <a:t>ΔDC</a:t>
            </a:r>
            <a:r>
              <a:rPr lang="en-US" altLang="zh-CN" sz="2800" baseline="-25000" dirty="0" err="1" smtClean="0">
                <a:cs typeface="Times New Roman" pitchFamily="18" charset="0"/>
              </a:rPr>
              <a:t>i</a:t>
            </a:r>
            <a:r>
              <a:rPr lang="en-US" altLang="zh-CN" sz="2800" dirty="0" smtClean="0">
                <a:latin typeface="+mn-ea"/>
                <a:ea typeface="+mn-ea"/>
              </a:rPr>
              <a:t> = DC</a:t>
            </a:r>
            <a:r>
              <a:rPr lang="en-US" altLang="zh-CN" sz="2800" baseline="-25000" dirty="0" smtClean="0">
                <a:latin typeface="+mn-ea"/>
                <a:ea typeface="+mn-ea"/>
              </a:rPr>
              <a:t>i</a:t>
            </a:r>
            <a:r>
              <a:rPr lang="en-US" altLang="zh-CN" sz="2800" dirty="0" smtClean="0">
                <a:latin typeface="+mn-ea"/>
                <a:ea typeface="+mn-ea"/>
              </a:rPr>
              <a:t>-DC</a:t>
            </a:r>
            <a:r>
              <a:rPr lang="en-US" altLang="zh-CN" sz="2800" baseline="-25000" dirty="0" smtClean="0">
                <a:latin typeface="+mn-ea"/>
                <a:ea typeface="+mn-ea"/>
              </a:rPr>
              <a:t>i–1</a:t>
            </a:r>
            <a:endParaRPr lang="zh-CN" altLang="en-US" sz="2800" dirty="0" smtClean="0">
              <a:latin typeface="+mn-ea"/>
              <a:ea typeface="+mn-ea"/>
            </a:endParaRPr>
          </a:p>
          <a:p>
            <a:pPr lvl="1"/>
            <a:endParaRPr lang="en-US" altLang="zh-CN" sz="2400" dirty="0" smtClean="0">
              <a:latin typeface="Arial" pitchFamily="34" charset="0"/>
              <a:ea typeface="宋体" pitchFamily="2" charset="-122"/>
            </a:endParaRPr>
          </a:p>
          <a:p>
            <a:endParaRPr lang="en-US" altLang="zh-CN" sz="2400" dirty="0" smtClean="0">
              <a:latin typeface="宋体" pitchFamily="2" charset="-122"/>
              <a:ea typeface="宋体" pitchFamily="2" charset="-122"/>
            </a:endParaRPr>
          </a:p>
        </p:txBody>
      </p:sp>
      <p:sp>
        <p:nvSpPr>
          <p:cNvPr id="1085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 name="Group 15"/>
          <p:cNvGrpSpPr>
            <a:grpSpLocks/>
          </p:cNvGrpSpPr>
          <p:nvPr/>
        </p:nvGrpSpPr>
        <p:grpSpPr bwMode="auto">
          <a:xfrm>
            <a:off x="3573338" y="5166320"/>
            <a:ext cx="5391150" cy="1143000"/>
            <a:chOff x="348" y="3024"/>
            <a:chExt cx="3396" cy="720"/>
          </a:xfrm>
        </p:grpSpPr>
        <p:sp>
          <p:nvSpPr>
            <p:cNvPr id="6" name="Rectangle 4"/>
            <p:cNvSpPr>
              <a:spLocks noChangeArrowheads="1"/>
            </p:cNvSpPr>
            <p:nvPr/>
          </p:nvSpPr>
          <p:spPr bwMode="auto">
            <a:xfrm>
              <a:off x="105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7" name="Rectangle 7"/>
            <p:cNvSpPr>
              <a:spLocks noChangeArrowheads="1"/>
            </p:cNvSpPr>
            <p:nvPr/>
          </p:nvSpPr>
          <p:spPr bwMode="auto">
            <a:xfrm>
              <a:off x="105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8" name="Rectangle 8"/>
            <p:cNvSpPr>
              <a:spLocks noChangeArrowheads="1"/>
            </p:cNvSpPr>
            <p:nvPr/>
          </p:nvSpPr>
          <p:spPr bwMode="auto">
            <a:xfrm>
              <a:off x="201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9" name="Rectangle 9"/>
            <p:cNvSpPr>
              <a:spLocks noChangeArrowheads="1"/>
            </p:cNvSpPr>
            <p:nvPr/>
          </p:nvSpPr>
          <p:spPr bwMode="auto">
            <a:xfrm>
              <a:off x="201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10" name="Line 10"/>
            <p:cNvSpPr>
              <a:spLocks noChangeShapeType="1"/>
            </p:cNvSpPr>
            <p:nvPr/>
          </p:nvSpPr>
          <p:spPr bwMode="auto">
            <a:xfrm flipH="1">
              <a:off x="960" y="3120"/>
              <a:ext cx="144" cy="240"/>
            </a:xfrm>
            <a:prstGeom prst="line">
              <a:avLst/>
            </a:prstGeom>
            <a:noFill/>
            <a:ln w="9525">
              <a:solidFill>
                <a:schemeClr val="tx1"/>
              </a:solidFill>
              <a:round/>
              <a:headEnd/>
              <a:tailEnd/>
            </a:ln>
          </p:spPr>
          <p:txBody>
            <a:bodyPr wrap="none"/>
            <a:lstStyle/>
            <a:p>
              <a:endParaRPr lang="zh-CN" altLang="en-US"/>
            </a:p>
          </p:txBody>
        </p:sp>
        <p:sp>
          <p:nvSpPr>
            <p:cNvPr id="11" name="Line 11"/>
            <p:cNvSpPr>
              <a:spLocks noChangeShapeType="1"/>
            </p:cNvSpPr>
            <p:nvPr/>
          </p:nvSpPr>
          <p:spPr bwMode="auto">
            <a:xfrm flipH="1">
              <a:off x="768" y="3360"/>
              <a:ext cx="192" cy="0"/>
            </a:xfrm>
            <a:prstGeom prst="line">
              <a:avLst/>
            </a:prstGeom>
            <a:noFill/>
            <a:ln w="9525">
              <a:solidFill>
                <a:schemeClr val="tx1"/>
              </a:solidFill>
              <a:round/>
              <a:headEnd/>
              <a:tailEnd/>
            </a:ln>
          </p:spPr>
          <p:txBody>
            <a:bodyPr wrap="none"/>
            <a:lstStyle/>
            <a:p>
              <a:endParaRPr lang="zh-CN" altLang="en-US"/>
            </a:p>
          </p:txBody>
        </p:sp>
        <p:sp>
          <p:nvSpPr>
            <p:cNvPr id="12" name="Line 12"/>
            <p:cNvSpPr>
              <a:spLocks noChangeShapeType="1"/>
            </p:cNvSpPr>
            <p:nvPr/>
          </p:nvSpPr>
          <p:spPr bwMode="auto">
            <a:xfrm>
              <a:off x="2112" y="3120"/>
              <a:ext cx="1104" cy="240"/>
            </a:xfrm>
            <a:prstGeom prst="line">
              <a:avLst/>
            </a:prstGeom>
            <a:noFill/>
            <a:ln w="9525">
              <a:solidFill>
                <a:schemeClr val="tx1"/>
              </a:solidFill>
              <a:round/>
              <a:headEnd/>
              <a:tailEnd/>
            </a:ln>
          </p:spPr>
          <p:txBody>
            <a:bodyPr wrap="none"/>
            <a:lstStyle/>
            <a:p>
              <a:endParaRPr lang="zh-CN" altLang="en-US"/>
            </a:p>
          </p:txBody>
        </p:sp>
        <p:sp>
          <p:nvSpPr>
            <p:cNvPr id="13" name="Text Box 13"/>
            <p:cNvSpPr txBox="1">
              <a:spLocks noChangeArrowheads="1"/>
            </p:cNvSpPr>
            <p:nvPr/>
          </p:nvSpPr>
          <p:spPr bwMode="auto">
            <a:xfrm>
              <a:off x="348" y="3109"/>
              <a:ext cx="516" cy="233"/>
            </a:xfrm>
            <a:prstGeom prst="rect">
              <a:avLst/>
            </a:prstGeom>
            <a:solidFill>
              <a:schemeClr val="tx2">
                <a:lumMod val="60000"/>
                <a:lumOff val="40000"/>
              </a:schemeClr>
            </a:solidFill>
            <a:ln w="9525">
              <a:noFill/>
              <a:miter lim="800000"/>
              <a:headEnd/>
              <a:tailEnd/>
            </a:ln>
          </p:spPr>
          <p:txBody>
            <a:bodyPr wrap="square">
              <a:spAutoFit/>
            </a:bodyPr>
            <a:lstStyle/>
            <a:p>
              <a:pPr>
                <a:spcBef>
                  <a:spcPct val="50000"/>
                </a:spcBef>
              </a:pPr>
              <a:r>
                <a:rPr lang="en-US" altLang="zh-CN" sz="1800" dirty="0"/>
                <a:t>DC</a:t>
              </a:r>
              <a:r>
                <a:rPr lang="en-US" altLang="zh-CN" sz="1800" baseline="-25000" dirty="0"/>
                <a:t>i-1</a:t>
              </a:r>
              <a:endParaRPr lang="en-US" altLang="zh-CN" sz="1800" dirty="0"/>
            </a:p>
          </p:txBody>
        </p:sp>
        <p:sp>
          <p:nvSpPr>
            <p:cNvPr id="14" name="Text Box 14"/>
            <p:cNvSpPr txBox="1">
              <a:spLocks noChangeArrowheads="1"/>
            </p:cNvSpPr>
            <p:nvPr/>
          </p:nvSpPr>
          <p:spPr bwMode="auto">
            <a:xfrm>
              <a:off x="3312" y="3168"/>
              <a:ext cx="432" cy="231"/>
            </a:xfrm>
            <a:prstGeom prst="rect">
              <a:avLst/>
            </a:prstGeom>
            <a:solidFill>
              <a:schemeClr val="tx2">
                <a:lumMod val="60000"/>
                <a:lumOff val="40000"/>
              </a:schemeClr>
            </a:solidFill>
            <a:ln w="9525">
              <a:noFill/>
              <a:miter lim="800000"/>
              <a:headEnd/>
              <a:tailEnd/>
            </a:ln>
          </p:spPr>
          <p:txBody>
            <a:bodyPr>
              <a:spAutoFit/>
            </a:bodyPr>
            <a:lstStyle/>
            <a:p>
              <a:pPr>
                <a:spcBef>
                  <a:spcPct val="50000"/>
                </a:spcBef>
              </a:pPr>
              <a:r>
                <a:rPr lang="en-US" altLang="zh-CN" sz="1800" dirty="0" err="1"/>
                <a:t>DC</a:t>
              </a:r>
              <a:r>
                <a:rPr lang="en-US" altLang="zh-CN" sz="1800" baseline="-25000" dirty="0" err="1"/>
                <a:t>i</a:t>
              </a:r>
              <a:endParaRPr lang="en-US" altLang="zh-CN" sz="1800" dirty="0"/>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交流系数的编码</a:t>
            </a:r>
            <a:endParaRPr lang="zh-CN" altLang="en-US" dirty="0"/>
          </a:p>
        </p:txBody>
      </p:sp>
      <p:sp>
        <p:nvSpPr>
          <p:cNvPr id="3" name="内容占位符 2"/>
          <p:cNvSpPr>
            <a:spLocks noGrp="1"/>
          </p:cNvSpPr>
          <p:nvPr>
            <p:ph idx="1"/>
          </p:nvPr>
        </p:nvSpPr>
        <p:spPr/>
        <p:txBody>
          <a:bodyPr/>
          <a:lstStyle/>
          <a:p>
            <a:r>
              <a:rPr lang="zh-CN" altLang="en-US" sz="2800" dirty="0" smtClean="0">
                <a:latin typeface="+mn-ea"/>
              </a:rPr>
              <a:t>量化</a:t>
            </a:r>
            <a:r>
              <a:rPr lang="en-US" altLang="zh-CN" sz="2800" dirty="0" smtClean="0">
                <a:latin typeface="+mn-ea"/>
              </a:rPr>
              <a:t>AC</a:t>
            </a:r>
            <a:r>
              <a:rPr lang="zh-CN" altLang="en-US" sz="2800" dirty="0" smtClean="0">
                <a:latin typeface="+mn-ea"/>
              </a:rPr>
              <a:t>系数的特点：</a:t>
            </a:r>
            <a:endParaRPr lang="en-US" altLang="zh-CN" sz="2800" dirty="0" smtClean="0">
              <a:latin typeface="+mn-ea"/>
            </a:endParaRPr>
          </a:p>
          <a:p>
            <a:pPr lvl="1"/>
            <a:r>
              <a:rPr lang="zh-CN" altLang="en-US" sz="2400" dirty="0" smtClean="0"/>
              <a:t>是一个稀疏矩阵，矩阵中许多位置上的值为</a:t>
            </a:r>
            <a:r>
              <a:rPr lang="en-US" altLang="zh-CN" sz="2400" dirty="0" smtClean="0"/>
              <a:t>0</a:t>
            </a:r>
            <a:r>
              <a:rPr lang="zh-CN" altLang="en-US" sz="2400" dirty="0" smtClean="0">
                <a:latin typeface="+mn-ea"/>
              </a:rPr>
              <a:t>，并且许多</a:t>
            </a:r>
            <a:r>
              <a:rPr lang="en-US" altLang="zh-CN" sz="2400" dirty="0" smtClean="0">
                <a:latin typeface="+mn-ea"/>
              </a:rPr>
              <a:t>0</a:t>
            </a:r>
            <a:r>
              <a:rPr lang="zh-CN" altLang="en-US" sz="2400" dirty="0" smtClean="0">
                <a:latin typeface="+mn-ea"/>
              </a:rPr>
              <a:t>是连续的</a:t>
            </a:r>
            <a:endParaRPr lang="en-US" altLang="zh-CN" sz="2400" dirty="0" smtClean="0">
              <a:latin typeface="+mn-ea"/>
            </a:endParaRPr>
          </a:p>
          <a:p>
            <a:r>
              <a:rPr lang="zh-CN" altLang="en-US" sz="2800" dirty="0" smtClean="0">
                <a:latin typeface="+mn-ea"/>
              </a:rPr>
              <a:t>可以使用非常简单和直观的游程长度编码（</a:t>
            </a:r>
            <a:r>
              <a:rPr lang="en-US" altLang="zh-CN" sz="2800" dirty="0" smtClean="0">
                <a:latin typeface="+mn-ea"/>
              </a:rPr>
              <a:t>RLE</a:t>
            </a:r>
            <a:r>
              <a:rPr lang="zh-CN" altLang="en-US" sz="2800" dirty="0" smtClean="0">
                <a:latin typeface="+mn-ea"/>
              </a:rPr>
              <a:t>）</a:t>
            </a:r>
            <a:endParaRPr lang="en-US" altLang="zh-CN" sz="2800" dirty="0" smtClean="0">
              <a:latin typeface="+mn-ea"/>
            </a:endParaRPr>
          </a:p>
          <a:p>
            <a:pPr lvl="1"/>
            <a:r>
              <a:rPr lang="en-US" altLang="zh-CN" sz="2400" dirty="0" smtClean="0">
                <a:latin typeface="+mn-ea"/>
              </a:rPr>
              <a:t>JPEG</a:t>
            </a:r>
            <a:r>
              <a:rPr lang="zh-CN" altLang="en-US" sz="2400" dirty="0" smtClean="0">
                <a:latin typeface="+mn-ea"/>
              </a:rPr>
              <a:t>使用了</a:t>
            </a:r>
            <a:r>
              <a:rPr lang="en-US" altLang="zh-CN" sz="2400" dirty="0" smtClean="0">
                <a:latin typeface="+mn-ea"/>
              </a:rPr>
              <a:t>1</a:t>
            </a:r>
            <a:r>
              <a:rPr lang="zh-CN" altLang="en-US" sz="2400" dirty="0" smtClean="0">
                <a:latin typeface="+mn-ea"/>
              </a:rPr>
              <a:t>个字节的高</a:t>
            </a:r>
            <a:r>
              <a:rPr lang="en-US" altLang="zh-CN" sz="2400" dirty="0" smtClean="0">
                <a:latin typeface="+mn-ea"/>
              </a:rPr>
              <a:t>4</a:t>
            </a:r>
            <a:r>
              <a:rPr lang="zh-CN" altLang="en-US" sz="2400" dirty="0" smtClean="0">
                <a:latin typeface="+mn-ea"/>
              </a:rPr>
              <a:t>位来表示连续</a:t>
            </a:r>
            <a:r>
              <a:rPr lang="en-US" altLang="zh-CN" sz="2400" dirty="0" smtClean="0">
                <a:latin typeface="+mn-ea"/>
              </a:rPr>
              <a:t>0</a:t>
            </a:r>
            <a:r>
              <a:rPr lang="zh-CN" altLang="en-US" sz="2400" dirty="0" smtClean="0">
                <a:latin typeface="+mn-ea"/>
              </a:rPr>
              <a:t>的个数</a:t>
            </a:r>
            <a:endParaRPr lang="en-US" altLang="zh-CN" sz="2400" dirty="0" smtClean="0">
              <a:latin typeface="+mn-ea"/>
            </a:endParaRPr>
          </a:p>
          <a:p>
            <a:pPr lvl="1"/>
            <a:r>
              <a:rPr lang="zh-CN" altLang="en-US" sz="2400" dirty="0" smtClean="0">
                <a:latin typeface="+mn-ea"/>
              </a:rPr>
              <a:t>使用它的低</a:t>
            </a:r>
            <a:r>
              <a:rPr lang="en-US" altLang="zh-CN" sz="2400" dirty="0" smtClean="0">
                <a:latin typeface="+mn-ea"/>
              </a:rPr>
              <a:t>4</a:t>
            </a:r>
            <a:r>
              <a:rPr lang="zh-CN" altLang="en-US" sz="2400" dirty="0" smtClean="0">
                <a:latin typeface="+mn-ea"/>
              </a:rPr>
              <a:t>位来表示编码下一个非</a:t>
            </a:r>
            <a:r>
              <a:rPr lang="en-US" altLang="zh-CN" sz="2400" dirty="0" smtClean="0">
                <a:latin typeface="+mn-ea"/>
              </a:rPr>
              <a:t>0</a:t>
            </a:r>
            <a:r>
              <a:rPr lang="zh-CN" altLang="en-US" sz="2400" dirty="0" smtClean="0">
                <a:latin typeface="+mn-ea"/>
              </a:rPr>
              <a:t>系数所需要的位数</a:t>
            </a:r>
            <a:endParaRPr lang="en-US" altLang="zh-CN" sz="2400" dirty="0" smtClean="0">
              <a:latin typeface="+mn-ea"/>
            </a:endParaRPr>
          </a:p>
          <a:p>
            <a:pPr lvl="1"/>
            <a:r>
              <a:rPr lang="zh-CN" altLang="en-US" sz="2400" dirty="0" smtClean="0">
                <a:latin typeface="+mn-ea"/>
              </a:rPr>
              <a:t>之后是量化</a:t>
            </a:r>
            <a:r>
              <a:rPr lang="en-US" altLang="zh-CN" sz="2400" dirty="0" smtClean="0">
                <a:latin typeface="+mn-ea"/>
              </a:rPr>
              <a:t>AC</a:t>
            </a:r>
            <a:r>
              <a:rPr lang="zh-CN" altLang="en-US" sz="2400" dirty="0" smtClean="0">
                <a:latin typeface="+mn-ea"/>
              </a:rPr>
              <a:t>系数的实际数值</a:t>
            </a:r>
            <a:endParaRPr lang="en-US" altLang="zh-CN" sz="2400" dirty="0" smtClean="0">
              <a:latin typeface="+mn-ea"/>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dirty="0" smtClean="0">
                <a:ea typeface="宋体" pitchFamily="2" charset="-122"/>
              </a:rPr>
              <a:t>熵编码</a:t>
            </a:r>
          </a:p>
        </p:txBody>
      </p:sp>
      <p:sp>
        <p:nvSpPr>
          <p:cNvPr id="109571" name="内容占位符 2"/>
          <p:cNvSpPr>
            <a:spLocks noGrp="1"/>
          </p:cNvSpPr>
          <p:nvPr>
            <p:ph idx="1"/>
          </p:nvPr>
        </p:nvSpPr>
        <p:spPr>
          <a:xfrm>
            <a:off x="571500" y="1071563"/>
            <a:ext cx="8286750" cy="5021733"/>
          </a:xfrm>
        </p:spPr>
        <p:txBody>
          <a:bodyPr/>
          <a:lstStyle/>
          <a:p>
            <a:pPr algn="just" eaLnBrk="1" hangingPunct="1">
              <a:lnSpc>
                <a:spcPct val="120000"/>
              </a:lnSpc>
            </a:pPr>
            <a:r>
              <a:rPr lang="zh-CN" altLang="en-US" sz="2400" dirty="0" smtClean="0">
                <a:latin typeface="Arial" pitchFamily="34" charset="0"/>
                <a:ea typeface="宋体" pitchFamily="2" charset="-122"/>
              </a:rPr>
              <a:t>使用熵编码对</a:t>
            </a:r>
            <a:r>
              <a:rPr lang="en-US" altLang="zh-CN" sz="2400" dirty="0" smtClean="0">
                <a:latin typeface="Arial" pitchFamily="34" charset="0"/>
                <a:ea typeface="宋体" pitchFamily="2" charset="-122"/>
              </a:rPr>
              <a:t>DPCM</a:t>
            </a:r>
            <a:r>
              <a:rPr lang="zh-CN" altLang="en-US" sz="2400" dirty="0" smtClean="0">
                <a:latin typeface="Arial" pitchFamily="34" charset="0"/>
                <a:ea typeface="宋体" pitchFamily="2" charset="-122"/>
              </a:rPr>
              <a:t>编码后的直流</a:t>
            </a:r>
            <a:r>
              <a:rPr lang="en-US" altLang="zh-CN" sz="2400" dirty="0" smtClean="0">
                <a:latin typeface="Arial" pitchFamily="34" charset="0"/>
                <a:ea typeface="宋体" pitchFamily="2" charset="-122"/>
              </a:rPr>
              <a:t>DC</a:t>
            </a:r>
            <a:r>
              <a:rPr lang="zh-CN" altLang="en-US" sz="2400" dirty="0" smtClean="0">
                <a:latin typeface="Arial" pitchFamily="34" charset="0"/>
                <a:ea typeface="宋体" pitchFamily="2" charset="-122"/>
              </a:rPr>
              <a:t>系数和</a:t>
            </a:r>
            <a:r>
              <a:rPr lang="en-US" altLang="zh-CN" sz="2400" dirty="0" smtClean="0">
                <a:latin typeface="Arial" pitchFamily="34" charset="0"/>
                <a:ea typeface="宋体" pitchFamily="2" charset="-122"/>
              </a:rPr>
              <a:t>RLE</a:t>
            </a:r>
            <a:r>
              <a:rPr lang="zh-CN" altLang="en-US" sz="2400" dirty="0" smtClean="0">
                <a:latin typeface="Arial" pitchFamily="34" charset="0"/>
                <a:ea typeface="宋体" pitchFamily="2" charset="-122"/>
              </a:rPr>
              <a:t>编码后的交流</a:t>
            </a:r>
            <a:r>
              <a:rPr lang="en-US" altLang="zh-CN" sz="2400" dirty="0" smtClean="0">
                <a:latin typeface="Arial" pitchFamily="34" charset="0"/>
                <a:ea typeface="宋体" pitchFamily="2" charset="-122"/>
              </a:rPr>
              <a:t>AC</a:t>
            </a:r>
            <a:r>
              <a:rPr lang="zh-CN" altLang="en-US" sz="2400" dirty="0" smtClean="0">
                <a:latin typeface="Arial" pitchFamily="34" charset="0"/>
                <a:ea typeface="宋体" pitchFamily="2" charset="-122"/>
              </a:rPr>
              <a:t>系数作进一步的压缩</a:t>
            </a:r>
          </a:p>
          <a:p>
            <a:pPr eaLnBrk="1" hangingPunct="1">
              <a:lnSpc>
                <a:spcPct val="120000"/>
              </a:lnSpc>
            </a:pPr>
            <a:r>
              <a:rPr lang="en-US" altLang="zh-CN" sz="2400" dirty="0" smtClean="0">
                <a:latin typeface="Arial" pitchFamily="34" charset="0"/>
                <a:ea typeface="宋体" pitchFamily="2" charset="-122"/>
              </a:rPr>
              <a:t>JPEG</a:t>
            </a:r>
            <a:r>
              <a:rPr lang="zh-CN" altLang="en-US" sz="2400" dirty="0" smtClean="0">
                <a:latin typeface="+mn-ea"/>
              </a:rPr>
              <a:t>规定了两种熵编码算法：</a:t>
            </a:r>
            <a:r>
              <a:rPr lang="zh-CN" altLang="en-US" sz="2400" dirty="0" smtClean="0">
                <a:latin typeface="宋体" pitchFamily="2" charset="-122"/>
                <a:ea typeface="宋体" pitchFamily="2" charset="-122"/>
              </a:rPr>
              <a:t>哈夫曼编码和自适应算术编码，</a:t>
            </a:r>
            <a:r>
              <a:rPr lang="zh-CN" altLang="en-US" sz="2400" dirty="0" smtClean="0"/>
              <a:t>基本系统中用哈夫曼编码。由于专利权的缘故，大多数编码器也都采用哈夫曼编码</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哈夫曼编码采用的一般是固定的哈夫曼编码表，而不是临时统计出来的，并且对亮度分量和色度分量采用不同的哈夫曼表</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使用哈夫曼编码器，可以简单使用查表进行编码</a:t>
            </a:r>
            <a:endParaRPr lang="en-US" altLang="zh-CN" sz="24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出现频度比较高的符号分配较短的代码</a:t>
            </a:r>
            <a:endParaRPr lang="en-US" altLang="zh-CN" sz="20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出现频度比较低的符号分配较长的代码</a:t>
            </a:r>
            <a:endParaRPr lang="zh-CN" altLang="en-US" sz="2000" dirty="0" smtClean="0">
              <a:latin typeface="Arial" pitchFamily="34" charset="0"/>
              <a:ea typeface="宋体" pitchFamily="2" charset="-122"/>
            </a:endParaRPr>
          </a:p>
        </p:txBody>
      </p:sp>
      <p:sp>
        <p:nvSpPr>
          <p:cNvPr id="1095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系数的熵编码过程</a:t>
            </a:r>
            <a:endParaRPr lang="zh-CN" altLang="en-US" dirty="0"/>
          </a:p>
        </p:txBody>
      </p:sp>
      <p:sp>
        <p:nvSpPr>
          <p:cNvPr id="3" name="内容占位符 2"/>
          <p:cNvSpPr>
            <a:spLocks noGrp="1"/>
          </p:cNvSpPr>
          <p:nvPr>
            <p:ph idx="1"/>
          </p:nvPr>
        </p:nvSpPr>
        <p:spPr>
          <a:xfrm>
            <a:off x="817240" y="1124744"/>
            <a:ext cx="7931224" cy="5112568"/>
          </a:xfrm>
        </p:spPr>
        <p:txBody>
          <a:bodyPr/>
          <a:lstStyle/>
          <a:p>
            <a:r>
              <a:rPr lang="en-US" altLang="zh-CN" sz="2800" dirty="0" smtClean="0"/>
              <a:t>DC </a:t>
            </a:r>
            <a:r>
              <a:rPr lang="zh-CN" altLang="en-US" sz="2800" dirty="0" smtClean="0"/>
              <a:t>系数差值</a:t>
            </a:r>
            <a:r>
              <a:rPr lang="en-US" altLang="zh-CN" sz="2800" dirty="0" smtClean="0"/>
              <a:t>(ZZ(0))</a:t>
            </a:r>
            <a:r>
              <a:rPr lang="zh-CN" altLang="en-US" sz="2800" dirty="0" smtClean="0"/>
              <a:t>的哈夫曼编码</a:t>
            </a:r>
            <a:endParaRPr lang="en-US" altLang="zh-CN" sz="2800" dirty="0" smtClean="0"/>
          </a:p>
          <a:p>
            <a:pPr lvl="1" eaLnBrk="1" hangingPunct="1">
              <a:lnSpc>
                <a:spcPct val="90000"/>
              </a:lnSpc>
            </a:pPr>
            <a:r>
              <a:rPr lang="zh-CN" altLang="en-US" sz="2400" dirty="0" smtClean="0"/>
              <a:t>先把</a:t>
            </a:r>
            <a:r>
              <a:rPr lang="en-US" altLang="zh-CN" sz="2400" dirty="0" smtClean="0"/>
              <a:t>DC </a:t>
            </a:r>
            <a:r>
              <a:rPr lang="zh-CN" altLang="en-US" sz="2400" dirty="0" smtClean="0"/>
              <a:t>系数差值进行分类，</a:t>
            </a:r>
            <a:r>
              <a:rPr lang="en-US" altLang="zh-CN" sz="2400" dirty="0" smtClean="0"/>
              <a:t>0—11</a:t>
            </a:r>
            <a:r>
              <a:rPr lang="zh-CN" altLang="en-US" sz="2400" dirty="0" smtClean="0"/>
              <a:t>类</a:t>
            </a:r>
          </a:p>
          <a:p>
            <a:pPr lvl="1" eaLnBrk="1" hangingPunct="1">
              <a:lnSpc>
                <a:spcPct val="90000"/>
              </a:lnSpc>
            </a:pPr>
            <a:r>
              <a:rPr lang="zh-CN" altLang="en-US" sz="2400" dirty="0" smtClean="0"/>
              <a:t>对每一类，给出哈夫曼编码</a:t>
            </a:r>
          </a:p>
          <a:p>
            <a:pPr lvl="1" eaLnBrk="1" hangingPunct="1">
              <a:lnSpc>
                <a:spcPct val="90000"/>
              </a:lnSpc>
            </a:pPr>
            <a:r>
              <a:rPr lang="zh-CN" altLang="en-US" sz="2400" dirty="0" smtClean="0"/>
              <a:t>由类值确定幅值的位数，写出幅值部分对应的码字</a:t>
            </a:r>
            <a:endParaRPr lang="en-US" altLang="zh-CN" sz="2400" dirty="0" smtClean="0"/>
          </a:p>
          <a:p>
            <a:pPr lvl="2" eaLnBrk="1" hangingPunct="1">
              <a:lnSpc>
                <a:spcPct val="90000"/>
              </a:lnSpc>
            </a:pPr>
            <a:r>
              <a:rPr lang="zh-CN" altLang="en-US" sz="2000" dirty="0" smtClean="0">
                <a:latin typeface="+mn-ea"/>
                <a:ea typeface="+mn-ea"/>
              </a:rPr>
              <a:t>原码（若</a:t>
            </a:r>
            <a:r>
              <a:rPr lang="en-US" altLang="zh-CN" sz="2000" dirty="0" smtClean="0">
                <a:latin typeface="+mn-ea"/>
                <a:ea typeface="+mn-ea"/>
              </a:rPr>
              <a:t>ZZ(0) ≥ 0</a:t>
            </a:r>
            <a:r>
              <a:rPr lang="zh-CN" altLang="en-US" sz="2000" dirty="0" smtClean="0">
                <a:latin typeface="+mn-ea"/>
                <a:ea typeface="+mn-ea"/>
              </a:rPr>
              <a:t>）</a:t>
            </a:r>
            <a:endParaRPr lang="en-US" altLang="zh-CN" sz="2000" dirty="0" smtClean="0">
              <a:latin typeface="+mn-ea"/>
              <a:ea typeface="+mn-ea"/>
            </a:endParaRPr>
          </a:p>
          <a:p>
            <a:pPr lvl="2" eaLnBrk="1" hangingPunct="1">
              <a:lnSpc>
                <a:spcPct val="90000"/>
              </a:lnSpc>
            </a:pPr>
            <a:r>
              <a:rPr lang="zh-CN" altLang="en-US" sz="2000" dirty="0" smtClean="0">
                <a:latin typeface="+mn-ea"/>
                <a:ea typeface="+mn-ea"/>
              </a:rPr>
              <a:t>反码（若</a:t>
            </a:r>
            <a:r>
              <a:rPr lang="en-US" altLang="zh-CN" sz="2000" dirty="0" smtClean="0">
                <a:latin typeface="+mn-ea"/>
                <a:ea typeface="+mn-ea"/>
              </a:rPr>
              <a:t>ZZ(0)﹤0</a:t>
            </a:r>
            <a:r>
              <a:rPr lang="zh-CN" altLang="en-US" sz="2000" dirty="0" smtClean="0">
                <a:latin typeface="+mn-ea"/>
                <a:ea typeface="+mn-ea"/>
              </a:rPr>
              <a:t>）</a:t>
            </a:r>
            <a:endParaRPr lang="en-US" altLang="zh-CN" sz="2000" dirty="0" smtClean="0">
              <a:latin typeface="+mn-ea"/>
              <a:ea typeface="+mn-ea"/>
            </a:endParaRPr>
          </a:p>
          <a:p>
            <a:pPr eaLnBrk="1" hangingPunct="1">
              <a:lnSpc>
                <a:spcPct val="90000"/>
              </a:lnSpc>
            </a:pPr>
            <a:r>
              <a:rPr lang="zh-CN" altLang="en-US" sz="2800" dirty="0" smtClean="0"/>
              <a:t>举例</a:t>
            </a:r>
            <a:endParaRPr lang="en-US" altLang="zh-CN" sz="2800" dirty="0" smtClean="0"/>
          </a:p>
          <a:p>
            <a:pPr lvl="1" eaLnBrk="1" hangingPunct="1">
              <a:lnSpc>
                <a:spcPct val="90000"/>
              </a:lnSpc>
            </a:pPr>
            <a:r>
              <a:rPr lang="en-US" altLang="zh-CN" sz="2400" dirty="0" smtClean="0"/>
              <a:t>ZZ(0)=12</a:t>
            </a:r>
            <a:r>
              <a:rPr lang="zh-CN" altLang="en-US" sz="2400" dirty="0" smtClean="0"/>
              <a:t>，类为</a:t>
            </a:r>
            <a:r>
              <a:rPr lang="en-US" altLang="zh-CN" sz="2400" dirty="0" smtClean="0"/>
              <a:t>4</a:t>
            </a:r>
            <a:r>
              <a:rPr lang="zh-CN" altLang="en-US" sz="2400" dirty="0" smtClean="0"/>
              <a:t>，编码</a:t>
            </a:r>
            <a:r>
              <a:rPr lang="en-US" altLang="zh-CN" sz="2400" dirty="0" smtClean="0"/>
              <a:t>101</a:t>
            </a:r>
            <a:r>
              <a:rPr lang="zh-CN" altLang="en-US" sz="2400" dirty="0" smtClean="0"/>
              <a:t>，幅值的码字为</a:t>
            </a:r>
            <a:r>
              <a:rPr lang="en-US" altLang="zh-CN" sz="2400" dirty="0" smtClean="0"/>
              <a:t>1100</a:t>
            </a:r>
            <a:r>
              <a:rPr lang="zh-CN" altLang="en-US" sz="2400" dirty="0" smtClean="0"/>
              <a:t>，最终熵编码输出</a:t>
            </a:r>
            <a:r>
              <a:rPr lang="en-US" altLang="zh-CN" sz="2400" dirty="0" smtClean="0"/>
              <a:t>1011100</a:t>
            </a:r>
          </a:p>
          <a:p>
            <a:pPr lvl="1" eaLnBrk="1" hangingPunct="1">
              <a:lnSpc>
                <a:spcPct val="90000"/>
              </a:lnSpc>
            </a:pPr>
            <a:r>
              <a:rPr lang="en-US" altLang="zh-CN" sz="2400" dirty="0" smtClean="0"/>
              <a:t>ZZ(0)=-25</a:t>
            </a:r>
            <a:r>
              <a:rPr lang="zh-CN" altLang="en-US" sz="2400" dirty="0" smtClean="0"/>
              <a:t>，类为</a:t>
            </a:r>
            <a:r>
              <a:rPr lang="en-US" altLang="zh-CN" sz="2400" dirty="0" smtClean="0"/>
              <a:t>5</a:t>
            </a:r>
            <a:r>
              <a:rPr lang="zh-CN" altLang="en-US" sz="2400" dirty="0" smtClean="0"/>
              <a:t>，编码</a:t>
            </a:r>
            <a:r>
              <a:rPr lang="en-US" altLang="zh-CN" sz="2400" dirty="0" smtClean="0"/>
              <a:t>110</a:t>
            </a:r>
            <a:r>
              <a:rPr lang="zh-CN" altLang="en-US" sz="2400" dirty="0" smtClean="0"/>
              <a:t>，幅值的码字为</a:t>
            </a:r>
            <a:r>
              <a:rPr lang="en-US" altLang="zh-CN" sz="2400" dirty="0" smtClean="0"/>
              <a:t>25</a:t>
            </a:r>
            <a:r>
              <a:rPr lang="zh-CN" altLang="en-US" sz="2400" dirty="0" smtClean="0"/>
              <a:t>的反码，</a:t>
            </a:r>
            <a:r>
              <a:rPr lang="en-US" altLang="zh-CN" sz="2400" dirty="0" smtClean="0"/>
              <a:t>11001</a:t>
            </a:r>
            <a:r>
              <a:rPr lang="zh-CN" altLang="en-US" sz="2400" dirty="0" smtClean="0"/>
              <a:t>的反码</a:t>
            </a:r>
            <a:r>
              <a:rPr lang="en-US" altLang="zh-CN" sz="2400" dirty="0" smtClean="0"/>
              <a:t>00110</a:t>
            </a:r>
            <a:r>
              <a:rPr lang="zh-CN" altLang="en-US" sz="2400" dirty="0" smtClean="0"/>
              <a:t>，输出</a:t>
            </a:r>
            <a:r>
              <a:rPr lang="en-US" altLang="zh-CN" sz="2400" dirty="0" smtClean="0"/>
              <a:t>11000110</a:t>
            </a:r>
          </a:p>
          <a:p>
            <a:pPr eaLnBrk="1" hangingPunct="1">
              <a:lnSpc>
                <a:spcPct val="90000"/>
              </a:lnSpc>
            </a:pPr>
            <a:r>
              <a:rPr lang="zh-CN" altLang="en-US" sz="2800" dirty="0" smtClean="0"/>
              <a:t>输出含有幅值的自然码，为何还要包含哈夫曼编码？不是增加了编码长度么？</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系数差值的哈夫曼编码表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1"/>
          <p:cNvGraphicFramePr>
            <a:graphicFrameLocks noGrp="1"/>
          </p:cNvGraphicFramePr>
          <p:nvPr/>
        </p:nvGraphicFramePr>
        <p:xfrm>
          <a:off x="1403648" y="1052737"/>
          <a:ext cx="6825952" cy="5151120"/>
        </p:xfrm>
        <a:graphic>
          <a:graphicData uri="http://schemas.openxmlformats.org/drawingml/2006/table">
            <a:tbl>
              <a:tblPr/>
              <a:tblGrid>
                <a:gridCol w="3240360"/>
                <a:gridCol w="720080"/>
                <a:gridCol w="2865512"/>
              </a:tblGrid>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DC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系数差值幅度范围</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分类</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-2047,…,-1024;1024…2047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系数的熵编码过程</a:t>
            </a:r>
            <a:endParaRPr lang="zh-CN" altLang="en-US" dirty="0"/>
          </a:p>
        </p:txBody>
      </p:sp>
      <p:sp>
        <p:nvSpPr>
          <p:cNvPr id="3" name="内容占位符 2"/>
          <p:cNvSpPr>
            <a:spLocks noGrp="1"/>
          </p:cNvSpPr>
          <p:nvPr>
            <p:ph idx="1"/>
          </p:nvPr>
        </p:nvSpPr>
        <p:spPr>
          <a:xfrm>
            <a:off x="755576" y="1124744"/>
            <a:ext cx="7931224" cy="5472608"/>
          </a:xfrm>
        </p:spPr>
        <p:txBody>
          <a:bodyPr/>
          <a:lstStyle/>
          <a:p>
            <a:r>
              <a:rPr lang="zh-CN" altLang="en-US" sz="2800" dirty="0" smtClean="0">
                <a:latin typeface="+mn-ea"/>
              </a:rPr>
              <a:t>对每一个非零</a:t>
            </a:r>
            <a:r>
              <a:rPr lang="en-US" altLang="zh-CN" sz="2800" dirty="0" smtClean="0">
                <a:latin typeface="+mn-ea"/>
              </a:rPr>
              <a:t>ZZ(</a:t>
            </a:r>
            <a:r>
              <a:rPr lang="en-US" altLang="zh-CN" sz="2800" dirty="0" err="1" smtClean="0">
                <a:latin typeface="+mn-ea"/>
              </a:rPr>
              <a:t>i</a:t>
            </a:r>
            <a:r>
              <a:rPr lang="en-US" altLang="zh-CN" sz="2800" dirty="0" smtClean="0">
                <a:latin typeface="+mn-ea"/>
              </a:rPr>
              <a:t>), </a:t>
            </a:r>
            <a:r>
              <a:rPr lang="zh-CN" altLang="en-US" sz="2800" dirty="0" smtClean="0">
                <a:latin typeface="+mn-ea"/>
              </a:rPr>
              <a:t>都表示成如下形式</a:t>
            </a:r>
            <a:endParaRPr lang="en-US" altLang="zh-CN" sz="2800" dirty="0" smtClean="0">
              <a:latin typeface="+mn-ea"/>
            </a:endParaRPr>
          </a:p>
          <a:p>
            <a:pPr lvl="1" eaLnBrk="1" hangingPunct="1"/>
            <a:r>
              <a:rPr lang="zh-CN" altLang="en-US" sz="2400" dirty="0" smtClean="0">
                <a:latin typeface="+mn-ea"/>
                <a:ea typeface="+mn-ea"/>
              </a:rPr>
              <a:t>“</a:t>
            </a:r>
            <a:r>
              <a:rPr lang="en-US" altLang="zh-CN" sz="2400" dirty="0" smtClean="0">
                <a:latin typeface="+mn-ea"/>
                <a:ea typeface="+mn-ea"/>
              </a:rPr>
              <a:t>NNNN/SSSS”</a:t>
            </a:r>
          </a:p>
          <a:p>
            <a:pPr lvl="1" eaLnBrk="1" hangingPunct="1"/>
            <a:r>
              <a:rPr lang="en-US" altLang="zh-CN" sz="2400" dirty="0" smtClean="0">
                <a:latin typeface="+mn-ea"/>
                <a:ea typeface="+mn-ea"/>
              </a:rPr>
              <a:t>“SSSS”</a:t>
            </a:r>
            <a:r>
              <a:rPr lang="zh-CN" altLang="en-US" sz="2400" dirty="0" smtClean="0">
                <a:latin typeface="+mn-ea"/>
                <a:ea typeface="+mn-ea"/>
              </a:rPr>
              <a:t>：幅值范围所属分类</a:t>
            </a:r>
          </a:p>
          <a:p>
            <a:pPr lvl="1" eaLnBrk="1" hangingPunct="1"/>
            <a:r>
              <a:rPr lang="zh-CN" altLang="en-US" sz="2400" dirty="0" smtClean="0">
                <a:latin typeface="+mn-ea"/>
                <a:ea typeface="+mn-ea"/>
              </a:rPr>
              <a:t>“</a:t>
            </a:r>
            <a:r>
              <a:rPr lang="en-US" altLang="zh-CN" sz="2400" dirty="0" smtClean="0">
                <a:latin typeface="+mn-ea"/>
                <a:ea typeface="+mn-ea"/>
              </a:rPr>
              <a:t>NNNN”</a:t>
            </a:r>
            <a:r>
              <a:rPr lang="zh-CN" altLang="en-US" sz="2400" dirty="0" smtClean="0">
                <a:latin typeface="+mn-ea"/>
                <a:ea typeface="+mn-ea"/>
              </a:rPr>
              <a:t>：当前这个非零系数与前一个非零系数间的位置之差，即非零系数间零系数的行程长度</a:t>
            </a:r>
            <a:r>
              <a:rPr lang="en-US" altLang="zh-CN" sz="2400" dirty="0" smtClean="0">
                <a:latin typeface="+mn-ea"/>
                <a:ea typeface="+mn-ea"/>
              </a:rPr>
              <a:t>ZRL</a:t>
            </a:r>
            <a:r>
              <a:rPr lang="zh-CN" altLang="en-US" sz="2400" dirty="0" smtClean="0">
                <a:latin typeface="+mn-ea"/>
                <a:ea typeface="+mn-ea"/>
              </a:rPr>
              <a:t>（</a:t>
            </a:r>
            <a:r>
              <a:rPr lang="en-US" altLang="zh-CN" sz="2400" dirty="0" smtClean="0">
                <a:latin typeface="+mn-ea"/>
                <a:ea typeface="+mn-ea"/>
              </a:rPr>
              <a:t>0≤ZRL</a:t>
            </a:r>
            <a:r>
              <a:rPr lang="en-US" altLang="zh-CN" sz="2400" dirty="0" smtClean="0">
                <a:latin typeface="+mn-ea"/>
              </a:rPr>
              <a:t> ≤15</a:t>
            </a:r>
            <a:r>
              <a:rPr lang="zh-CN" altLang="en-US" sz="2400" dirty="0" smtClean="0">
                <a:latin typeface="+mn-ea"/>
                <a:ea typeface="+mn-ea"/>
              </a:rPr>
              <a:t>）</a:t>
            </a:r>
          </a:p>
          <a:p>
            <a:pPr lvl="1" eaLnBrk="1" hangingPunct="1"/>
            <a:r>
              <a:rPr lang="en-US" altLang="zh-CN" sz="2400" dirty="0" smtClean="0">
                <a:latin typeface="+mn-ea"/>
                <a:ea typeface="+mn-ea"/>
              </a:rPr>
              <a:t>ZRL</a:t>
            </a:r>
            <a:r>
              <a:rPr lang="zh-CN" altLang="en-US" sz="2400" dirty="0" smtClean="0">
                <a:latin typeface="+mn-ea"/>
                <a:ea typeface="+mn-ea"/>
              </a:rPr>
              <a:t>可能超过</a:t>
            </a:r>
            <a:r>
              <a:rPr lang="en-US" altLang="zh-CN" sz="2400" dirty="0" smtClean="0">
                <a:latin typeface="+mn-ea"/>
                <a:ea typeface="+mn-ea"/>
              </a:rPr>
              <a:t>15</a:t>
            </a:r>
            <a:r>
              <a:rPr lang="zh-CN" altLang="en-US" sz="2400" dirty="0" smtClean="0">
                <a:latin typeface="+mn-ea"/>
                <a:ea typeface="+mn-ea"/>
              </a:rPr>
              <a:t>，每</a:t>
            </a:r>
            <a:r>
              <a:rPr lang="en-US" altLang="zh-CN" sz="2400" dirty="0" smtClean="0">
                <a:latin typeface="+mn-ea"/>
                <a:ea typeface="+mn-ea"/>
              </a:rPr>
              <a:t>16</a:t>
            </a:r>
            <a:r>
              <a:rPr lang="zh-CN" altLang="en-US" sz="2400" dirty="0" smtClean="0">
                <a:latin typeface="+mn-ea"/>
                <a:ea typeface="+mn-ea"/>
              </a:rPr>
              <a:t>个连续的零用一个“</a:t>
            </a:r>
            <a:r>
              <a:rPr lang="en-US" altLang="zh-CN" sz="2400" dirty="0" smtClean="0">
                <a:latin typeface="+mn-ea"/>
                <a:ea typeface="+mn-ea"/>
              </a:rPr>
              <a:t>1111/0000”</a:t>
            </a:r>
            <a:r>
              <a:rPr lang="zh-CN" altLang="en-US" sz="2400" dirty="0" smtClean="0">
                <a:latin typeface="+mn-ea"/>
                <a:ea typeface="+mn-ea"/>
              </a:rPr>
              <a:t>，然后用</a:t>
            </a:r>
            <a:r>
              <a:rPr lang="en-US" altLang="zh-CN" sz="2400" dirty="0" smtClean="0">
                <a:latin typeface="+mn-ea"/>
                <a:ea typeface="+mn-ea"/>
              </a:rPr>
              <a:t>ZRL-16</a:t>
            </a:r>
            <a:r>
              <a:rPr lang="zh-CN" altLang="en-US" sz="2400" dirty="0" smtClean="0">
                <a:latin typeface="+mn-ea"/>
                <a:ea typeface="+mn-ea"/>
              </a:rPr>
              <a:t>再进行编码</a:t>
            </a:r>
            <a:endParaRPr lang="en-US" altLang="zh-CN" sz="2400" dirty="0" smtClean="0">
              <a:latin typeface="+mn-ea"/>
              <a:ea typeface="+mn-ea"/>
            </a:endParaRPr>
          </a:p>
          <a:p>
            <a:pPr lvl="2" eaLnBrk="1" hangingPunct="1"/>
            <a:r>
              <a:rPr lang="zh-CN" altLang="en-US" sz="2000" dirty="0" smtClean="0">
                <a:latin typeface="+mn-ea"/>
                <a:ea typeface="+mn-ea"/>
              </a:rPr>
              <a:t>一个块中最多出现几个“</a:t>
            </a:r>
            <a:r>
              <a:rPr lang="en-US" altLang="zh-CN" sz="2000" dirty="0" smtClean="0">
                <a:latin typeface="+mn-ea"/>
                <a:ea typeface="+mn-ea"/>
              </a:rPr>
              <a:t>1111/0000”</a:t>
            </a:r>
            <a:r>
              <a:rPr lang="zh-CN" altLang="en-US" sz="2000" dirty="0" smtClean="0">
                <a:latin typeface="+mn-ea"/>
                <a:ea typeface="+mn-ea"/>
              </a:rPr>
              <a:t>？</a:t>
            </a:r>
          </a:p>
          <a:p>
            <a:pPr lvl="1" eaLnBrk="1" hangingPunct="1"/>
            <a:r>
              <a:rPr lang="en-US" altLang="zh-CN" sz="2400" dirty="0" smtClean="0">
                <a:latin typeface="+mn-ea"/>
                <a:ea typeface="+mn-ea"/>
              </a:rPr>
              <a:t>EOB</a:t>
            </a:r>
            <a:r>
              <a:rPr lang="zh-CN" altLang="en-US" sz="2400" dirty="0" smtClean="0">
                <a:latin typeface="+mn-ea"/>
                <a:ea typeface="+mn-ea"/>
              </a:rPr>
              <a:t>用“</a:t>
            </a:r>
            <a:r>
              <a:rPr lang="en-US" altLang="zh-CN" sz="2400" dirty="0" smtClean="0">
                <a:latin typeface="+mn-ea"/>
                <a:ea typeface="+mn-ea"/>
              </a:rPr>
              <a:t>0000/0000”</a:t>
            </a:r>
            <a:r>
              <a:rPr lang="zh-CN" altLang="en-US" sz="2400" dirty="0" smtClean="0">
                <a:latin typeface="+mn-ea"/>
                <a:ea typeface="+mn-ea"/>
              </a:rPr>
              <a:t>（特殊码字表示块的结束）</a:t>
            </a:r>
            <a:endParaRPr lang="en-US" altLang="zh-CN" sz="2400" dirty="0" smtClean="0">
              <a:latin typeface="+mn-ea"/>
              <a:ea typeface="+mn-ea"/>
            </a:endParaRPr>
          </a:p>
          <a:p>
            <a:pPr eaLnBrk="1" hangingPunct="1"/>
            <a:r>
              <a:rPr lang="zh-CN" altLang="en-US" sz="2800" dirty="0" smtClean="0">
                <a:latin typeface="+mn-ea"/>
              </a:rPr>
              <a:t>非零</a:t>
            </a:r>
            <a:r>
              <a:rPr lang="en-US" altLang="zh-CN" sz="2800" dirty="0" smtClean="0">
                <a:latin typeface="+mn-ea"/>
              </a:rPr>
              <a:t>ZZ(</a:t>
            </a:r>
            <a:r>
              <a:rPr lang="en-US" altLang="zh-CN" sz="2800" dirty="0" err="1" smtClean="0">
                <a:latin typeface="+mn-ea"/>
              </a:rPr>
              <a:t>i</a:t>
            </a:r>
            <a:r>
              <a:rPr lang="en-US" altLang="zh-CN" sz="2800" dirty="0" smtClean="0">
                <a:latin typeface="+mn-ea"/>
              </a:rPr>
              <a:t>)</a:t>
            </a:r>
            <a:r>
              <a:rPr lang="zh-CN" altLang="en-US" sz="2800" dirty="0" smtClean="0">
                <a:latin typeface="+mn-ea"/>
                <a:ea typeface="+mn-ea"/>
              </a:rPr>
              <a:t>幅值部分的码字与</a:t>
            </a:r>
            <a:r>
              <a:rPr lang="en-US" altLang="zh-CN" sz="2800" dirty="0" smtClean="0">
                <a:latin typeface="+mn-ea"/>
                <a:ea typeface="+mn-ea"/>
              </a:rPr>
              <a:t>DC</a:t>
            </a:r>
            <a:r>
              <a:rPr lang="zh-CN" altLang="en-US" sz="2800" dirty="0" smtClean="0">
                <a:latin typeface="+mn-ea"/>
                <a:ea typeface="+mn-ea"/>
              </a:rPr>
              <a:t>系数类似</a:t>
            </a:r>
            <a:endParaRPr lang="en-US" altLang="zh-CN" sz="2800" dirty="0" smtClean="0">
              <a:latin typeface="+mn-ea"/>
              <a:ea typeface="+mn-ea"/>
            </a:endParaRPr>
          </a:p>
          <a:p>
            <a:pPr lvl="1" eaLnBrk="1" hangingPunct="1">
              <a:lnSpc>
                <a:spcPct val="90000"/>
              </a:lnSpc>
            </a:pPr>
            <a:r>
              <a:rPr lang="zh-CN" altLang="en-US" sz="2400" dirty="0" smtClean="0">
                <a:latin typeface="+mn-ea"/>
              </a:rPr>
              <a:t>原码（若</a:t>
            </a:r>
            <a:r>
              <a:rPr lang="en-US" altLang="zh-CN" sz="2400" dirty="0" smtClean="0">
                <a:latin typeface="+mn-ea"/>
              </a:rPr>
              <a:t>ZZ(</a:t>
            </a:r>
            <a:r>
              <a:rPr lang="en-US" altLang="zh-CN" sz="2400" dirty="0" err="1" smtClean="0">
                <a:latin typeface="+mn-ea"/>
              </a:rPr>
              <a:t>i</a:t>
            </a:r>
            <a:r>
              <a:rPr lang="en-US" altLang="zh-CN" sz="2400" dirty="0" smtClean="0">
                <a:latin typeface="+mn-ea"/>
              </a:rPr>
              <a:t>) ≥ 0</a:t>
            </a:r>
            <a:r>
              <a:rPr lang="zh-CN" altLang="en-US" sz="2400" dirty="0" smtClean="0">
                <a:latin typeface="+mn-ea"/>
              </a:rPr>
              <a:t>）</a:t>
            </a:r>
            <a:endParaRPr lang="en-US" altLang="zh-CN" sz="2400" dirty="0" smtClean="0">
              <a:latin typeface="+mn-ea"/>
            </a:endParaRPr>
          </a:p>
          <a:p>
            <a:pPr lvl="1" eaLnBrk="1" hangingPunct="1">
              <a:lnSpc>
                <a:spcPct val="90000"/>
              </a:lnSpc>
            </a:pPr>
            <a:r>
              <a:rPr lang="zh-CN" altLang="en-US" sz="2400" dirty="0" smtClean="0">
                <a:latin typeface="+mn-ea"/>
              </a:rPr>
              <a:t>反码（若</a:t>
            </a:r>
            <a:r>
              <a:rPr lang="en-US" altLang="zh-CN" sz="2400" dirty="0" smtClean="0">
                <a:latin typeface="+mn-ea"/>
              </a:rPr>
              <a:t>ZZ(</a:t>
            </a:r>
            <a:r>
              <a:rPr lang="en-US" altLang="zh-CN" sz="2400" dirty="0" err="1" smtClean="0">
                <a:latin typeface="+mn-ea"/>
              </a:rPr>
              <a:t>i</a:t>
            </a:r>
            <a:r>
              <a:rPr lang="en-US" altLang="zh-CN" sz="2400" dirty="0" smtClean="0">
                <a:latin typeface="+mn-ea"/>
              </a:rPr>
              <a:t>)﹤0</a:t>
            </a:r>
            <a:r>
              <a:rPr lang="zh-CN" altLang="en-US" sz="2400" dirty="0" smtClean="0">
                <a:latin typeface="+mn-ea"/>
              </a:rPr>
              <a:t>）</a:t>
            </a:r>
            <a:endParaRPr lang="en-US" altLang="zh-CN" sz="2400" dirty="0" smtClean="0">
              <a:latin typeface="+mn-ea"/>
            </a:endParaRPr>
          </a:p>
          <a:p>
            <a:pPr eaLnBrk="1" hangingPunct="1"/>
            <a:endParaRPr lang="zh-CN" altLang="en-US" sz="28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系数及其分类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70"/>
          <p:cNvGraphicFramePr>
            <a:graphicFrameLocks/>
          </p:cNvGraphicFramePr>
          <p:nvPr/>
        </p:nvGraphicFramePr>
        <p:xfrm>
          <a:off x="1331640" y="1124745"/>
          <a:ext cx="6768752" cy="5120640"/>
        </p:xfrm>
        <a:graphic>
          <a:graphicData uri="http://schemas.openxmlformats.org/drawingml/2006/table">
            <a:tbl>
              <a:tblPr/>
              <a:tblGrid>
                <a:gridCol w="4958111"/>
                <a:gridCol w="1810641"/>
              </a:tblGrid>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AC </a:t>
                      </a:r>
                      <a:r>
                        <a:rPr kumimoji="1" lang="zh-CN" altLang="en-US" sz="1800" b="0" i="0" u="none" strike="noStrike" cap="none" normalizeH="0" baseline="0" smtClean="0">
                          <a:ln>
                            <a:noFill/>
                          </a:ln>
                          <a:solidFill>
                            <a:schemeClr val="tx1"/>
                          </a:solidFill>
                          <a:effectLst/>
                          <a:latin typeface="Times New Roman" pitchFamily="18" charset="0"/>
                          <a:ea typeface="宋体" charset="-122"/>
                        </a:rPr>
                        <a:t>系数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smtClean="0">
                          <a:ln>
                            <a:noFill/>
                          </a:ln>
                          <a:solidFill>
                            <a:schemeClr val="tx1"/>
                          </a:solidFill>
                          <a:effectLst/>
                          <a:latin typeface="Times New Roman" pitchFamily="18" charset="0"/>
                          <a:ea typeface="宋体" charset="-122"/>
                        </a:rPr>
                        <a:t>分类</a:t>
                      </a:r>
                      <a:r>
                        <a:rPr kumimoji="1" lang="en-US" altLang="zh-CN" sz="1800" b="0" i="0" u="none" strike="noStrike" cap="none" normalizeH="0" baseline="0" smtClean="0">
                          <a:ln>
                            <a:noFill/>
                          </a:ln>
                          <a:solidFill>
                            <a:schemeClr val="tx1"/>
                          </a:solidFill>
                          <a:effectLst/>
                          <a:latin typeface="Times New Roman" pitchFamily="18" charset="0"/>
                          <a:ea typeface="宋体" charset="-122"/>
                        </a:rPr>
                        <a:t>SSSS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-1023,…,-512, 512,…,1023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871">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6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-32767,…,16384;16384,…,32767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ea typeface="宋体" pitchFamily="2" charset="-122"/>
              </a:rPr>
              <a:t>图像质量</a:t>
            </a:r>
          </a:p>
        </p:txBody>
      </p:sp>
      <p:sp>
        <p:nvSpPr>
          <p:cNvPr id="29699" name="内容占位符 2"/>
          <p:cNvSpPr>
            <a:spLocks noGrp="1"/>
          </p:cNvSpPr>
          <p:nvPr>
            <p:ph idx="1"/>
          </p:nvPr>
        </p:nvSpPr>
        <p:spPr/>
        <p:txBody>
          <a:bodyPr/>
          <a:lstStyle/>
          <a:p>
            <a:pPr algn="just">
              <a:lnSpc>
                <a:spcPct val="144000"/>
              </a:lnSpc>
              <a:buClr>
                <a:schemeClr val="accent2"/>
              </a:buClr>
            </a:pPr>
            <a:r>
              <a:rPr kumimoji="1" lang="zh-CN" altLang="en-US" smtClean="0">
                <a:ea typeface="宋体" pitchFamily="2" charset="-122"/>
              </a:rPr>
              <a:t>有损压缩：失真情况很难量化，只能对测试的图象进行估计。</a:t>
            </a:r>
          </a:p>
          <a:p>
            <a:pPr algn="just">
              <a:lnSpc>
                <a:spcPct val="144000"/>
              </a:lnSpc>
              <a:buClr>
                <a:schemeClr val="accent2"/>
              </a:buClr>
            </a:pPr>
            <a:r>
              <a:rPr kumimoji="1" lang="zh-CN" altLang="en-US" smtClean="0">
                <a:ea typeface="宋体" pitchFamily="2" charset="-122"/>
              </a:rPr>
              <a:t>常用的性能指标：信噪比、分辨率，但必须在观察了实际图象以后。</a:t>
            </a:r>
          </a:p>
          <a:p>
            <a:endParaRPr lang="zh-CN" altLang="en-US" smtClean="0">
              <a:ea typeface="宋体" pitchFamily="2" charset="-122"/>
            </a:endParaRP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69"/>
          <p:cNvGraphicFramePr>
            <a:graphicFrameLocks noGrp="1"/>
          </p:cNvGraphicFramePr>
          <p:nvPr/>
        </p:nvGraphicFramePr>
        <p:xfrm>
          <a:off x="1371600" y="1340768"/>
          <a:ext cx="6858000" cy="4754880"/>
        </p:xfrm>
        <a:graphic>
          <a:graphicData uri="http://schemas.openxmlformats.org/drawingml/2006/table">
            <a:tbl>
              <a:tblPr/>
              <a:tblGrid>
                <a:gridCol w="3429000"/>
                <a:gridCol w="3429000"/>
              </a:tblGrid>
              <a:tr h="360040">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NNNN/SSSS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行程</a:t>
                      </a: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幅值类</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Huffman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0/0</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EOB)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2"/>
          <p:cNvGraphicFramePr>
            <a:graphicFrameLocks noGrp="1"/>
          </p:cNvGraphicFramePr>
          <p:nvPr/>
        </p:nvGraphicFramePr>
        <p:xfrm>
          <a:off x="1212304" y="44624"/>
          <a:ext cx="6096000" cy="6705600"/>
        </p:xfrm>
        <a:graphic>
          <a:graphicData uri="http://schemas.openxmlformats.org/drawingml/2006/table">
            <a:tbl>
              <a:tblPr/>
              <a:tblGrid>
                <a:gridCol w="3048000"/>
                <a:gridCol w="3048000"/>
              </a:tblGrid>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11111011 0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11111110 110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11111101 11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a:xfrm>
            <a:off x="683568" y="1196752"/>
            <a:ext cx="8280920" cy="5256584"/>
          </a:xfrm>
        </p:spPr>
        <p:txBody>
          <a:bodyPr/>
          <a:lstStyle/>
          <a:p>
            <a:pPr marL="609600" indent="-609600" eaLnBrk="1" hangingPunct="1">
              <a:buNone/>
            </a:pPr>
            <a:r>
              <a:rPr lang="zh-CN" altLang="en-US" sz="2400" dirty="0" smtClean="0"/>
              <a:t>假设量化后的亮度块，按</a:t>
            </a:r>
            <a:r>
              <a:rPr lang="en-US" altLang="zh-CN" sz="2400" dirty="0" smtClean="0"/>
              <a:t>Z</a:t>
            </a:r>
            <a:r>
              <a:rPr lang="zh-CN" altLang="en-US" sz="2400" dirty="0" smtClean="0"/>
              <a:t>字形排列为：</a:t>
            </a:r>
          </a:p>
          <a:p>
            <a:pPr marL="609600" indent="-609600" eaLnBrk="1" hangingPunct="1">
              <a:buNone/>
            </a:pPr>
            <a:endParaRPr lang="en-US" altLang="zh-CN" sz="2800" dirty="0" smtClean="0"/>
          </a:p>
          <a:p>
            <a:pPr marL="609600" indent="-609600" eaLnBrk="1" hangingPunct="1">
              <a:buNone/>
            </a:pPr>
            <a:endParaRPr lang="en-US" altLang="zh-CN" sz="2800" dirty="0" smtClean="0"/>
          </a:p>
          <a:p>
            <a:pPr marL="609600" indent="-609600" eaLnBrk="1" hangingPunct="1">
              <a:buNone/>
            </a:pPr>
            <a:r>
              <a:rPr lang="zh-CN" altLang="en-US" sz="2400" dirty="0" smtClean="0"/>
              <a:t>其中直流系数</a:t>
            </a:r>
            <a:r>
              <a:rPr lang="en-US" altLang="zh-CN" sz="2400" dirty="0" smtClean="0"/>
              <a:t>ZZ(0)</a:t>
            </a:r>
            <a:r>
              <a:rPr lang="zh-CN" altLang="en-US" sz="2400" dirty="0" smtClean="0"/>
              <a:t>为与前一色块的差值，求熵编码的输出</a:t>
            </a:r>
            <a:endParaRPr lang="en-US" altLang="zh-CN" sz="2400" dirty="0" smtClean="0"/>
          </a:p>
          <a:p>
            <a:pPr marL="609600" indent="-609600" eaLnBrk="1" hangingPunct="1">
              <a:buNone/>
            </a:pPr>
            <a:r>
              <a:rPr lang="en-US" altLang="zh-CN" sz="2000" dirty="0" smtClean="0"/>
              <a:t>1.</a:t>
            </a:r>
            <a:r>
              <a:rPr lang="zh-CN" altLang="en-US" sz="2000" dirty="0" smtClean="0"/>
              <a:t>对于</a:t>
            </a:r>
            <a:r>
              <a:rPr lang="en-US" altLang="zh-CN" sz="2000" dirty="0" smtClean="0"/>
              <a:t>DC</a:t>
            </a:r>
            <a:r>
              <a:rPr lang="zh-CN" altLang="en-US" sz="2000" dirty="0" smtClean="0"/>
              <a:t>值</a:t>
            </a:r>
            <a:r>
              <a:rPr lang="en-US" altLang="zh-CN" sz="2000" dirty="0" smtClean="0"/>
              <a:t>12</a:t>
            </a:r>
            <a:r>
              <a:rPr lang="zh-CN" altLang="en-US" sz="2000" dirty="0" smtClean="0"/>
              <a:t>，</a:t>
            </a:r>
            <a:r>
              <a:rPr lang="en-US" altLang="zh-CN" sz="2000" dirty="0" err="1" smtClean="0"/>
              <a:t>huffman</a:t>
            </a:r>
            <a:r>
              <a:rPr lang="en-US" altLang="zh-CN" sz="2000" dirty="0" smtClean="0"/>
              <a:t> </a:t>
            </a:r>
            <a:r>
              <a:rPr lang="zh-CN" altLang="en-US" sz="2000" dirty="0" smtClean="0"/>
              <a:t>编码为</a:t>
            </a:r>
            <a:r>
              <a:rPr lang="en-US" altLang="zh-CN" sz="2000" dirty="0" smtClean="0"/>
              <a:t>101</a:t>
            </a:r>
            <a:r>
              <a:rPr lang="zh-CN" altLang="en-US" sz="2000" dirty="0" smtClean="0"/>
              <a:t>，最后编码</a:t>
            </a:r>
            <a:r>
              <a:rPr lang="en-US" altLang="zh-CN" sz="2000" dirty="0" smtClean="0"/>
              <a:t>1011100</a:t>
            </a:r>
          </a:p>
          <a:p>
            <a:pPr marL="609600" indent="-609600" eaLnBrk="1" hangingPunct="1">
              <a:buNone/>
            </a:pPr>
            <a:r>
              <a:rPr lang="en-US" altLang="zh-CN" sz="2000" dirty="0" smtClean="0"/>
              <a:t>2. </a:t>
            </a:r>
            <a:r>
              <a:rPr lang="en-US" altLang="zh-CN" sz="2000" dirty="0" err="1" smtClean="0"/>
              <a:t>zz</a:t>
            </a:r>
            <a:r>
              <a:rPr lang="en-US" altLang="zh-CN" sz="2000" dirty="0" smtClean="0"/>
              <a:t>(1)=5, </a:t>
            </a:r>
            <a:r>
              <a:rPr lang="zh-CN" altLang="en-US" sz="2000" dirty="0" smtClean="0"/>
              <a:t>它与</a:t>
            </a:r>
            <a:r>
              <a:rPr lang="en-US" altLang="zh-CN" sz="2000" dirty="0" err="1" smtClean="0"/>
              <a:t>zz</a:t>
            </a:r>
            <a:r>
              <a:rPr lang="en-US" altLang="zh-CN" sz="2000" dirty="0" smtClean="0"/>
              <a:t>(0)</a:t>
            </a:r>
            <a:r>
              <a:rPr lang="zh-CN" altLang="en-US" sz="2000" dirty="0" smtClean="0"/>
              <a:t>之间无零系数，</a:t>
            </a:r>
            <a:r>
              <a:rPr lang="en-US" altLang="zh-CN" sz="2000" dirty="0" smtClean="0"/>
              <a:t>NNNN=0, </a:t>
            </a:r>
            <a:r>
              <a:rPr lang="zh-CN" altLang="en-US" sz="2000" dirty="0" smtClean="0"/>
              <a:t>幅值</a:t>
            </a:r>
            <a:r>
              <a:rPr lang="en-US" altLang="zh-CN" sz="2000" dirty="0" smtClean="0"/>
              <a:t>5</a:t>
            </a:r>
            <a:r>
              <a:rPr lang="zh-CN" altLang="en-US" sz="2000" dirty="0" smtClean="0"/>
              <a:t>落入第</a:t>
            </a:r>
            <a:r>
              <a:rPr lang="en-US" altLang="zh-CN" sz="2000" dirty="0" smtClean="0"/>
              <a:t>3</a:t>
            </a:r>
            <a:r>
              <a:rPr lang="zh-CN" altLang="en-US" sz="2000" dirty="0" smtClean="0"/>
              <a:t>类，</a:t>
            </a:r>
            <a:r>
              <a:rPr lang="en-US" altLang="zh-CN" sz="2000" dirty="0" err="1" smtClean="0"/>
              <a:t>ssss</a:t>
            </a:r>
            <a:r>
              <a:rPr lang="en-US" altLang="zh-CN" sz="2000" dirty="0" smtClean="0"/>
              <a:t>=3,  </a:t>
            </a:r>
            <a:r>
              <a:rPr lang="zh-CN" altLang="en-US" sz="2000" dirty="0" smtClean="0"/>
              <a:t>即</a:t>
            </a:r>
            <a:r>
              <a:rPr lang="en-US" altLang="zh-CN" sz="2000" dirty="0" smtClean="0"/>
              <a:t>NNNN/</a:t>
            </a:r>
            <a:r>
              <a:rPr lang="en-US" altLang="zh-CN" sz="2000" dirty="0" err="1" smtClean="0"/>
              <a:t>ssss</a:t>
            </a:r>
            <a:r>
              <a:rPr lang="en-US" altLang="zh-CN" sz="2000" dirty="0" smtClean="0"/>
              <a:t>=0/3</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100</a:t>
            </a:r>
            <a:r>
              <a:rPr lang="zh-CN" altLang="en-US" sz="2000" dirty="0" smtClean="0"/>
              <a:t>。幅值</a:t>
            </a:r>
            <a:r>
              <a:rPr lang="en-US" altLang="zh-CN" sz="2000" dirty="0" smtClean="0"/>
              <a:t>5</a:t>
            </a:r>
            <a:r>
              <a:rPr lang="zh-CN" altLang="en-US" sz="2000" dirty="0" smtClean="0"/>
              <a:t>的编码为</a:t>
            </a:r>
            <a:r>
              <a:rPr lang="en-US" altLang="zh-CN" sz="2000" dirty="0" smtClean="0"/>
              <a:t>101</a:t>
            </a:r>
            <a:r>
              <a:rPr lang="zh-CN" altLang="en-US" sz="2000" dirty="0" smtClean="0"/>
              <a:t>。</a:t>
            </a:r>
            <a:r>
              <a:rPr lang="en-US" altLang="zh-CN" sz="2000" dirty="0" err="1" smtClean="0"/>
              <a:t>zz</a:t>
            </a:r>
            <a:r>
              <a:rPr lang="en-US" altLang="zh-CN" sz="2000" dirty="0" smtClean="0"/>
              <a:t>(1)</a:t>
            </a:r>
            <a:r>
              <a:rPr lang="zh-CN" altLang="en-US" sz="2000" dirty="0" smtClean="0"/>
              <a:t>的编码为</a:t>
            </a:r>
            <a:r>
              <a:rPr lang="en-US" altLang="zh-CN" sz="2000" dirty="0" smtClean="0"/>
              <a:t>100101</a:t>
            </a:r>
            <a:r>
              <a:rPr lang="zh-CN" altLang="en-US" sz="2000" dirty="0" smtClean="0"/>
              <a:t>。</a:t>
            </a:r>
          </a:p>
          <a:p>
            <a:pPr marL="609600" indent="-609600" eaLnBrk="1" hangingPunct="1">
              <a:buNone/>
            </a:pPr>
            <a:r>
              <a:rPr lang="en-US" altLang="zh-CN" sz="2000" dirty="0" smtClean="0"/>
              <a:t>3. </a:t>
            </a:r>
            <a:r>
              <a:rPr lang="en-US" altLang="zh-CN" sz="2000" dirty="0" err="1" smtClean="0"/>
              <a:t>zz</a:t>
            </a:r>
            <a:r>
              <a:rPr lang="en-US" altLang="zh-CN" sz="2000" dirty="0" smtClean="0"/>
              <a:t>(2)=-2</a:t>
            </a:r>
            <a:r>
              <a:rPr lang="zh-CN" altLang="en-US" sz="2000" dirty="0" smtClean="0"/>
              <a:t>，</a:t>
            </a:r>
            <a:r>
              <a:rPr lang="en-US" altLang="zh-CN" sz="2000" dirty="0" smtClean="0"/>
              <a:t>NNNN/</a:t>
            </a:r>
            <a:r>
              <a:rPr lang="en-US" altLang="zh-CN" sz="2000" dirty="0" err="1" smtClean="0"/>
              <a:t>ssss</a:t>
            </a:r>
            <a:r>
              <a:rPr lang="en-US" altLang="zh-CN" sz="2000" dirty="0" smtClean="0"/>
              <a:t>=0/2,</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01</a:t>
            </a:r>
            <a:r>
              <a:rPr lang="zh-CN" altLang="en-US" sz="2000" dirty="0" smtClean="0"/>
              <a:t>。幅值</a:t>
            </a:r>
            <a:r>
              <a:rPr lang="en-US" altLang="zh-CN" sz="2000" dirty="0" smtClean="0"/>
              <a:t>-2</a:t>
            </a:r>
            <a:r>
              <a:rPr lang="zh-CN" altLang="en-US" sz="2000" dirty="0" smtClean="0"/>
              <a:t>落入第</a:t>
            </a:r>
            <a:r>
              <a:rPr lang="en-US" altLang="zh-CN" sz="2000" dirty="0" smtClean="0"/>
              <a:t>2</a:t>
            </a:r>
            <a:r>
              <a:rPr lang="zh-CN" altLang="en-US" sz="2000" dirty="0" smtClean="0"/>
              <a:t>类，反码为</a:t>
            </a:r>
            <a:r>
              <a:rPr lang="en-US" altLang="zh-CN" sz="2000" dirty="0" smtClean="0"/>
              <a:t>01</a:t>
            </a:r>
            <a:r>
              <a:rPr lang="zh-CN" altLang="en-US" sz="2000" dirty="0" smtClean="0"/>
              <a:t>，</a:t>
            </a:r>
            <a:r>
              <a:rPr lang="en-US" altLang="zh-CN" sz="2000" dirty="0" err="1" smtClean="0"/>
              <a:t>zz</a:t>
            </a:r>
            <a:r>
              <a:rPr lang="en-US" altLang="zh-CN" sz="2000" dirty="0" smtClean="0"/>
              <a:t>(2)</a:t>
            </a:r>
            <a:r>
              <a:rPr lang="zh-CN" altLang="en-US" sz="2000" dirty="0" smtClean="0"/>
              <a:t>的编码为</a:t>
            </a:r>
            <a:r>
              <a:rPr lang="en-US" altLang="zh-CN" sz="2000" dirty="0" smtClean="0"/>
              <a:t>0101</a:t>
            </a:r>
            <a:r>
              <a:rPr lang="zh-CN" altLang="en-US" sz="2000" dirty="0" smtClean="0"/>
              <a:t>。</a:t>
            </a:r>
          </a:p>
          <a:p>
            <a:pPr marL="609600" indent="-609600" eaLnBrk="1" hangingPunct="1">
              <a:buNone/>
            </a:pPr>
            <a:r>
              <a:rPr lang="en-US" altLang="zh-CN" sz="2000" dirty="0" smtClean="0"/>
              <a:t>4.zz(3)=0,  </a:t>
            </a:r>
            <a:r>
              <a:rPr lang="en-US" altLang="zh-CN" sz="2000" dirty="0" err="1" smtClean="0"/>
              <a:t>zz</a:t>
            </a:r>
            <a:r>
              <a:rPr lang="en-US" altLang="zh-CN" sz="2000" dirty="0" smtClean="0"/>
              <a:t>(4)=2, NNNN/SSSS=1/2,   ……, </a:t>
            </a:r>
            <a:r>
              <a:rPr lang="zh-CN" altLang="en-US" sz="2000" dirty="0" smtClean="0"/>
              <a:t>最后编码</a:t>
            </a:r>
            <a:r>
              <a:rPr lang="en-US" altLang="zh-CN" sz="2000" dirty="0" smtClean="0"/>
              <a:t>1101110</a:t>
            </a:r>
          </a:p>
          <a:p>
            <a:pPr marL="609600" indent="-609600" eaLnBrk="1" hangingPunct="1">
              <a:buNone/>
            </a:pPr>
            <a:r>
              <a:rPr lang="en-US" altLang="zh-CN" sz="2000" dirty="0" smtClean="0"/>
              <a:t>5. </a:t>
            </a:r>
            <a:r>
              <a:rPr lang="en-US" altLang="zh-CN" sz="2000" dirty="0" err="1" smtClean="0"/>
              <a:t>zz</a:t>
            </a:r>
            <a:r>
              <a:rPr lang="en-US" altLang="zh-CN" sz="2000" dirty="0" smtClean="0"/>
              <a:t>(5)~</a:t>
            </a:r>
            <a:r>
              <a:rPr lang="en-US" altLang="zh-CN" sz="2000" dirty="0" err="1" smtClean="0"/>
              <a:t>zz</a:t>
            </a:r>
            <a:r>
              <a:rPr lang="en-US" altLang="zh-CN" sz="2000" dirty="0" smtClean="0"/>
              <a:t>(7)=0, </a:t>
            </a:r>
            <a:r>
              <a:rPr lang="en-US" altLang="zh-CN" sz="2000" dirty="0" err="1" smtClean="0"/>
              <a:t>zz</a:t>
            </a:r>
            <a:r>
              <a:rPr lang="en-US" altLang="zh-CN" sz="2000" dirty="0" smtClean="0"/>
              <a:t>(8)=1,  NNNN/SSSS=3/1,   ……, </a:t>
            </a:r>
            <a:r>
              <a:rPr lang="zh-CN" altLang="en-US" sz="2000" dirty="0" smtClean="0"/>
              <a:t>最后编码</a:t>
            </a:r>
            <a:r>
              <a:rPr lang="en-US" altLang="zh-CN" sz="2000" dirty="0" smtClean="0"/>
              <a:t>1110101</a:t>
            </a:r>
          </a:p>
          <a:p>
            <a:pPr marL="609600" indent="-609600" eaLnBrk="1" hangingPunct="1">
              <a:buNone/>
            </a:pP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683568" y="1772424"/>
          <a:ext cx="8064890" cy="792480"/>
        </p:xfrm>
        <a:graphic>
          <a:graphicData uri="http://schemas.openxmlformats.org/drawingml/2006/table">
            <a:tbl>
              <a:tblPr firstRow="1" bandRow="1">
                <a:tableStyleId>{5C22544A-7EE6-4342-B048-85BDC9FD1C3A}</a:tableStyleId>
              </a:tblPr>
              <a:tblGrid>
                <a:gridCol w="775469"/>
                <a:gridCol w="542830"/>
                <a:gridCol w="387732"/>
                <a:gridCol w="542830"/>
                <a:gridCol w="387735"/>
                <a:gridCol w="387735"/>
                <a:gridCol w="465282"/>
                <a:gridCol w="465282"/>
                <a:gridCol w="465282"/>
                <a:gridCol w="465282"/>
                <a:gridCol w="1204358"/>
                <a:gridCol w="822948"/>
                <a:gridCol w="1152125"/>
              </a:tblGrid>
              <a:tr h="332794">
                <a:tc>
                  <a:txBody>
                    <a:bodyPr/>
                    <a:lstStyle/>
                    <a:p>
                      <a:pPr algn="ctr"/>
                      <a:r>
                        <a:rPr lang="zh-CN" altLang="en-US" sz="2000" dirty="0" smtClean="0"/>
                        <a:t>下标</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3</a:t>
                      </a:r>
                      <a:endParaRPr lang="zh-CN" altLang="en-US" sz="2000" dirty="0"/>
                    </a:p>
                  </a:txBody>
                  <a:tcPr/>
                </a:tc>
                <a:tc>
                  <a:txBody>
                    <a:bodyPr/>
                    <a:lstStyle/>
                    <a:p>
                      <a:pPr algn="ctr"/>
                      <a:r>
                        <a:rPr lang="en-US" altLang="zh-CN" sz="2000" dirty="0" smtClean="0"/>
                        <a:t>4</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6</a:t>
                      </a:r>
                      <a:endParaRPr lang="zh-CN" altLang="en-US" sz="2000" dirty="0"/>
                    </a:p>
                  </a:txBody>
                  <a:tcPr/>
                </a:tc>
                <a:tc>
                  <a:txBody>
                    <a:bodyPr/>
                    <a:lstStyle/>
                    <a:p>
                      <a:pPr algn="ctr"/>
                      <a:r>
                        <a:rPr lang="en-US" altLang="zh-CN" sz="2000" dirty="0" smtClean="0"/>
                        <a:t>7</a:t>
                      </a:r>
                      <a:endParaRPr lang="zh-CN" altLang="en-US" sz="2000" dirty="0"/>
                    </a:p>
                  </a:txBody>
                  <a:tcPr/>
                </a:tc>
                <a:tc>
                  <a:txBody>
                    <a:bodyPr/>
                    <a:lstStyle/>
                    <a:p>
                      <a:pPr algn="ctr"/>
                      <a:r>
                        <a:rPr lang="en-US" altLang="zh-CN" sz="2000" dirty="0" smtClean="0"/>
                        <a:t>8</a:t>
                      </a:r>
                      <a:endParaRPr lang="zh-CN" altLang="en-US" sz="2000" dirty="0"/>
                    </a:p>
                  </a:txBody>
                  <a:tcPr/>
                </a:tc>
                <a:tc>
                  <a:txBody>
                    <a:bodyPr/>
                    <a:lstStyle/>
                    <a:p>
                      <a:pPr algn="ctr"/>
                      <a:r>
                        <a:rPr lang="en-US" altLang="zh-CN" sz="2000" dirty="0" smtClean="0"/>
                        <a:t>9-30</a:t>
                      </a:r>
                      <a:endParaRPr lang="zh-CN" altLang="en-US" sz="2000" dirty="0"/>
                    </a:p>
                  </a:txBody>
                  <a:tcPr/>
                </a:tc>
                <a:tc>
                  <a:txBody>
                    <a:bodyPr/>
                    <a:lstStyle/>
                    <a:p>
                      <a:pPr algn="ctr"/>
                      <a:r>
                        <a:rPr lang="en-US" altLang="zh-CN" sz="2000" dirty="0" smtClean="0"/>
                        <a:t>31</a:t>
                      </a:r>
                      <a:endParaRPr lang="zh-CN" altLang="en-US" sz="2000" dirty="0"/>
                    </a:p>
                  </a:txBody>
                  <a:tcPr/>
                </a:tc>
                <a:tc>
                  <a:txBody>
                    <a:bodyPr/>
                    <a:lstStyle/>
                    <a:p>
                      <a:pPr algn="ctr"/>
                      <a:r>
                        <a:rPr lang="en-US" altLang="zh-CN" sz="2000" dirty="0" smtClean="0"/>
                        <a:t>32-63</a:t>
                      </a:r>
                      <a:endParaRPr lang="zh-CN" altLang="en-US" sz="2000" dirty="0"/>
                    </a:p>
                  </a:txBody>
                  <a:tcPr/>
                </a:tc>
              </a:tr>
              <a:tr h="387285">
                <a:tc>
                  <a:txBody>
                    <a:bodyPr/>
                    <a:lstStyle/>
                    <a:p>
                      <a:pPr algn="ctr"/>
                      <a:r>
                        <a:rPr lang="zh-CN" altLang="en-US" sz="2000" dirty="0" smtClean="0"/>
                        <a:t>系数</a:t>
                      </a:r>
                      <a:endParaRPr lang="zh-CN" altLang="en-US" sz="2000" dirty="0"/>
                    </a:p>
                  </a:txBody>
                  <a:tcPr/>
                </a:tc>
                <a:tc>
                  <a:txBody>
                    <a:bodyPr/>
                    <a:lstStyle/>
                    <a:p>
                      <a:pPr algn="ctr"/>
                      <a:r>
                        <a:rPr lang="en-US" altLang="zh-CN" sz="2000" dirty="0" smtClean="0"/>
                        <a:t>12</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r>
            </a:tbl>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p:txBody>
          <a:bodyPr/>
          <a:lstStyle/>
          <a:p>
            <a:pPr eaLnBrk="1" hangingPunct="1">
              <a:buNone/>
            </a:pPr>
            <a:r>
              <a:rPr lang="en-US" altLang="zh-CN" sz="2000" dirty="0" smtClean="0"/>
              <a:t>6. </a:t>
            </a:r>
            <a:r>
              <a:rPr lang="en-US" altLang="zh-CN" sz="2000" dirty="0" err="1" smtClean="0"/>
              <a:t>zz</a:t>
            </a:r>
            <a:r>
              <a:rPr lang="en-US" altLang="zh-CN" sz="2000" dirty="0" smtClean="0"/>
              <a:t>(9)~</a:t>
            </a:r>
            <a:r>
              <a:rPr lang="en-US" altLang="zh-CN" sz="2000" dirty="0" err="1" smtClean="0"/>
              <a:t>zz</a:t>
            </a:r>
            <a:r>
              <a:rPr lang="en-US" altLang="zh-CN" sz="2000" dirty="0" smtClean="0"/>
              <a:t>(30)=0, </a:t>
            </a:r>
            <a:r>
              <a:rPr lang="en-US" altLang="zh-CN" sz="2000" dirty="0" err="1" smtClean="0"/>
              <a:t>zz</a:t>
            </a:r>
            <a:r>
              <a:rPr lang="en-US" altLang="zh-CN" sz="2000" dirty="0" smtClean="0"/>
              <a:t>(31)=-1</a:t>
            </a:r>
            <a:r>
              <a:rPr lang="zh-CN" altLang="en-US" sz="2000" dirty="0" smtClean="0"/>
              <a:t>。由于</a:t>
            </a:r>
            <a:r>
              <a:rPr lang="en-US" altLang="zh-CN" sz="2000" dirty="0" smtClean="0"/>
              <a:t>NNNN=22&gt;15, </a:t>
            </a:r>
            <a:r>
              <a:rPr lang="zh-CN" altLang="en-US" sz="2000" dirty="0" smtClean="0"/>
              <a:t>故先编一个</a:t>
            </a:r>
            <a:r>
              <a:rPr lang="en-US" altLang="zh-CN" sz="2000" dirty="0" smtClean="0"/>
              <a:t>F/0, </a:t>
            </a:r>
            <a:r>
              <a:rPr lang="en-US" altLang="zh-CN" sz="2000" dirty="0" err="1" smtClean="0"/>
              <a:t>hufman</a:t>
            </a:r>
            <a:r>
              <a:rPr lang="en-US" altLang="zh-CN" sz="2000" dirty="0" smtClean="0"/>
              <a:t> </a:t>
            </a:r>
            <a:r>
              <a:rPr lang="zh-CN" altLang="en-US" sz="2000" dirty="0" smtClean="0"/>
              <a:t>编码为</a:t>
            </a:r>
            <a:r>
              <a:rPr lang="en-US" altLang="zh-CN" sz="2000" dirty="0" smtClean="0"/>
              <a:t>11111111001</a:t>
            </a:r>
            <a:r>
              <a:rPr lang="zh-CN" altLang="en-US" sz="2000" dirty="0" smtClean="0"/>
              <a:t>。然后</a:t>
            </a:r>
            <a:r>
              <a:rPr lang="en-US" altLang="zh-CN" sz="2000" dirty="0" smtClean="0"/>
              <a:t>NNNN=22-16=6, </a:t>
            </a:r>
            <a:r>
              <a:rPr lang="zh-CN" altLang="en-US" sz="2000" dirty="0" smtClean="0"/>
              <a:t>这时</a:t>
            </a:r>
            <a:r>
              <a:rPr lang="en-US" altLang="zh-CN" sz="2000" dirty="0" smtClean="0"/>
              <a:t>NNNN/SSSS=6/1,   </a:t>
            </a:r>
            <a:r>
              <a:rPr lang="en-US" altLang="zh-CN" sz="2000" dirty="0" err="1" smtClean="0"/>
              <a:t>huffman</a:t>
            </a:r>
            <a:r>
              <a:rPr lang="zh-CN" altLang="en-US" sz="2000" dirty="0" smtClean="0"/>
              <a:t>编码为</a:t>
            </a:r>
            <a:r>
              <a:rPr lang="en-US" altLang="zh-CN" sz="2000" dirty="0" smtClean="0"/>
              <a:t>1111011</a:t>
            </a:r>
            <a:r>
              <a:rPr lang="zh-CN" altLang="en-US" sz="2000" dirty="0" smtClean="0"/>
              <a:t>。</a:t>
            </a:r>
            <a:r>
              <a:rPr lang="en-US" altLang="zh-CN" sz="2000" dirty="0" smtClean="0"/>
              <a:t>-1</a:t>
            </a:r>
            <a:r>
              <a:rPr lang="zh-CN" altLang="en-US" sz="2000" dirty="0" smtClean="0"/>
              <a:t>在第</a:t>
            </a:r>
            <a:r>
              <a:rPr lang="en-US" altLang="zh-CN" sz="2000" dirty="0" smtClean="0"/>
              <a:t>1</a:t>
            </a:r>
            <a:r>
              <a:rPr lang="zh-CN" altLang="en-US" sz="2000" dirty="0" smtClean="0"/>
              <a:t>类，取反码为“</a:t>
            </a:r>
            <a:r>
              <a:rPr lang="en-US" altLang="zh-CN" sz="2000" dirty="0" smtClean="0"/>
              <a:t>0”</a:t>
            </a:r>
            <a:r>
              <a:rPr lang="zh-CN" altLang="en-US" sz="2000" dirty="0" smtClean="0"/>
              <a:t>。 最后编码</a:t>
            </a:r>
            <a:r>
              <a:rPr lang="en-US" altLang="zh-CN" sz="2000" dirty="0" smtClean="0"/>
              <a:t>1111011 0</a:t>
            </a:r>
          </a:p>
          <a:p>
            <a:pPr eaLnBrk="1" hangingPunct="1">
              <a:buNone/>
            </a:pPr>
            <a:r>
              <a:rPr lang="en-US" altLang="zh-CN" sz="2000" dirty="0" smtClean="0"/>
              <a:t>7. </a:t>
            </a:r>
            <a:r>
              <a:rPr lang="en-US" altLang="zh-CN" sz="2000" dirty="0" err="1" smtClean="0"/>
              <a:t>zz</a:t>
            </a:r>
            <a:r>
              <a:rPr lang="en-US" altLang="zh-CN" sz="2000" dirty="0" smtClean="0"/>
              <a:t>(32)~</a:t>
            </a:r>
            <a:r>
              <a:rPr lang="en-US" altLang="zh-CN" sz="2000" dirty="0" err="1" smtClean="0"/>
              <a:t>zz</a:t>
            </a:r>
            <a:r>
              <a:rPr lang="en-US" altLang="zh-CN" sz="2000" dirty="0" smtClean="0"/>
              <a:t>(63)=0, </a:t>
            </a:r>
            <a:r>
              <a:rPr lang="zh-CN" altLang="en-US" sz="2000" dirty="0" smtClean="0"/>
              <a:t>直接用一个</a:t>
            </a:r>
            <a:r>
              <a:rPr lang="en-US" altLang="zh-CN" sz="2000" dirty="0" smtClean="0"/>
              <a:t>EOB(0/0)</a:t>
            </a:r>
            <a:r>
              <a:rPr lang="zh-CN" altLang="en-US" sz="2000" dirty="0" smtClean="0"/>
              <a:t>结束，</a:t>
            </a:r>
            <a:r>
              <a:rPr lang="en-US" altLang="zh-CN" sz="2000" dirty="0" err="1" smtClean="0"/>
              <a:t>huffman</a:t>
            </a:r>
            <a:r>
              <a:rPr lang="zh-CN" altLang="en-US" sz="2000" dirty="0" smtClean="0"/>
              <a:t>编码为</a:t>
            </a:r>
            <a:r>
              <a:rPr lang="en-US" altLang="zh-CN" sz="2000" dirty="0" smtClean="0"/>
              <a:t>1010</a:t>
            </a:r>
          </a:p>
          <a:p>
            <a:pPr eaLnBrk="1" hangingPunct="1">
              <a:buNone/>
            </a:pPr>
            <a:r>
              <a:rPr lang="zh-CN" altLang="zh-CN" sz="2000" dirty="0" smtClean="0"/>
              <a:t>最后，这一</a:t>
            </a:r>
            <a:r>
              <a:rPr lang="en-US" altLang="zh-CN" sz="2000" dirty="0" smtClean="0"/>
              <a:t>8</a:t>
            </a:r>
            <a:r>
              <a:rPr lang="zh-CN" altLang="zh-CN" sz="2000" dirty="0" smtClean="0"/>
              <a:t>×</a:t>
            </a:r>
            <a:r>
              <a:rPr lang="en-US" altLang="zh-CN" sz="2000" dirty="0" smtClean="0"/>
              <a:t>8</a:t>
            </a:r>
            <a:r>
              <a:rPr lang="zh-CN" altLang="zh-CN" sz="2000" dirty="0" smtClean="0"/>
              <a:t>子块亮度信息压缩后的数据流为</a:t>
            </a:r>
            <a:endParaRPr lang="en-US" altLang="zh-CN" sz="2000" dirty="0" smtClean="0"/>
          </a:p>
          <a:p>
            <a:pPr eaLnBrk="1" hangingPunct="1">
              <a:buNone/>
            </a:pPr>
            <a:r>
              <a:rPr lang="en-US" altLang="zh-CN" sz="2000" dirty="0" smtClean="0"/>
              <a:t>1011100</a:t>
            </a:r>
            <a:r>
              <a:rPr lang="zh-CN" altLang="en-US" sz="2000" dirty="0" smtClean="0"/>
              <a:t>，</a:t>
            </a:r>
            <a:r>
              <a:rPr lang="en-US" altLang="zh-CN" sz="2000" dirty="0" smtClean="0"/>
              <a:t>100101</a:t>
            </a:r>
            <a:r>
              <a:rPr lang="zh-CN" altLang="en-US" sz="2000" dirty="0" smtClean="0"/>
              <a:t>，</a:t>
            </a:r>
            <a:r>
              <a:rPr lang="en-US" altLang="zh-CN" sz="2000" dirty="0" smtClean="0"/>
              <a:t> 0101</a:t>
            </a:r>
            <a:r>
              <a:rPr lang="zh-CN" altLang="en-US" sz="2000" dirty="0" smtClean="0"/>
              <a:t>，</a:t>
            </a:r>
            <a:r>
              <a:rPr lang="en-US" altLang="zh-CN" sz="2000" dirty="0" smtClean="0"/>
              <a:t> 1101110</a:t>
            </a:r>
            <a:r>
              <a:rPr lang="zh-CN" altLang="en-US" sz="2000" dirty="0" smtClean="0"/>
              <a:t>，</a:t>
            </a:r>
            <a:r>
              <a:rPr lang="en-US" altLang="zh-CN" sz="2000" dirty="0" smtClean="0"/>
              <a:t> 1110101</a:t>
            </a:r>
            <a:r>
              <a:rPr lang="zh-CN" altLang="en-US" sz="2000" dirty="0" smtClean="0"/>
              <a:t>，</a:t>
            </a:r>
            <a:r>
              <a:rPr lang="en-US" altLang="zh-CN" sz="2000" dirty="0" smtClean="0"/>
              <a:t> 11111111001</a:t>
            </a:r>
            <a:r>
              <a:rPr lang="zh-CN" altLang="en-US" sz="2000" dirty="0" smtClean="0"/>
              <a:t>，</a:t>
            </a:r>
            <a:r>
              <a:rPr lang="en-US" altLang="zh-CN" sz="2000" dirty="0" smtClean="0"/>
              <a:t> 1111011 0</a:t>
            </a:r>
            <a:r>
              <a:rPr lang="zh-CN" altLang="en-US" sz="2000" dirty="0" smtClean="0"/>
              <a:t>，</a:t>
            </a:r>
            <a:r>
              <a:rPr lang="en-US" altLang="zh-CN" sz="2000" dirty="0" smtClean="0"/>
              <a:t> 1010</a:t>
            </a:r>
          </a:p>
          <a:p>
            <a:pPr eaLnBrk="1" hangingPunct="1">
              <a:buNone/>
            </a:pPr>
            <a:r>
              <a:rPr lang="zh-CN" altLang="zh-CN" sz="2000" dirty="0" smtClean="0"/>
              <a:t>总共</a:t>
            </a:r>
            <a:r>
              <a:rPr lang="en-US" altLang="zh-CN" sz="2000" dirty="0" smtClean="0"/>
              <a:t>54</a:t>
            </a:r>
            <a:r>
              <a:rPr lang="zh-CN" altLang="zh-CN" sz="2000" dirty="0" smtClean="0"/>
              <a:t>比特，其压缩比是</a:t>
            </a:r>
            <a:r>
              <a:rPr lang="en-US" altLang="zh-CN" sz="2000" dirty="0" smtClean="0"/>
              <a:t>64</a:t>
            </a:r>
            <a:r>
              <a:rPr lang="zh-CN" altLang="zh-CN" sz="2000" dirty="0" smtClean="0"/>
              <a:t>×</a:t>
            </a:r>
            <a:r>
              <a:rPr lang="en-US" altLang="zh-CN" sz="2000" dirty="0" smtClean="0"/>
              <a:t>8/54 ≈ 9.5</a:t>
            </a:r>
            <a:r>
              <a:rPr lang="zh-CN" altLang="zh-CN" sz="2000" dirty="0" smtClean="0"/>
              <a:t>，大约每个</a:t>
            </a:r>
            <a:r>
              <a:rPr lang="zh-CN" altLang="en-US" sz="2000" dirty="0" smtClean="0"/>
              <a:t>像</a:t>
            </a:r>
            <a:r>
              <a:rPr lang="zh-CN" altLang="zh-CN" sz="2000" dirty="0" smtClean="0"/>
              <a:t>素用</a:t>
            </a:r>
            <a:r>
              <a:rPr lang="zh-CN" altLang="en-US" sz="2000" dirty="0" smtClean="0"/>
              <a:t>不到</a:t>
            </a:r>
            <a:r>
              <a:rPr lang="en-US" altLang="zh-CN" sz="2000" dirty="0" smtClean="0"/>
              <a:t>1</a:t>
            </a:r>
            <a:r>
              <a:rPr lang="zh-CN" altLang="zh-CN" sz="2000" dirty="0" smtClean="0"/>
              <a:t>个比特</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zh-CN" altLang="en-US" smtClean="0">
                <a:ea typeface="宋体" pitchFamily="2" charset="-122"/>
              </a:rPr>
              <a:t>组成位数据流</a:t>
            </a:r>
          </a:p>
        </p:txBody>
      </p:sp>
      <p:sp>
        <p:nvSpPr>
          <p:cNvPr id="111619" name="内容占位符 2"/>
          <p:cNvSpPr>
            <a:spLocks noGrp="1"/>
          </p:cNvSpPr>
          <p:nvPr>
            <p:ph idx="1"/>
          </p:nvPr>
        </p:nvSpPr>
        <p:spPr/>
        <p:txBody>
          <a:bodyPr/>
          <a:lstStyle/>
          <a:p>
            <a:r>
              <a:rPr lang="en-US" altLang="zh-CN" dirty="0" smtClean="0">
                <a:ea typeface="宋体" pitchFamily="2" charset="-122"/>
              </a:rPr>
              <a:t>JPEG</a:t>
            </a:r>
            <a:r>
              <a:rPr lang="zh-CN" altLang="en-US" dirty="0" smtClean="0">
                <a:latin typeface="宋体" pitchFamily="2" charset="-122"/>
                <a:ea typeface="宋体" pitchFamily="2" charset="-122"/>
              </a:rPr>
              <a:t>编码的最后一个步骤是把各种标记代码和编码后的图像数据组成一帧一帧的数据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这样做的目的是为了便于传输、存储和译码器进行译码，这样组织的数据通常称为</a:t>
            </a:r>
            <a:r>
              <a:rPr lang="en-US" altLang="zh-CN" dirty="0" smtClean="0">
                <a:ea typeface="宋体" pitchFamily="2" charset="-122"/>
              </a:rPr>
              <a:t>JPEG</a:t>
            </a:r>
            <a:r>
              <a:rPr lang="zh-CN" altLang="en-US" dirty="0" smtClean="0">
                <a:latin typeface="宋体" pitchFamily="2" charset="-122"/>
                <a:ea typeface="宋体" pitchFamily="2" charset="-122"/>
              </a:rPr>
              <a:t>位数据流</a:t>
            </a:r>
            <a:endParaRPr lang="zh-CN" altLang="en-US" dirty="0" smtClean="0">
              <a:ea typeface="宋体" pitchFamily="2" charset="-122"/>
            </a:endParaRPr>
          </a:p>
        </p:txBody>
      </p:sp>
      <p:sp>
        <p:nvSpPr>
          <p:cNvPr id="1116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完整的编码过程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3346" name="Object 9"/>
          <p:cNvGraphicFramePr>
            <a:graphicFrameLocks noChangeAspect="1"/>
          </p:cNvGraphicFramePr>
          <p:nvPr/>
        </p:nvGraphicFramePr>
        <p:xfrm>
          <a:off x="179512" y="1371600"/>
          <a:ext cx="8900440" cy="4433664"/>
        </p:xfrm>
        <a:graphic>
          <a:graphicData uri="http://schemas.openxmlformats.org/presentationml/2006/ole">
            <p:oleObj spid="_x0000_s313346" name="Visio" r:id="rId3" imgW="10283647" imgH="5123383" progId="Visio.Drawing.11">
              <p:embed/>
            </p:oleObj>
          </a:graphicData>
        </a:graphic>
      </p:graphicFrame>
      <p:sp>
        <p:nvSpPr>
          <p:cNvPr id="6" name="TextBox 5"/>
          <p:cNvSpPr txBox="1"/>
          <p:nvPr/>
        </p:nvSpPr>
        <p:spPr>
          <a:xfrm>
            <a:off x="7956376" y="1310571"/>
            <a:ext cx="936475" cy="246221"/>
          </a:xfrm>
          <a:prstGeom prst="rect">
            <a:avLst/>
          </a:prstGeom>
          <a:noFill/>
        </p:spPr>
        <p:txBody>
          <a:bodyPr wrap="none" rtlCol="0">
            <a:spAutoFit/>
          </a:bodyPr>
          <a:lstStyle/>
          <a:p>
            <a:r>
              <a:rPr lang="zh-CN" altLang="en-US" sz="1000" dirty="0" smtClean="0"/>
              <a:t>设</a:t>
            </a:r>
            <a:r>
              <a:rPr lang="en-US" altLang="zh-CN" sz="1000" dirty="0" smtClean="0"/>
              <a:t>DC</a:t>
            </a:r>
            <a:r>
              <a:rPr lang="en-US" altLang="zh-CN" sz="1000" baseline="-25000" dirty="0" smtClean="0"/>
              <a:t>i-1</a:t>
            </a:r>
            <a:r>
              <a:rPr lang="en-US" altLang="zh-CN" sz="1000" dirty="0" smtClean="0"/>
              <a:t>=20</a:t>
            </a:r>
            <a:endParaRPr lang="zh-CN" altLang="en-US" sz="1000" dirty="0"/>
          </a:p>
        </p:txBody>
      </p:sp>
      <p:sp>
        <p:nvSpPr>
          <p:cNvPr id="7" name="TextBox 6"/>
          <p:cNvSpPr txBox="1"/>
          <p:nvPr/>
        </p:nvSpPr>
        <p:spPr>
          <a:xfrm>
            <a:off x="827584" y="5877272"/>
            <a:ext cx="7053534" cy="369332"/>
          </a:xfrm>
          <a:prstGeom prst="rect">
            <a:avLst/>
          </a:prstGeom>
          <a:noFill/>
        </p:spPr>
        <p:txBody>
          <a:bodyPr wrap="none" rtlCol="0">
            <a:spAutoFit/>
          </a:bodyPr>
          <a:lstStyle/>
          <a:p>
            <a:r>
              <a:rPr lang="zh-CN" altLang="zh-CN" sz="1800" dirty="0" smtClean="0"/>
              <a:t>总共</a:t>
            </a:r>
            <a:r>
              <a:rPr lang="en-US" altLang="zh-CN" sz="1800" dirty="0" smtClean="0"/>
              <a:t>32</a:t>
            </a:r>
            <a:r>
              <a:rPr lang="zh-CN" altLang="zh-CN" sz="1800" dirty="0" smtClean="0"/>
              <a:t>比特，其压缩比是</a:t>
            </a:r>
            <a:r>
              <a:rPr lang="en-US" altLang="zh-CN" sz="1800" dirty="0" smtClean="0"/>
              <a:t>64</a:t>
            </a:r>
            <a:r>
              <a:rPr lang="zh-CN" altLang="zh-CN" sz="1800" dirty="0" smtClean="0"/>
              <a:t>×</a:t>
            </a:r>
            <a:r>
              <a:rPr lang="en-US" altLang="zh-CN" sz="1800" dirty="0" smtClean="0"/>
              <a:t>8/32 = 16</a:t>
            </a:r>
            <a:r>
              <a:rPr lang="zh-CN" altLang="zh-CN" sz="1800" dirty="0" smtClean="0"/>
              <a:t>，每个</a:t>
            </a:r>
            <a:r>
              <a:rPr lang="zh-CN" altLang="en-US" sz="1800" dirty="0" smtClean="0"/>
              <a:t>像</a:t>
            </a:r>
            <a:r>
              <a:rPr lang="zh-CN" altLang="zh-CN" sz="1800" dirty="0" smtClean="0"/>
              <a:t>素用</a:t>
            </a:r>
            <a:r>
              <a:rPr lang="zh-CN" altLang="en-US" sz="1800" dirty="0" smtClean="0"/>
              <a:t>半</a:t>
            </a:r>
            <a:r>
              <a:rPr lang="zh-CN" altLang="zh-CN" sz="1800" dirty="0" smtClean="0"/>
              <a:t>个比特</a:t>
            </a:r>
            <a:endParaRPr lang="zh-CN" altLang="en-US" sz="1800" dirty="0"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zh-CN" altLang="en-US" smtClean="0">
                <a:ea typeface="宋体" pitchFamily="2" charset="-122"/>
              </a:rPr>
              <a:t>习题</a:t>
            </a:r>
          </a:p>
        </p:txBody>
      </p:sp>
      <p:sp>
        <p:nvSpPr>
          <p:cNvPr id="112643" name="内容占位符 2"/>
          <p:cNvSpPr>
            <a:spLocks noGrp="1"/>
          </p:cNvSpPr>
          <p:nvPr>
            <p:ph idx="1"/>
          </p:nvPr>
        </p:nvSpPr>
        <p:spPr>
          <a:xfrm>
            <a:off x="714375" y="1371600"/>
            <a:ext cx="7972425" cy="4700588"/>
          </a:xfrm>
        </p:spPr>
        <p:txBody>
          <a:bodyPr/>
          <a:lstStyle/>
          <a:p>
            <a:r>
              <a:rPr lang="en-US" altLang="zh-CN" dirty="0" smtClean="0">
                <a:ea typeface="宋体" pitchFamily="2" charset="-122"/>
              </a:rPr>
              <a:t>JPEG</a:t>
            </a:r>
            <a:r>
              <a:rPr lang="zh-CN" altLang="en-US" dirty="0" smtClean="0">
                <a:ea typeface="宋体" pitchFamily="2" charset="-122"/>
              </a:rPr>
              <a:t>压缩编码算法的主要计算步骤是：①</a:t>
            </a:r>
            <a:r>
              <a:rPr lang="en-US" altLang="zh-CN" dirty="0" smtClean="0">
                <a:ea typeface="宋体" pitchFamily="2" charset="-122"/>
              </a:rPr>
              <a:t>DCT</a:t>
            </a:r>
            <a:r>
              <a:rPr lang="zh-CN" altLang="en-US" dirty="0" smtClean="0">
                <a:ea typeface="宋体" pitchFamily="2" charset="-122"/>
              </a:rPr>
              <a:t>变换；②量化；③</a:t>
            </a:r>
            <a:r>
              <a:rPr lang="en-US" altLang="zh-CN" dirty="0" smtClean="0">
                <a:ea typeface="宋体" pitchFamily="2" charset="-122"/>
              </a:rPr>
              <a:t>Z</a:t>
            </a:r>
            <a:r>
              <a:rPr lang="zh-CN" altLang="en-US" dirty="0" smtClean="0">
                <a:ea typeface="宋体" pitchFamily="2" charset="-122"/>
              </a:rPr>
              <a:t>字形编码；④使用</a:t>
            </a:r>
            <a:r>
              <a:rPr lang="en-US" altLang="zh-CN" dirty="0" smtClean="0">
                <a:ea typeface="宋体" pitchFamily="2" charset="-122"/>
              </a:rPr>
              <a:t>DPCM</a:t>
            </a:r>
            <a:r>
              <a:rPr lang="zh-CN" altLang="en-US" dirty="0" smtClean="0">
                <a:ea typeface="宋体" pitchFamily="2" charset="-122"/>
              </a:rPr>
              <a:t>对直流系数进行编码；⑤使用</a:t>
            </a:r>
            <a:r>
              <a:rPr lang="en-US" altLang="zh-CN" dirty="0" smtClean="0">
                <a:ea typeface="宋体" pitchFamily="2" charset="-122"/>
              </a:rPr>
              <a:t>RLE</a:t>
            </a:r>
            <a:r>
              <a:rPr lang="zh-CN" altLang="en-US" dirty="0" smtClean="0">
                <a:ea typeface="宋体" pitchFamily="2" charset="-122"/>
              </a:rPr>
              <a:t>对交流系数进行编码；⑥熵编码。假设计算机的精度足够高，问在上述计算方法中，哪些计算对图像的质量是有损的？哪些计算对图像的质量是无损的？</a:t>
            </a:r>
          </a:p>
        </p:txBody>
      </p:sp>
      <p:sp>
        <p:nvSpPr>
          <p:cNvPr id="1126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1187624" y="476672"/>
            <a:ext cx="7381056" cy="563563"/>
          </a:xfrm>
        </p:spPr>
        <p:txBody>
          <a:bodyPr/>
          <a:lstStyle/>
          <a:p>
            <a:r>
              <a:rPr lang="zh-CN" altLang="en-US" dirty="0" smtClean="0">
                <a:ea typeface="宋体" pitchFamily="2" charset="-122"/>
              </a:rPr>
              <a:t>典型</a:t>
            </a:r>
            <a:r>
              <a:rPr lang="en-US" altLang="zh-CN" dirty="0" smtClean="0">
                <a:ea typeface="宋体" pitchFamily="2" charset="-122"/>
              </a:rPr>
              <a:t>JPEG</a:t>
            </a:r>
            <a:r>
              <a:rPr lang="zh-CN" altLang="en-US" dirty="0" smtClean="0">
                <a:ea typeface="宋体" pitchFamily="2" charset="-122"/>
              </a:rPr>
              <a:t>文件</a:t>
            </a:r>
            <a:r>
              <a:rPr lang="en-US" altLang="zh-CN" dirty="0" smtClean="0">
                <a:ea typeface="宋体" pitchFamily="2" charset="-122"/>
              </a:rPr>
              <a:t>——JFIF</a:t>
            </a:r>
            <a:r>
              <a:rPr lang="zh-CN" altLang="en-US" dirty="0" smtClean="0">
                <a:ea typeface="宋体" pitchFamily="2" charset="-122"/>
              </a:rPr>
              <a:t>文件格式</a:t>
            </a:r>
          </a:p>
        </p:txBody>
      </p:sp>
      <p:sp>
        <p:nvSpPr>
          <p:cNvPr id="102403" name="内容占位符 2"/>
          <p:cNvSpPr>
            <a:spLocks noGrp="1"/>
          </p:cNvSpPr>
          <p:nvPr>
            <p:ph idx="1"/>
          </p:nvPr>
        </p:nvSpPr>
        <p:spPr>
          <a:xfrm>
            <a:off x="899592" y="1052736"/>
            <a:ext cx="7704856" cy="5379492"/>
          </a:xfrm>
        </p:spPr>
        <p:txBody>
          <a:bodyPr/>
          <a:lstStyle/>
          <a:p>
            <a:r>
              <a:rPr lang="en-US" altLang="zh-CN" sz="2800" dirty="0" smtClean="0"/>
              <a:t>JPEG</a:t>
            </a:r>
            <a:r>
              <a:rPr lang="zh-CN" altLang="en-US" sz="2800" dirty="0" smtClean="0"/>
              <a:t>委员会在制定</a:t>
            </a:r>
            <a:r>
              <a:rPr lang="en-US" altLang="zh-CN" sz="2800" dirty="0" smtClean="0"/>
              <a:t>JPEG</a:t>
            </a:r>
            <a:r>
              <a:rPr lang="zh-CN" altLang="en-US" sz="2800" dirty="0" smtClean="0"/>
              <a:t>标准时定义了许多标记</a:t>
            </a:r>
            <a:r>
              <a:rPr lang="en-US" altLang="zh-CN" sz="2800" dirty="0" smtClean="0"/>
              <a:t>(marker)</a:t>
            </a:r>
            <a:r>
              <a:rPr lang="zh-CN" altLang="en-US" sz="2800" dirty="0" smtClean="0"/>
              <a:t>，用来区分和识别图像数据及其相关信息</a:t>
            </a:r>
            <a:endParaRPr lang="en-US" altLang="zh-CN" sz="2800" dirty="0" smtClean="0"/>
          </a:p>
          <a:p>
            <a:r>
              <a:rPr lang="en-US" altLang="zh-CN" sz="2800" dirty="0" smtClean="0"/>
              <a:t>JPEG</a:t>
            </a:r>
            <a:r>
              <a:rPr lang="zh-CN" altLang="en-US" sz="2800" dirty="0" smtClean="0"/>
              <a:t>标准委员会没有对</a:t>
            </a:r>
            <a:r>
              <a:rPr lang="en-US" altLang="zh-CN" sz="2800" dirty="0" smtClean="0"/>
              <a:t>JPEG</a:t>
            </a:r>
            <a:r>
              <a:rPr lang="zh-CN" altLang="en-US" sz="2800" dirty="0" smtClean="0"/>
              <a:t>文件格式作出明确的定义，现在广泛使用的</a:t>
            </a:r>
            <a:r>
              <a:rPr lang="en-US" altLang="zh-CN" sz="2800" dirty="0" smtClean="0"/>
              <a:t>JPEG</a:t>
            </a:r>
            <a:r>
              <a:rPr lang="zh-CN" altLang="en-US" sz="2800" dirty="0" smtClean="0"/>
              <a:t>文件格式是</a:t>
            </a:r>
            <a:r>
              <a:rPr lang="en-US" altLang="zh-CN" sz="2800" dirty="0" smtClean="0"/>
              <a:t>1992</a:t>
            </a:r>
            <a:r>
              <a:rPr lang="zh-CN" altLang="en-US" sz="2800" dirty="0" smtClean="0"/>
              <a:t>年</a:t>
            </a:r>
            <a:r>
              <a:rPr lang="en-US" altLang="zh-CN" sz="2800" dirty="0" smtClean="0"/>
              <a:t>9</a:t>
            </a:r>
            <a:r>
              <a:rPr lang="zh-CN" altLang="en-US" sz="2800" dirty="0" smtClean="0"/>
              <a:t>月</a:t>
            </a:r>
            <a:r>
              <a:rPr lang="en-US" altLang="zh-CN" sz="2800" dirty="0" smtClean="0"/>
              <a:t>C-Cube Microsystems</a:t>
            </a:r>
            <a:r>
              <a:rPr lang="zh-CN" altLang="en-US" sz="2800" dirty="0" smtClean="0"/>
              <a:t>公司提出的</a:t>
            </a:r>
            <a:r>
              <a:rPr lang="en-US" altLang="zh-CN" sz="2800" dirty="0" smtClean="0"/>
              <a:t>JPEG</a:t>
            </a:r>
            <a:r>
              <a:rPr lang="zh-CN" altLang="en-US" sz="2800" dirty="0" smtClean="0"/>
              <a:t>文件交换格式</a:t>
            </a:r>
            <a:r>
              <a:rPr lang="en-US" altLang="zh-CN" sz="2800" dirty="0" smtClean="0"/>
              <a:t>(JPEG File Interchange Format</a:t>
            </a:r>
            <a:r>
              <a:rPr lang="zh-CN" altLang="en-US" sz="2800" dirty="0" smtClean="0"/>
              <a:t>，</a:t>
            </a:r>
            <a:r>
              <a:rPr lang="en-US" altLang="zh-CN" sz="2800" dirty="0" smtClean="0"/>
              <a:t>JFIF)</a:t>
            </a:r>
            <a:r>
              <a:rPr lang="zh-CN" altLang="en-US" sz="2800" dirty="0" smtClean="0"/>
              <a:t>，版本号为</a:t>
            </a:r>
            <a:r>
              <a:rPr lang="en-US" altLang="zh-CN" sz="2800" dirty="0" smtClean="0"/>
              <a:t>1.02</a:t>
            </a:r>
          </a:p>
          <a:p>
            <a:r>
              <a:rPr lang="zh-CN" altLang="en-US" sz="2800" dirty="0" smtClean="0"/>
              <a:t>由于</a:t>
            </a:r>
            <a:r>
              <a:rPr lang="en-US" altLang="zh-CN" sz="2800" dirty="0" smtClean="0"/>
              <a:t>JFIF</a:t>
            </a:r>
            <a:r>
              <a:rPr lang="zh-CN" altLang="en-US" sz="2800" dirty="0" smtClean="0"/>
              <a:t>文件格式直接使用</a:t>
            </a:r>
            <a:r>
              <a:rPr lang="en-US" altLang="zh-CN" sz="2800" dirty="0" smtClean="0"/>
              <a:t>JPEG</a:t>
            </a:r>
            <a:r>
              <a:rPr lang="zh-CN" altLang="en-US" sz="2800" dirty="0" smtClean="0"/>
              <a:t>标准为应用程序定义的许多标记，因此</a:t>
            </a:r>
            <a:r>
              <a:rPr lang="en-US" altLang="zh-CN" sz="2800" dirty="0" smtClean="0"/>
              <a:t>JFIF</a:t>
            </a:r>
            <a:r>
              <a:rPr lang="zh-CN" altLang="en-US" sz="2800" dirty="0" smtClean="0"/>
              <a:t>格式就成了事实上的</a:t>
            </a:r>
            <a:r>
              <a:rPr lang="en-US" altLang="zh-CN" sz="2800" dirty="0" smtClean="0"/>
              <a:t>JPEG</a:t>
            </a:r>
            <a:r>
              <a:rPr lang="zh-CN" altLang="en-US" sz="2800" dirty="0" smtClean="0"/>
              <a:t>文件交换格式标准</a:t>
            </a:r>
            <a:endParaRPr lang="en-US" altLang="zh-CN" sz="2800" dirty="0" smtClean="0">
              <a:ea typeface="宋体" pitchFamily="2" charset="-122"/>
            </a:endParaRPr>
          </a:p>
          <a:p>
            <a:endParaRPr lang="en-US" altLang="zh-CN" sz="2800" dirty="0" smtClean="0">
              <a:ea typeface="宋体" pitchFamily="2" charset="-122"/>
            </a:endParaRPr>
          </a:p>
          <a:p>
            <a:pPr lvl="1"/>
            <a:endParaRPr lang="zh-CN" altLang="en-US" sz="2400" dirty="0" smtClean="0">
              <a:ea typeface="宋体" pitchFamily="2" charset="-122"/>
            </a:endParaRPr>
          </a:p>
        </p:txBody>
      </p:sp>
      <p:sp>
        <p:nvSpPr>
          <p:cNvPr id="1024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文件特点及组成</a:t>
            </a:r>
            <a:endParaRPr lang="zh-CN" altLang="en-US" dirty="0"/>
          </a:p>
        </p:txBody>
      </p:sp>
      <p:sp>
        <p:nvSpPr>
          <p:cNvPr id="3" name="内容占位符 2"/>
          <p:cNvSpPr>
            <a:spLocks noGrp="1"/>
          </p:cNvSpPr>
          <p:nvPr>
            <p:ph idx="1"/>
          </p:nvPr>
        </p:nvSpPr>
        <p:spPr>
          <a:xfrm>
            <a:off x="611560" y="1340768"/>
            <a:ext cx="7920880" cy="4968552"/>
          </a:xfrm>
        </p:spPr>
        <p:txBody>
          <a:bodyPr/>
          <a:lstStyle/>
          <a:p>
            <a:r>
              <a:rPr lang="zh-CN" altLang="en-US" sz="2800" dirty="0" smtClean="0"/>
              <a:t>是一种基于</a:t>
            </a:r>
            <a:r>
              <a:rPr lang="en-US" altLang="zh-CN" sz="2800" dirty="0" smtClean="0"/>
              <a:t>DCT</a:t>
            </a:r>
            <a:r>
              <a:rPr lang="zh-CN" altLang="en-US" sz="2800" dirty="0" smtClean="0"/>
              <a:t>的静止图像压缩和解压缩算法</a:t>
            </a:r>
            <a:endParaRPr lang="en-US" altLang="zh-CN" sz="2800" dirty="0" smtClean="0">
              <a:ea typeface="宋体" pitchFamily="2" charset="-122"/>
            </a:endParaRPr>
          </a:p>
          <a:p>
            <a:r>
              <a:rPr lang="zh-CN" altLang="en-US" sz="2800" dirty="0" smtClean="0">
                <a:ea typeface="宋体" pitchFamily="2" charset="-122"/>
              </a:rPr>
              <a:t>用有损压缩方式去除冗余的图像和彩色数据，在获得极高压缩率（</a:t>
            </a:r>
            <a:r>
              <a:rPr lang="en-US" altLang="zh-CN" sz="2800" dirty="0" smtClean="0"/>
              <a:t> 10:1 </a:t>
            </a:r>
            <a:r>
              <a:rPr lang="zh-CN" altLang="en-US" sz="2800" dirty="0" smtClean="0"/>
              <a:t>～ </a:t>
            </a:r>
            <a:r>
              <a:rPr lang="en-US" altLang="zh-CN" sz="2800" dirty="0" smtClean="0"/>
              <a:t>100:1 </a:t>
            </a:r>
            <a:r>
              <a:rPr lang="zh-CN" altLang="en-US" sz="2800" dirty="0" smtClean="0">
                <a:ea typeface="宋体" pitchFamily="2" charset="-122"/>
              </a:rPr>
              <a:t>）的同时，能展现十分丰富和生动的图像，适用于</a:t>
            </a:r>
            <a:r>
              <a:rPr lang="zh-CN" altLang="en-US" sz="2800" dirty="0" smtClean="0"/>
              <a:t>在存储容量有限的条件下进行携带和传输，如网络传输</a:t>
            </a:r>
            <a:endParaRPr lang="en-US" altLang="zh-CN" sz="2800" dirty="0" smtClean="0"/>
          </a:p>
          <a:p>
            <a:r>
              <a:rPr lang="zh-CN" altLang="en-US" sz="2800" b="0" dirty="0" smtClean="0">
                <a:latin typeface="Times New Roman" pitchFamily="18" charset="0"/>
              </a:rPr>
              <a:t> </a:t>
            </a:r>
            <a:r>
              <a:rPr lang="en-US" altLang="zh-CN" sz="2800" dirty="0" smtClean="0"/>
              <a:t>JPEG</a:t>
            </a:r>
            <a:r>
              <a:rPr lang="zh-CN" altLang="en-US" sz="2800" dirty="0" smtClean="0"/>
              <a:t>文件大体上可以分成两个部分</a:t>
            </a:r>
            <a:endParaRPr lang="en-US" altLang="zh-CN" sz="2800" dirty="0" smtClean="0"/>
          </a:p>
          <a:p>
            <a:pPr lvl="1"/>
            <a:r>
              <a:rPr lang="zh-CN" altLang="en-US" sz="2400" dirty="0" smtClean="0"/>
              <a:t>标记码：</a:t>
            </a:r>
            <a:r>
              <a:rPr lang="en-US" altLang="zh-CN" sz="2400" dirty="0" smtClean="0"/>
              <a:t>JPEG</a:t>
            </a:r>
            <a:r>
              <a:rPr lang="zh-CN" altLang="en-US" sz="2400" dirty="0" smtClean="0"/>
              <a:t>图像的所有信息，如图像的宽、高、</a:t>
            </a:r>
            <a:r>
              <a:rPr lang="en-US" altLang="zh-CN" sz="2400" dirty="0" smtClean="0"/>
              <a:t>Huffman</a:t>
            </a:r>
            <a:r>
              <a:rPr lang="zh-CN" altLang="en-US" sz="2400" dirty="0" smtClean="0"/>
              <a:t>表、量化表等等</a:t>
            </a:r>
            <a:endParaRPr lang="en-US" altLang="zh-CN" sz="2400" dirty="0" smtClean="0">
              <a:ea typeface="宋体" pitchFamily="2" charset="-122"/>
            </a:endParaRPr>
          </a:p>
          <a:p>
            <a:pPr lvl="1"/>
            <a:r>
              <a:rPr lang="zh-CN" altLang="en-US" sz="2400" dirty="0" smtClean="0">
                <a:ea typeface="宋体" pitchFamily="2" charset="-122"/>
              </a:rPr>
              <a:t>压缩数据：若图象的高和宽不是</a:t>
            </a:r>
            <a:r>
              <a:rPr lang="en-US" altLang="zh-CN" sz="2400" dirty="0" smtClean="0">
                <a:ea typeface="宋体" pitchFamily="2" charset="-122"/>
              </a:rPr>
              <a:t>MCU</a:t>
            </a:r>
            <a:r>
              <a:rPr lang="zh-CN" altLang="en-US" sz="2400" dirty="0" smtClean="0">
                <a:ea typeface="宋体" pitchFamily="2" charset="-122"/>
              </a:rPr>
              <a:t>（最小编码单元）的整数倍，则对图象的底边和最右列进行复制</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188640"/>
            <a:ext cx="5400600" cy="603448"/>
          </a:xfrm>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683568" y="4365104"/>
            <a:ext cx="8208912" cy="1944216"/>
          </a:xfrm>
        </p:spPr>
        <p:txBody>
          <a:bodyPr/>
          <a:lstStyle/>
          <a:p>
            <a:r>
              <a:rPr lang="zh-CN" altLang="en-US" sz="2400" dirty="0" smtClean="0"/>
              <a:t>若压缩图像是非交替的，那么</a:t>
            </a:r>
            <a:r>
              <a:rPr lang="en-US" altLang="zh-CN" sz="2400" dirty="0" smtClean="0"/>
              <a:t>MCU</a:t>
            </a:r>
            <a:r>
              <a:rPr lang="zh-CN" altLang="en-US" sz="2400" dirty="0" smtClean="0"/>
              <a:t>定义为一个数据单元</a:t>
            </a:r>
            <a:endParaRPr lang="en-US" altLang="zh-CN" sz="2400" dirty="0" smtClean="0"/>
          </a:p>
          <a:p>
            <a:pPr lvl="1"/>
            <a:r>
              <a:rPr lang="zh-CN" altLang="en-US" sz="2000" dirty="0" smtClean="0"/>
              <a:t>非交替的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n</a:t>
            </a:r>
            <a:r>
              <a:rPr lang="en-US" altLang="zh-CN" sz="2000" dirty="0" smtClean="0"/>
              <a:t>/B</a:t>
            </a:r>
            <a:r>
              <a:rPr lang="en-US" altLang="zh-CN" sz="2000" baseline="-25000" dirty="0" smtClean="0"/>
              <a:t>1</a:t>
            </a:r>
            <a:r>
              <a:rPr lang="en-US" altLang="zh-CN" sz="2000" dirty="0" smtClean="0"/>
              <a:t>/…/</a:t>
            </a:r>
            <a:r>
              <a:rPr lang="en-US" altLang="zh-CN" sz="2000" dirty="0" err="1" smtClean="0"/>
              <a:t>B</a:t>
            </a:r>
            <a:r>
              <a:rPr lang="en-US" altLang="zh-CN" sz="2000" baseline="-25000" dirty="0" err="1" smtClean="0"/>
              <a:t>n</a:t>
            </a:r>
            <a:r>
              <a:rPr lang="en-US" altLang="zh-CN" sz="2000" dirty="0" smtClean="0"/>
              <a:t> /C</a:t>
            </a:r>
            <a:r>
              <a:rPr lang="en-US" altLang="zh-CN" sz="2000" baseline="-25000" dirty="0" smtClean="0"/>
              <a:t>1</a:t>
            </a:r>
            <a:r>
              <a:rPr lang="en-US" altLang="zh-CN" sz="2000" dirty="0" smtClean="0"/>
              <a:t>/…/</a:t>
            </a:r>
            <a:r>
              <a:rPr lang="en-US" altLang="zh-CN" sz="2000" dirty="0" err="1" smtClean="0"/>
              <a:t>C</a:t>
            </a:r>
            <a:r>
              <a:rPr lang="en-US" altLang="zh-CN" sz="2000" baseline="-25000" dirty="0" err="1" smtClean="0"/>
              <a:t>n</a:t>
            </a:r>
            <a:endParaRPr lang="en-US" altLang="zh-CN" sz="2000" baseline="-25000" dirty="0" smtClean="0"/>
          </a:p>
          <a:p>
            <a:r>
              <a:rPr lang="zh-CN" altLang="en-US" sz="2400" dirty="0" smtClean="0"/>
              <a:t>若压缩数据是交替的，那么</a:t>
            </a:r>
            <a:r>
              <a:rPr lang="en-US" altLang="zh-CN" sz="2400" dirty="0" smtClean="0"/>
              <a:t>MCU</a:t>
            </a:r>
            <a:r>
              <a:rPr lang="zh-CN" altLang="en-US" sz="2400" dirty="0" smtClean="0"/>
              <a:t>就包含一个或多个数据单元，它们来自不同的分量</a:t>
            </a:r>
          </a:p>
          <a:p>
            <a:pPr lvl="1"/>
            <a:r>
              <a:rPr lang="zh-CN" altLang="en-US" sz="2000" dirty="0" smtClean="0"/>
              <a:t>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t>
            </a:r>
            <a:r>
              <a:rPr lang="en-US" altLang="zh-CN" sz="2000" dirty="0" err="1" smtClean="0"/>
              <a:t>A</a:t>
            </a:r>
            <a:r>
              <a:rPr lang="en-US" altLang="zh-CN" sz="2000" baseline="-25000" dirty="0" err="1" smtClean="0"/>
              <a:t>n</a:t>
            </a:r>
            <a:r>
              <a:rPr lang="en-US" altLang="zh-CN" sz="2000" dirty="0" err="1" smtClean="0"/>
              <a:t>B</a:t>
            </a:r>
            <a:r>
              <a:rPr lang="en-US" altLang="zh-CN" sz="2000" baseline="-25000" dirty="0" err="1" smtClean="0"/>
              <a:t>n</a:t>
            </a:r>
            <a:r>
              <a:rPr lang="en-US" altLang="zh-CN" sz="2000" dirty="0" err="1" smtClean="0"/>
              <a:t>C</a:t>
            </a:r>
            <a:r>
              <a:rPr lang="en-US" altLang="zh-CN" sz="2000" baseline="-25000" dirty="0" err="1" smtClean="0"/>
              <a:t>n</a:t>
            </a:r>
            <a:endParaRPr lang="zh-CN" altLang="en-US" sz="2000" baseline="-25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1835696" y="836712"/>
            <a:ext cx="5688632" cy="347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压缩和解压的速度</a:t>
            </a:r>
          </a:p>
        </p:txBody>
      </p:sp>
      <p:sp>
        <p:nvSpPr>
          <p:cNvPr id="30723" name="内容占位符 2"/>
          <p:cNvSpPr>
            <a:spLocks noGrp="1"/>
          </p:cNvSpPr>
          <p:nvPr>
            <p:ph idx="1"/>
          </p:nvPr>
        </p:nvSpPr>
        <p:spPr>
          <a:xfrm>
            <a:off x="285750" y="1371600"/>
            <a:ext cx="8572500" cy="4700588"/>
          </a:xfrm>
        </p:spPr>
        <p:txBody>
          <a:bodyPr/>
          <a:lstStyle/>
          <a:p>
            <a:pPr algn="just">
              <a:lnSpc>
                <a:spcPct val="144000"/>
              </a:lnSpc>
              <a:buClr>
                <a:schemeClr val="accent2"/>
              </a:buClr>
            </a:pPr>
            <a:r>
              <a:rPr kumimoji="1" lang="zh-CN" altLang="en-US" smtClean="0">
                <a:ea typeface="宋体" pitchFamily="2" charset="-122"/>
              </a:rPr>
              <a:t>在许多应用中，压缩和解压可能不同时用，在不同的位置不同的系统中。所以压缩、解压速度分别估计。</a:t>
            </a:r>
          </a:p>
          <a:p>
            <a:pPr algn="just">
              <a:lnSpc>
                <a:spcPct val="144000"/>
              </a:lnSpc>
              <a:buClr>
                <a:schemeClr val="accent2"/>
              </a:buClr>
            </a:pPr>
            <a:r>
              <a:rPr kumimoji="1" lang="zh-CN" altLang="en-US" smtClean="0">
                <a:ea typeface="宋体" pitchFamily="2" charset="-122"/>
              </a:rPr>
              <a:t>静态图象中，压缩速度没有解压速度严格；</a:t>
            </a:r>
            <a:endParaRPr kumimoji="1" lang="en-US" altLang="zh-CN" smtClean="0">
              <a:ea typeface="宋体" pitchFamily="2" charset="-122"/>
            </a:endParaRPr>
          </a:p>
          <a:p>
            <a:pPr algn="just">
              <a:lnSpc>
                <a:spcPct val="144000"/>
              </a:lnSpc>
              <a:buClr>
                <a:schemeClr val="accent2"/>
              </a:buClr>
            </a:pPr>
            <a:r>
              <a:rPr kumimoji="1" lang="zh-CN" altLang="en-US" smtClean="0">
                <a:ea typeface="宋体" pitchFamily="2" charset="-122"/>
              </a:rPr>
              <a:t>动态图象中，压缩、解压速度都有要求，因为需实时地从摄像机或</a:t>
            </a:r>
            <a:r>
              <a:rPr kumimoji="1" lang="en-US" altLang="zh-CN" smtClean="0">
                <a:ea typeface="宋体" pitchFamily="2" charset="-122"/>
              </a:rPr>
              <a:t>VCR</a:t>
            </a:r>
            <a:r>
              <a:rPr kumimoji="1" lang="zh-CN" altLang="en-US" smtClean="0">
                <a:ea typeface="宋体" pitchFamily="2" charset="-122"/>
              </a:rPr>
              <a:t>中抓取动态视频</a:t>
            </a:r>
          </a:p>
          <a:p>
            <a:endParaRPr lang="zh-CN" altLang="en-US" smtClean="0">
              <a:ea typeface="宋体"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1043608" y="5404048"/>
            <a:ext cx="7620000" cy="905272"/>
          </a:xfrm>
        </p:spPr>
        <p:txBody>
          <a:bodyPr/>
          <a:lstStyle/>
          <a:p>
            <a:r>
              <a:rPr lang="zh-CN" altLang="en-US" sz="2400" dirty="0" smtClean="0"/>
              <a:t>分量尺寸不同的情况</a:t>
            </a:r>
            <a:endParaRPr lang="en-US" altLang="zh-CN" sz="2400" dirty="0" smtClean="0"/>
          </a:p>
          <a:p>
            <a:pPr lvl="1"/>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2</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a:t>
            </a:r>
            <a:r>
              <a:rPr lang="en-US" altLang="zh-CN" sz="2000" baseline="-25000" dirty="0" smtClean="0"/>
              <a:t>3</a:t>
            </a:r>
            <a:r>
              <a:rPr lang="en-US" altLang="zh-CN" sz="2000" dirty="0" smtClean="0"/>
              <a:t>A</a:t>
            </a:r>
            <a:r>
              <a:rPr lang="en-US" altLang="zh-CN" sz="2000" baseline="-25000" dirty="0" smtClean="0"/>
              <a:t>4</a:t>
            </a:r>
            <a:r>
              <a:rPr lang="en-US" altLang="zh-CN" sz="2000" dirty="0" smtClean="0"/>
              <a:t>B</a:t>
            </a:r>
            <a:r>
              <a:rPr lang="en-US" altLang="zh-CN" sz="2000" baseline="-25000" dirty="0" smtClean="0"/>
              <a:t>2</a:t>
            </a:r>
            <a:r>
              <a:rPr lang="en-US" altLang="zh-CN" sz="2000" dirty="0" smtClean="0"/>
              <a:t>C</a:t>
            </a:r>
            <a:r>
              <a:rPr lang="en-US" altLang="zh-CN" sz="2000" baseline="-25000" dirty="0" smtClean="0"/>
              <a:t>2</a:t>
            </a:r>
            <a:r>
              <a:rPr lang="en-US" altLang="zh-CN" sz="2000" dirty="0" smtClean="0"/>
              <a:t>/…/A</a:t>
            </a:r>
            <a:r>
              <a:rPr lang="en-US" altLang="zh-CN" sz="2000" baseline="-25000" dirty="0" smtClean="0"/>
              <a:t>n-1</a:t>
            </a:r>
            <a:r>
              <a:rPr lang="en-US" altLang="zh-CN" sz="2000" dirty="0" smtClean="0"/>
              <a:t>A</a:t>
            </a:r>
            <a:r>
              <a:rPr lang="en-US" altLang="zh-CN" sz="2000" baseline="-25000" dirty="0" smtClean="0"/>
              <a:t>n</a:t>
            </a:r>
            <a:r>
              <a:rPr lang="en-US" altLang="zh-CN" sz="2000" dirty="0" smtClean="0"/>
              <a:t>B</a:t>
            </a:r>
            <a:r>
              <a:rPr lang="en-US" altLang="zh-CN" sz="2000" baseline="-25000" dirty="0" smtClean="0"/>
              <a:t>n/2</a:t>
            </a:r>
            <a:r>
              <a:rPr lang="en-US" altLang="zh-CN" sz="2000" dirty="0" smtClean="0"/>
              <a:t>C</a:t>
            </a:r>
            <a:r>
              <a:rPr lang="en-US" altLang="zh-CN" sz="2000" baseline="-25000" dirty="0" smtClean="0"/>
              <a:t>n/2</a:t>
            </a:r>
            <a:endParaRPr lang="zh-CN" altLang="en-US" sz="2000" baseline="-25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cstate="print"/>
          <a:srcRect/>
          <a:stretch>
            <a:fillRect/>
          </a:stretch>
        </p:blipFill>
        <p:spPr bwMode="auto">
          <a:xfrm>
            <a:off x="899592" y="1315963"/>
            <a:ext cx="7343304" cy="3985245"/>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文件的颜色空间</a:t>
            </a:r>
            <a:endParaRPr lang="zh-CN" altLang="en-US" dirty="0"/>
          </a:p>
        </p:txBody>
      </p:sp>
      <p:sp>
        <p:nvSpPr>
          <p:cNvPr id="3" name="内容占位符 2"/>
          <p:cNvSpPr>
            <a:spLocks noGrp="1"/>
          </p:cNvSpPr>
          <p:nvPr>
            <p:ph idx="1"/>
          </p:nvPr>
        </p:nvSpPr>
        <p:spPr>
          <a:xfrm>
            <a:off x="323528" y="1371600"/>
            <a:ext cx="8424936" cy="905272"/>
          </a:xfrm>
        </p:spPr>
        <p:txBody>
          <a:bodyPr/>
          <a:lstStyle/>
          <a:p>
            <a:r>
              <a:rPr lang="en-US" altLang="zh-CN" sz="2400" dirty="0" smtClean="0"/>
              <a:t>JPEG</a:t>
            </a:r>
            <a:r>
              <a:rPr lang="zh-CN" altLang="en-US" sz="2400" dirty="0" smtClean="0"/>
              <a:t>使用</a:t>
            </a:r>
            <a:r>
              <a:rPr lang="en-US" altLang="zh-CN" sz="2400" dirty="0" smtClean="0"/>
              <a:t>CCIR601</a:t>
            </a:r>
            <a:r>
              <a:rPr lang="zh-CN" altLang="en-US" sz="2400" dirty="0" smtClean="0"/>
              <a:t>推荐标准采用的彩色空间</a:t>
            </a:r>
            <a:r>
              <a:rPr lang="en-US" altLang="zh-CN" sz="2400" dirty="0" err="1" smtClean="0"/>
              <a:t>YC</a:t>
            </a:r>
            <a:r>
              <a:rPr lang="en-US" altLang="zh-CN" sz="2400" baseline="-25000" dirty="0" err="1" smtClean="0"/>
              <a:t>b</a:t>
            </a:r>
            <a:r>
              <a:rPr lang="en-US" altLang="zh-CN" sz="2400" dirty="0" err="1" smtClean="0"/>
              <a:t>C</a:t>
            </a:r>
            <a:r>
              <a:rPr lang="en-US" altLang="zh-CN" sz="2400" baseline="-25000" dirty="0" err="1" smtClean="0"/>
              <a:t>r</a:t>
            </a:r>
            <a:r>
              <a:rPr lang="zh-CN" altLang="en-US" sz="2400" dirty="0" smtClean="0"/>
              <a:t>（</a:t>
            </a:r>
            <a:r>
              <a:rPr lang="en-US" altLang="zh-CN" sz="2400" dirty="0" smtClean="0"/>
              <a:t>256</a:t>
            </a:r>
            <a:r>
              <a:rPr lang="zh-CN" altLang="en-US" sz="2400" dirty="0" smtClean="0"/>
              <a:t>级），与</a:t>
            </a:r>
            <a:r>
              <a:rPr lang="en-US" altLang="zh-CN" sz="2400" dirty="0" smtClean="0"/>
              <a:t>RGB</a:t>
            </a:r>
            <a:r>
              <a:rPr lang="zh-CN" altLang="en-US" sz="2400" dirty="0" smtClean="0"/>
              <a:t>（</a:t>
            </a:r>
            <a:r>
              <a:rPr lang="en-US" altLang="zh-CN" sz="2400" dirty="0" smtClean="0"/>
              <a:t>256</a:t>
            </a:r>
            <a:r>
              <a:rPr lang="zh-CN" altLang="en-US" sz="2400" dirty="0" smtClean="0"/>
              <a:t>级）之间的互相转换关系如下：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66594" name="Object 6"/>
          <p:cNvGraphicFramePr>
            <a:graphicFrameLocks noChangeAspect="1"/>
          </p:cNvGraphicFramePr>
          <p:nvPr/>
        </p:nvGraphicFramePr>
        <p:xfrm>
          <a:off x="1005482" y="2353940"/>
          <a:ext cx="6446838" cy="1435100"/>
        </p:xfrm>
        <a:graphic>
          <a:graphicData uri="http://schemas.openxmlformats.org/presentationml/2006/ole">
            <p:oleObj spid="_x0000_s368642" name="公式" r:id="rId3" imgW="3213000" imgH="711000" progId="Equation.3">
              <p:embed/>
            </p:oleObj>
          </a:graphicData>
        </a:graphic>
      </p:graphicFrame>
      <p:graphicFrame>
        <p:nvGraphicFramePr>
          <p:cNvPr id="366596" name="Object 6"/>
          <p:cNvGraphicFramePr>
            <a:graphicFrameLocks noChangeAspect="1"/>
          </p:cNvGraphicFramePr>
          <p:nvPr/>
        </p:nvGraphicFramePr>
        <p:xfrm>
          <a:off x="1679575" y="4298156"/>
          <a:ext cx="5173663" cy="1435100"/>
        </p:xfrm>
        <a:graphic>
          <a:graphicData uri="http://schemas.openxmlformats.org/presentationml/2006/ole">
            <p:oleObj spid="_x0000_s368643" name="公式" r:id="rId4" imgW="2577960" imgH="711000" progId="Equation.3">
              <p:embed/>
            </p:oleObj>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8136904" cy="4104456"/>
          </a:xfrm>
        </p:spPr>
        <p:txBody>
          <a:bodyPr/>
          <a:lstStyle/>
          <a:p>
            <a:r>
              <a:rPr lang="en-US" altLang="zh-CN" sz="2400" dirty="0" smtClean="0"/>
              <a:t>JPEG</a:t>
            </a:r>
            <a:r>
              <a:rPr lang="zh-CN" altLang="zh-CN" sz="2400" dirty="0" smtClean="0"/>
              <a:t>文件格式中，一个字（</a:t>
            </a:r>
            <a:r>
              <a:rPr lang="en-US" altLang="zh-CN" sz="2400" dirty="0" smtClean="0"/>
              <a:t>16</a:t>
            </a:r>
            <a:r>
              <a:rPr lang="zh-CN" altLang="zh-CN" sz="2400" dirty="0" smtClean="0"/>
              <a:t>位）的存储使用的是</a:t>
            </a:r>
            <a:r>
              <a:rPr lang="en-US" altLang="zh-CN" sz="2400" dirty="0" smtClean="0"/>
              <a:t> Motorola </a:t>
            </a:r>
            <a:r>
              <a:rPr lang="zh-CN" altLang="zh-CN" sz="2400" dirty="0" smtClean="0"/>
              <a:t>格式</a:t>
            </a:r>
            <a:r>
              <a:rPr lang="zh-CN" altLang="en-US" sz="2400" dirty="0" smtClean="0"/>
              <a:t>，</a:t>
            </a:r>
            <a:r>
              <a:rPr lang="zh-CN" altLang="zh-CN" sz="2400" dirty="0" smtClean="0"/>
              <a:t>而不是</a:t>
            </a:r>
            <a:r>
              <a:rPr lang="en-US" altLang="zh-CN" sz="2400" dirty="0" smtClean="0"/>
              <a:t> Intel </a:t>
            </a:r>
            <a:r>
              <a:rPr lang="zh-CN" altLang="zh-CN" sz="2400" dirty="0" smtClean="0"/>
              <a:t>格式。</a:t>
            </a:r>
            <a:r>
              <a:rPr lang="zh-CN" altLang="en-US" sz="2400" dirty="0" smtClean="0"/>
              <a:t>即</a:t>
            </a:r>
            <a:r>
              <a:rPr lang="zh-CN" altLang="zh-CN" sz="2400" dirty="0" smtClean="0"/>
              <a:t>高字节（高</a:t>
            </a:r>
            <a:r>
              <a:rPr lang="en-US" altLang="zh-CN" sz="2400" dirty="0" smtClean="0"/>
              <a:t>8</a:t>
            </a:r>
            <a:r>
              <a:rPr lang="zh-CN" altLang="zh-CN" sz="2400" dirty="0" smtClean="0"/>
              <a:t>位）在数据流的前面</a:t>
            </a:r>
            <a:r>
              <a:rPr lang="zh-CN" altLang="en-US" sz="2400" dirty="0" smtClean="0"/>
              <a:t>，</a:t>
            </a:r>
            <a:r>
              <a:rPr lang="zh-CN" altLang="zh-CN" sz="2400" dirty="0" smtClean="0"/>
              <a:t>低字节（低</a:t>
            </a:r>
            <a:r>
              <a:rPr lang="en-US" altLang="zh-CN" sz="2400" dirty="0" smtClean="0"/>
              <a:t>8</a:t>
            </a:r>
            <a:r>
              <a:rPr lang="zh-CN" altLang="zh-CN" sz="2400" dirty="0" smtClean="0"/>
              <a:t>位）在数据流的后面</a:t>
            </a:r>
            <a:endParaRPr lang="en-US" altLang="zh-CN" sz="2400" dirty="0" smtClean="0"/>
          </a:p>
          <a:p>
            <a:r>
              <a:rPr lang="en-US" altLang="zh-CN" sz="2400" dirty="0" smtClean="0"/>
              <a:t>JPEG</a:t>
            </a:r>
            <a:r>
              <a:rPr lang="zh-CN" altLang="en-US" sz="2400" dirty="0" smtClean="0"/>
              <a:t>的每个标记都由</a:t>
            </a:r>
            <a:r>
              <a:rPr lang="en-US" altLang="zh-CN" sz="2400" dirty="0" smtClean="0"/>
              <a:t>2</a:t>
            </a:r>
            <a:r>
              <a:rPr lang="zh-CN" altLang="en-US" sz="2400" dirty="0" smtClean="0"/>
              <a:t>个字节组成，前一个字节是固定值</a:t>
            </a:r>
            <a:r>
              <a:rPr lang="en-US" altLang="zh-CN" sz="2400" dirty="0" smtClean="0"/>
              <a:t>0xFF</a:t>
            </a:r>
            <a:r>
              <a:rPr lang="zh-CN" altLang="en-US" sz="2400" dirty="0" smtClean="0"/>
              <a:t>，后一个</a:t>
            </a:r>
            <a:r>
              <a:rPr lang="zh-CN" altLang="zh-CN" sz="2400" dirty="0" smtClean="0"/>
              <a:t>字节则根据不同意义有不同数值</a:t>
            </a:r>
            <a:endParaRPr lang="en-US" altLang="zh-CN" sz="2400" dirty="0" smtClean="0"/>
          </a:p>
          <a:p>
            <a:r>
              <a:rPr lang="zh-CN" altLang="zh-CN" sz="2400" dirty="0" smtClean="0"/>
              <a:t>每个标记码之前可以填上个数不限的填充字节</a:t>
            </a:r>
            <a:r>
              <a:rPr lang="en-US" altLang="zh-CN" sz="2400" dirty="0" smtClean="0"/>
              <a:t>0XFF</a:t>
            </a:r>
            <a:r>
              <a:rPr lang="zh-CN" altLang="en-US" sz="2400" dirty="0" smtClean="0"/>
              <a:t>，即</a:t>
            </a:r>
            <a:r>
              <a:rPr lang="zh-CN" altLang="zh-CN" sz="2400" dirty="0" smtClean="0"/>
              <a:t>连续的多个</a:t>
            </a:r>
            <a:r>
              <a:rPr lang="en-US" altLang="zh-CN" sz="2400" dirty="0" smtClean="0"/>
              <a:t>0xFF</a:t>
            </a:r>
            <a:r>
              <a:rPr lang="zh-CN" altLang="zh-CN" sz="2400" dirty="0" smtClean="0"/>
              <a:t>可以被理解为一个</a:t>
            </a:r>
            <a:r>
              <a:rPr lang="en-US" altLang="zh-CN" sz="2400" dirty="0" smtClean="0"/>
              <a:t>0xFF</a:t>
            </a:r>
            <a:r>
              <a:rPr lang="zh-CN" altLang="zh-CN" sz="2400" dirty="0" smtClean="0"/>
              <a:t>，并表示一个标记码的开始</a:t>
            </a:r>
            <a:endParaRPr lang="en-US" altLang="zh-CN" sz="2400" dirty="0" smtClean="0"/>
          </a:p>
          <a:p>
            <a:r>
              <a:rPr lang="zh-CN" altLang="zh-CN" sz="2400" dirty="0" smtClean="0"/>
              <a:t>一些常用的标记码的结构及其含义</a:t>
            </a:r>
            <a:endParaRPr lang="en-US" altLang="zh-CN" sz="2400" dirty="0" smtClean="0"/>
          </a:p>
          <a:p>
            <a:r>
              <a:rPr lang="en-US" altLang="zh-CN" sz="2400" dirty="0" smtClean="0"/>
              <a:t>SOI(Start of Image)</a:t>
            </a:r>
          </a:p>
          <a:p>
            <a:endParaRPr lang="en-US" altLang="zh-CN" sz="2400" dirty="0" smtClean="0"/>
          </a:p>
          <a:p>
            <a:pPr>
              <a:spcBef>
                <a:spcPts val="2400"/>
              </a:spcBef>
            </a:pPr>
            <a:endParaRPr lang="en-US" altLang="zh-CN" sz="16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899592" y="535072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0xFFD8</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图像开始</a:t>
                      </a:r>
                      <a:r>
                        <a:rPr lang="zh-CN" altLang="zh-CN" sz="1600" kern="1200" dirty="0" smtClean="0">
                          <a:solidFill>
                            <a:schemeClr val="dk1"/>
                          </a:solidFill>
                          <a:latin typeface="+mn-lt"/>
                          <a:ea typeface="+mn-ea"/>
                          <a:cs typeface="+mn-cs"/>
                        </a:rPr>
                        <a:t>可作为</a:t>
                      </a:r>
                      <a:r>
                        <a:rPr lang="en-US" altLang="zh-CN" sz="1600" kern="1200" dirty="0" smtClean="0">
                          <a:solidFill>
                            <a:schemeClr val="dk1"/>
                          </a:solidFill>
                          <a:latin typeface="+mn-lt"/>
                          <a:ea typeface="+mn-ea"/>
                          <a:cs typeface="+mn-cs"/>
                        </a:rPr>
                        <a:t>JPEG</a:t>
                      </a:r>
                      <a:r>
                        <a:rPr lang="zh-CN" altLang="zh-CN" sz="1600" kern="1200" dirty="0" smtClean="0">
                          <a:solidFill>
                            <a:schemeClr val="dk1"/>
                          </a:solidFill>
                          <a:latin typeface="+mn-lt"/>
                          <a:ea typeface="+mn-ea"/>
                          <a:cs typeface="+mn-cs"/>
                        </a:rPr>
                        <a:t>格式的判据</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还需要</a:t>
                      </a:r>
                      <a:r>
                        <a:rPr lang="en-US" altLang="zh-CN" sz="1600" kern="1200" dirty="0" smtClean="0">
                          <a:solidFill>
                            <a:schemeClr val="dk1"/>
                          </a:solidFill>
                          <a:latin typeface="+mn-lt"/>
                          <a:ea typeface="+mn-ea"/>
                          <a:cs typeface="+mn-cs"/>
                        </a:rPr>
                        <a:t>APP0</a:t>
                      </a:r>
                      <a:r>
                        <a:rPr lang="zh-CN" altLang="zh-CN" sz="1600" kern="1200" dirty="0" smtClean="0">
                          <a:solidFill>
                            <a:schemeClr val="dk1"/>
                          </a:solidFill>
                          <a:latin typeface="+mn-lt"/>
                          <a:ea typeface="+mn-ea"/>
                          <a:cs typeface="+mn-cs"/>
                        </a:rPr>
                        <a:t>的配合</a:t>
                      </a:r>
                      <a:r>
                        <a:rPr lang="en-US" altLang="zh-CN" sz="1600" kern="1200" dirty="0" smtClean="0">
                          <a:solidFill>
                            <a:schemeClr val="dk1"/>
                          </a:solidFill>
                          <a:latin typeface="+mn-lt"/>
                          <a:ea typeface="+mn-ea"/>
                          <a:cs typeface="+mn-cs"/>
                        </a:rPr>
                        <a:t>)</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7632848" cy="4875436"/>
          </a:xfrm>
        </p:spPr>
        <p:txBody>
          <a:bodyPr/>
          <a:lstStyle/>
          <a:p>
            <a:r>
              <a:rPr lang="en-US" altLang="zh-CN" sz="2400" dirty="0" smtClean="0"/>
              <a:t>APP0</a:t>
            </a:r>
            <a:r>
              <a:rPr lang="zh-CN" altLang="en-US" sz="2400" dirty="0" smtClean="0"/>
              <a:t>，</a:t>
            </a:r>
            <a:r>
              <a:rPr lang="zh-CN" altLang="zh-CN" sz="2400" dirty="0" smtClean="0"/>
              <a:t>是</a:t>
            </a:r>
            <a:r>
              <a:rPr lang="en-US" altLang="zh-CN" sz="2400" dirty="0" smtClean="0"/>
              <a:t>JPEG</a:t>
            </a:r>
            <a:r>
              <a:rPr lang="zh-CN" altLang="zh-CN" sz="2400" dirty="0" smtClean="0"/>
              <a:t>保留给</a:t>
            </a:r>
            <a:r>
              <a:rPr lang="en-US" altLang="zh-CN" sz="2400" dirty="0" smtClean="0"/>
              <a:t>Application</a:t>
            </a:r>
            <a:r>
              <a:rPr lang="zh-CN" altLang="zh-CN" sz="2400" dirty="0" smtClean="0"/>
              <a:t>所使用的标记码，而</a:t>
            </a:r>
            <a:r>
              <a:rPr lang="en-US" altLang="zh-CN" sz="2400" dirty="0" smtClean="0"/>
              <a:t>JFIF</a:t>
            </a:r>
            <a:r>
              <a:rPr lang="zh-CN" altLang="zh-CN" sz="2400" dirty="0" smtClean="0"/>
              <a:t>将文件的相关信息定义在此标记中</a:t>
            </a:r>
            <a:endParaRPr lang="zh-CN" altLang="en-US" sz="2400" dirty="0" smtClean="0"/>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467544" y="2029401"/>
          <a:ext cx="8424936" cy="4567951"/>
        </p:xfrm>
        <a:graphic>
          <a:graphicData uri="http://schemas.openxmlformats.org/drawingml/2006/table">
            <a:tbl>
              <a:tblPr firstRow="1" bandRow="1">
                <a:tableStyleId>{5C22544A-7EE6-4342-B048-85BDC9FD1C3A}</a:tableStyleId>
              </a:tblPr>
              <a:tblGrid>
                <a:gridCol w="1588406"/>
                <a:gridCol w="884970"/>
                <a:gridCol w="5951560"/>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0xFFE0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identifier</a:t>
                      </a:r>
                      <a:endParaRPr lang="zh-CN" altLang="en-US" sz="1600" dirty="0"/>
                    </a:p>
                  </a:txBody>
                  <a:tcPr/>
                </a:tc>
                <a:tc>
                  <a:txBody>
                    <a:bodyPr/>
                    <a:lstStyle/>
                    <a:p>
                      <a:pPr algn="ctr"/>
                      <a:r>
                        <a:rPr lang="en-US" altLang="zh-CN" sz="1600" dirty="0" smtClean="0"/>
                        <a:t>5</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固定值</a:t>
                      </a:r>
                      <a:r>
                        <a:rPr lang="en-US" altLang="zh-CN" sz="1600" kern="1200" dirty="0" smtClean="0">
                          <a:solidFill>
                            <a:schemeClr val="dk1"/>
                          </a:solidFill>
                          <a:latin typeface="+mn-lt"/>
                          <a:ea typeface="+mn-ea"/>
                          <a:cs typeface="+mn-cs"/>
                        </a:rPr>
                        <a:t>0x4A46494600</a:t>
                      </a:r>
                      <a:r>
                        <a:rPr lang="zh-CN" altLang="zh-CN" sz="1600" kern="1200" dirty="0" smtClean="0">
                          <a:solidFill>
                            <a:schemeClr val="dk1"/>
                          </a:solidFill>
                          <a:latin typeface="+mn-lt"/>
                          <a:ea typeface="+mn-ea"/>
                          <a:cs typeface="+mn-cs"/>
                        </a:rPr>
                        <a:t>，即字符串</a:t>
                      </a:r>
                      <a:r>
                        <a:rPr lang="en-US" altLang="zh-CN" sz="1600" kern="1200" dirty="0" smtClean="0">
                          <a:solidFill>
                            <a:schemeClr val="dk1"/>
                          </a:solidFill>
                          <a:latin typeface="+mn-lt"/>
                          <a:ea typeface="+mn-ea"/>
                          <a:cs typeface="+mn-cs"/>
                        </a:rPr>
                        <a:t>“JFIF0”</a:t>
                      </a:r>
                      <a:endParaRPr lang="zh-CN" altLang="en-US" sz="1600" dirty="0" smtClean="0"/>
                    </a:p>
                  </a:txBody>
                  <a:tcPr/>
                </a:tc>
              </a:tr>
              <a:tr h="323785">
                <a:tc>
                  <a:txBody>
                    <a:bodyPr/>
                    <a:lstStyle/>
                    <a:p>
                      <a:pPr algn="ctr"/>
                      <a:r>
                        <a:rPr lang="en-US" altLang="zh-CN" sz="1600" dirty="0" smtClean="0"/>
                        <a:t>version</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一般是</a:t>
                      </a:r>
                      <a:r>
                        <a:rPr lang="en-US" altLang="zh-CN" sz="1600" kern="1200" dirty="0" smtClean="0">
                          <a:solidFill>
                            <a:schemeClr val="dk1"/>
                          </a:solidFill>
                          <a:latin typeface="+mn-lt"/>
                          <a:ea typeface="+mn-ea"/>
                          <a:cs typeface="+mn-cs"/>
                        </a:rPr>
                        <a:t>0x0101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0x0102</a:t>
                      </a:r>
                      <a:r>
                        <a:rPr lang="zh-CN" altLang="zh-CN" sz="1600" kern="1200" dirty="0" smtClean="0">
                          <a:solidFill>
                            <a:schemeClr val="dk1"/>
                          </a:solidFill>
                          <a:latin typeface="+mn-lt"/>
                          <a:ea typeface="+mn-ea"/>
                          <a:cs typeface="+mn-cs"/>
                        </a:rPr>
                        <a:t>，表示</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的版本号</a:t>
                      </a:r>
                      <a:r>
                        <a:rPr lang="en-US" altLang="zh-CN" sz="1600" kern="1200" dirty="0" smtClean="0">
                          <a:solidFill>
                            <a:schemeClr val="dk1"/>
                          </a:solidFill>
                          <a:latin typeface="+mn-lt"/>
                          <a:ea typeface="+mn-ea"/>
                          <a:cs typeface="+mn-cs"/>
                        </a:rPr>
                        <a:t>1.1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1.2</a:t>
                      </a:r>
                      <a:endParaRPr lang="zh-CN" altLang="en-US" sz="1600" dirty="0" smtClean="0"/>
                    </a:p>
                  </a:txBody>
                  <a:tcPr/>
                </a:tc>
              </a:tr>
              <a:tr h="335470">
                <a:tc>
                  <a:txBody>
                    <a:bodyPr/>
                    <a:lstStyle/>
                    <a:p>
                      <a:pPr algn="ctr"/>
                      <a:r>
                        <a:rPr lang="en-US" altLang="zh-CN" sz="1600" dirty="0" smtClean="0"/>
                        <a:t>units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的密度单位</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：无单位；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英寸；</a:t>
                      </a:r>
                      <a:r>
                        <a:rPr lang="en-US" altLang="zh-CN" sz="1600" kern="1200" dirty="0" smtClean="0">
                          <a:solidFill>
                            <a:schemeClr val="dk1"/>
                          </a:solidFill>
                          <a:latin typeface="+mn-lt"/>
                          <a:ea typeface="+mn-ea"/>
                          <a:cs typeface="+mn-cs"/>
                        </a:rPr>
                        <a:t>2</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厘米</a:t>
                      </a:r>
                      <a:endParaRPr lang="zh-CN" altLang="en-US" sz="1600" dirty="0" smtClean="0"/>
                    </a:p>
                  </a:txBody>
                  <a:tcPr/>
                </a:tc>
              </a:tr>
              <a:tr h="323785">
                <a:tc>
                  <a:txBody>
                    <a:bodyPr/>
                    <a:lstStyle/>
                    <a:p>
                      <a:pPr algn="ctr"/>
                      <a:r>
                        <a:rPr lang="en-US" altLang="zh-CN" sz="1600" dirty="0" err="1" smtClean="0"/>
                        <a:t>Xdensity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en-US" altLang="zh-CN" sz="1600" kern="1200" dirty="0" err="1" smtClean="0">
                          <a:solidFill>
                            <a:schemeClr val="dk1"/>
                          </a:solidFill>
                          <a:latin typeface="+mn-lt"/>
                          <a:ea typeface="+mn-ea"/>
                          <a:cs typeface="+mn-cs"/>
                        </a:rPr>
                        <a:t>Ydensity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Xthumbnail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缩略图水平像素数目</a:t>
                      </a:r>
                      <a:endParaRPr lang="zh-CN" altLang="en-US" sz="1600" dirty="0" smtClean="0"/>
                    </a:p>
                  </a:txBody>
                  <a:tcPr/>
                </a:tc>
              </a:tr>
              <a:tr h="323785">
                <a:tc>
                  <a:txBody>
                    <a:bodyPr/>
                    <a:lstStyle/>
                    <a:p>
                      <a:pPr algn="ct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zh-CN" altLang="en-US" sz="1600" kern="1200" dirty="0" smtClean="0">
                          <a:solidFill>
                            <a:schemeClr val="dk1"/>
                          </a:solidFill>
                          <a:latin typeface="+mn-lt"/>
                          <a:ea typeface="+mn-ea"/>
                          <a:cs typeface="+mn-cs"/>
                        </a:rPr>
                        <a:t>垂直</a:t>
                      </a:r>
                      <a:r>
                        <a:rPr lang="zh-CN" altLang="zh-CN" sz="1600" kern="1200" dirty="0" smtClean="0">
                          <a:solidFill>
                            <a:schemeClr val="dk1"/>
                          </a:solidFill>
                          <a:latin typeface="+mn-lt"/>
                          <a:ea typeface="+mn-ea"/>
                          <a:cs typeface="+mn-cs"/>
                        </a:rPr>
                        <a:t>像素数目</a:t>
                      </a:r>
                      <a:endParaRPr lang="zh-CN" altLang="en-US" sz="1600" dirty="0" smtClean="0"/>
                    </a:p>
                  </a:txBody>
                  <a:tcPr/>
                </a:tc>
              </a:tr>
              <a:tr h="1214961">
                <a:tc>
                  <a:txBody>
                    <a:bodyPr/>
                    <a:lstStyle/>
                    <a:p>
                      <a:pPr algn="ctr"/>
                      <a:r>
                        <a:rPr lang="en-US" altLang="zh-CN" sz="1600" kern="1200" dirty="0" smtClean="0">
                          <a:solidFill>
                            <a:schemeClr val="dk1"/>
                          </a:solidFill>
                          <a:latin typeface="+mn-lt"/>
                          <a:ea typeface="+mn-ea"/>
                          <a:cs typeface="+mn-cs"/>
                        </a:rPr>
                        <a:t>RGB</a:t>
                      </a:r>
                      <a:r>
                        <a:rPr lang="en-US" altLang="zh-CN" sz="1600" kern="1200" baseline="-250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RGB</a:t>
                      </a:r>
                      <a:r>
                        <a:rPr lang="en-US" altLang="zh-CN" sz="1600" kern="1200" baseline="-25000" dirty="0" err="1" smtClean="0">
                          <a:solidFill>
                            <a:schemeClr val="dk1"/>
                          </a:solidFill>
                          <a:latin typeface="+mn-lt"/>
                          <a:ea typeface="+mn-ea"/>
                          <a:cs typeface="+mn-cs"/>
                        </a:rPr>
                        <a:t>n</a:t>
                      </a:r>
                      <a:endParaRPr lang="zh-CN" altLang="en-US" sz="1600" baseline="-25000" dirty="0"/>
                    </a:p>
                  </a:txBody>
                  <a:tcPr/>
                </a:tc>
                <a:tc>
                  <a:txBody>
                    <a:bodyPr/>
                    <a:lstStyle/>
                    <a:p>
                      <a:pPr algn="ctr"/>
                      <a:r>
                        <a:rPr lang="en-US" altLang="zh-CN" sz="1600" dirty="0" smtClean="0"/>
                        <a:t>3n</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位图数据</a:t>
                      </a:r>
                      <a:r>
                        <a:rPr lang="en-US" altLang="zh-CN" sz="1600" kern="1200" dirty="0" smtClean="0">
                          <a:solidFill>
                            <a:schemeClr val="dk1"/>
                          </a:solidFill>
                          <a:latin typeface="+mn-lt"/>
                          <a:ea typeface="+mn-ea"/>
                          <a:cs typeface="+mn-cs"/>
                        </a:rPr>
                        <a:t>, n=</a:t>
                      </a:r>
                      <a:r>
                        <a:rPr lang="en-US" altLang="zh-CN" sz="1600" kern="1200" dirty="0" err="1" smtClean="0">
                          <a:solidFill>
                            <a:schemeClr val="dk1"/>
                          </a:solidFill>
                          <a:latin typeface="+mn-lt"/>
                          <a:ea typeface="+mn-ea"/>
                          <a:cs typeface="+mn-cs"/>
                        </a:rPr>
                        <a:t>Xthumbnail×Ythumbnail</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本标记段可以包含图像的一个微缩版本，存为</a:t>
                      </a:r>
                      <a:r>
                        <a:rPr lang="en-US" altLang="zh-CN" sz="1600" kern="1200" dirty="0" smtClean="0">
                          <a:solidFill>
                            <a:schemeClr val="dk1"/>
                          </a:solidFill>
                          <a:latin typeface="+mn-lt"/>
                          <a:ea typeface="+mn-ea"/>
                          <a:cs typeface="+mn-cs"/>
                        </a:rPr>
                        <a:t>24</a:t>
                      </a:r>
                      <a:r>
                        <a:rPr lang="zh-CN" altLang="zh-CN" sz="1600" kern="1200" dirty="0" smtClean="0">
                          <a:solidFill>
                            <a:schemeClr val="dk1"/>
                          </a:solidFill>
                          <a:latin typeface="+mn-lt"/>
                          <a:ea typeface="+mn-ea"/>
                          <a:cs typeface="+mn-cs"/>
                        </a:rPr>
                        <a:t>位的</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像素</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如果没有微缩图像（这种情况更常见），则</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缩略图水平像素数目</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和 </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缩略图垂直像素数目</a:t>
                      </a:r>
                      <a:r>
                        <a:rPr lang="en-US"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字段</a:t>
                      </a:r>
                      <a:r>
                        <a:rPr lang="zh-CN" altLang="zh-CN" sz="1600" kern="1200" dirty="0" smtClean="0">
                          <a:solidFill>
                            <a:schemeClr val="dk1"/>
                          </a:solidFill>
                          <a:latin typeface="+mn-lt"/>
                          <a:ea typeface="+mn-ea"/>
                          <a:cs typeface="+mn-cs"/>
                        </a:rPr>
                        <a:t>的值均为</a:t>
                      </a:r>
                      <a:r>
                        <a:rPr lang="en-US" altLang="zh-CN" sz="1600" kern="1200" dirty="0" smtClean="0">
                          <a:solidFill>
                            <a:schemeClr val="dk1"/>
                          </a:solidFill>
                          <a:latin typeface="+mn-lt"/>
                          <a:ea typeface="+mn-ea"/>
                          <a:cs typeface="+mn-cs"/>
                        </a:rPr>
                        <a:t>0</a:t>
                      </a:r>
                      <a:endParaRPr lang="zh-CN" altLang="en-US" sz="1600" dirty="0" smtClean="0"/>
                    </a:p>
                  </a:txBody>
                  <a:tcPr/>
                </a:tc>
              </a:tr>
            </a:tbl>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图片识别信息</a:t>
            </a:r>
            <a:r>
              <a:rPr lang="en-US" altLang="zh-CN" dirty="0" smtClean="0"/>
              <a:t>APP0</a:t>
            </a:r>
            <a:r>
              <a:rPr lang="zh-CN" altLang="en-US" dirty="0" smtClean="0"/>
              <a:t>实例</a:t>
            </a:r>
            <a:endParaRPr lang="zh-CN" altLang="en-US" dirty="0"/>
          </a:p>
        </p:txBody>
      </p:sp>
      <p:sp>
        <p:nvSpPr>
          <p:cNvPr id="3" name="内容占位符 2"/>
          <p:cNvSpPr>
            <a:spLocks noGrp="1"/>
          </p:cNvSpPr>
          <p:nvPr>
            <p:ph idx="1"/>
          </p:nvPr>
        </p:nvSpPr>
        <p:spPr>
          <a:xfrm>
            <a:off x="683568" y="4437112"/>
            <a:ext cx="8136904" cy="1872208"/>
          </a:xfrm>
        </p:spPr>
        <p:txBody>
          <a:bodyPr/>
          <a:lstStyle/>
          <a:p>
            <a:r>
              <a:rPr lang="zh-CN" altLang="zh-CN" sz="2400" dirty="0" smtClean="0"/>
              <a:t>在标记</a:t>
            </a:r>
            <a:r>
              <a:rPr lang="en-US" altLang="zh-CN" sz="2400" dirty="0" smtClean="0"/>
              <a:t> FFE0 </a:t>
            </a:r>
            <a:r>
              <a:rPr lang="zh-CN" altLang="zh-CN" sz="2400" dirty="0" smtClean="0"/>
              <a:t>后，即为长度</a:t>
            </a:r>
            <a:r>
              <a:rPr lang="en-US" altLang="zh-CN" sz="2400" dirty="0" smtClean="0"/>
              <a:t>16</a:t>
            </a:r>
            <a:r>
              <a:rPr lang="zh-CN" altLang="zh-CN" sz="2400" dirty="0" smtClean="0"/>
              <a:t>。然后是</a:t>
            </a:r>
            <a:r>
              <a:rPr lang="en-US" altLang="zh-CN" sz="2400" dirty="0" smtClean="0"/>
              <a:t>5</a:t>
            </a:r>
            <a:r>
              <a:rPr lang="zh-CN" altLang="zh-CN" sz="2400" dirty="0" smtClean="0"/>
              <a:t>字节的</a:t>
            </a:r>
            <a:r>
              <a:rPr lang="en-US" altLang="zh-CN" sz="2400" dirty="0" smtClean="0"/>
              <a:t> JFIF </a:t>
            </a:r>
            <a:r>
              <a:rPr lang="zh-CN" altLang="zh-CN" sz="2400" dirty="0" smtClean="0"/>
              <a:t>标识符号，说明这是一个</a:t>
            </a:r>
            <a:r>
              <a:rPr lang="en-US" altLang="zh-CN" sz="2400" dirty="0" smtClean="0"/>
              <a:t> JPEG </a:t>
            </a:r>
            <a:r>
              <a:rPr lang="zh-CN" altLang="zh-CN" sz="2400" dirty="0" smtClean="0"/>
              <a:t>压缩的文件。然后是主</a:t>
            </a:r>
            <a:r>
              <a:rPr lang="en-US" altLang="zh-CN" sz="2400" dirty="0" smtClean="0"/>
              <a:t>/</a:t>
            </a:r>
            <a:r>
              <a:rPr lang="zh-CN" altLang="zh-CN" sz="2400" dirty="0" smtClean="0"/>
              <a:t>次版本号码。下一个为</a:t>
            </a:r>
            <a:r>
              <a:rPr lang="en-US" altLang="zh-CN" sz="2400" dirty="0" smtClean="0"/>
              <a:t> XY </a:t>
            </a:r>
            <a:r>
              <a:rPr lang="zh-CN" altLang="zh-CN" sz="2400" dirty="0" smtClean="0"/>
              <a:t>像素的单位，这里为</a:t>
            </a:r>
            <a:r>
              <a:rPr lang="en-US" altLang="zh-CN" sz="2400" dirty="0" smtClean="0"/>
              <a:t>1</a:t>
            </a:r>
            <a:r>
              <a:rPr lang="zh-CN" altLang="zh-CN" sz="2400" dirty="0" smtClean="0"/>
              <a:t>，表示单位为点数</a:t>
            </a:r>
            <a:r>
              <a:rPr lang="en-US" altLang="zh-CN" sz="2400" dirty="0" smtClean="0"/>
              <a:t>/</a:t>
            </a:r>
            <a:r>
              <a:rPr lang="zh-CN" altLang="zh-CN" sz="2400" dirty="0" smtClean="0"/>
              <a:t>英寸。然后是</a:t>
            </a:r>
            <a:r>
              <a:rPr lang="en-US" altLang="zh-CN" sz="2400" dirty="0" smtClean="0"/>
              <a:t> XY </a:t>
            </a:r>
            <a:r>
              <a:rPr lang="zh-CN" altLang="zh-CN" sz="2400" dirty="0" smtClean="0"/>
              <a:t>方向的像素密度，这里是</a:t>
            </a:r>
            <a:r>
              <a:rPr lang="en-US" altLang="zh-CN" sz="2400" dirty="0" smtClean="0"/>
              <a:t> 96DPI</a:t>
            </a:r>
            <a:r>
              <a:rPr lang="zh-CN" altLang="zh-CN" sz="2400" dirty="0" smtClean="0"/>
              <a:t>，最后是缩略图有关信息，这里为</a:t>
            </a:r>
            <a:r>
              <a:rPr lang="en-US" altLang="zh-CN" sz="2400" dirty="0" smtClean="0"/>
              <a:t>0</a:t>
            </a:r>
            <a:r>
              <a:rPr lang="zh-CN"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69666" name="Picture 2" descr="figure23"/>
          <p:cNvPicPr>
            <a:picLocks noChangeAspect="1" noChangeArrowheads="1"/>
          </p:cNvPicPr>
          <p:nvPr/>
        </p:nvPicPr>
        <p:blipFill>
          <a:blip r:embed="rId2" cstate="print"/>
          <a:srcRect l="3550" t="61371" r="3256"/>
          <a:stretch>
            <a:fillRect/>
          </a:stretch>
        </p:blipFill>
        <p:spPr bwMode="auto">
          <a:xfrm>
            <a:off x="35496" y="1268760"/>
            <a:ext cx="9073008" cy="3024336"/>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83568" y="980728"/>
            <a:ext cx="8280920" cy="2304256"/>
          </a:xfrm>
        </p:spPr>
        <p:txBody>
          <a:bodyPr/>
          <a:lstStyle/>
          <a:p>
            <a:r>
              <a:rPr lang="en-US" altLang="zh-CN" sz="2400" dirty="0" err="1" smtClean="0"/>
              <a:t>APPn</a:t>
            </a:r>
            <a:r>
              <a:rPr lang="zh-CN" altLang="en-US" sz="2400" dirty="0" smtClean="0"/>
              <a:t>，</a:t>
            </a:r>
            <a:r>
              <a:rPr lang="zh-CN" altLang="zh-CN" sz="2400" dirty="0" smtClean="0"/>
              <a:t>应用程序保留标记</a:t>
            </a:r>
            <a:r>
              <a:rPr lang="en-US" altLang="zh-CN" sz="2400" dirty="0" smtClean="0"/>
              <a:t>n</a:t>
            </a:r>
            <a:r>
              <a:rPr lang="zh-CN" altLang="zh-CN" sz="2400" dirty="0" smtClean="0"/>
              <a:t>，其中</a:t>
            </a:r>
            <a:r>
              <a:rPr lang="en-US" altLang="zh-CN" sz="2400" dirty="0" smtClean="0"/>
              <a:t>n=1</a:t>
            </a:r>
            <a:r>
              <a:rPr lang="zh-CN" altLang="zh-CN" sz="2400" dirty="0" smtClean="0"/>
              <a:t>～</a:t>
            </a:r>
            <a:r>
              <a:rPr lang="en-US" altLang="zh-CN" sz="2400" dirty="0" smtClean="0"/>
              <a:t>15(</a:t>
            </a:r>
            <a:r>
              <a:rPr lang="zh-CN" altLang="zh-CN" sz="2400" dirty="0" smtClean="0"/>
              <a:t>任选</a:t>
            </a:r>
            <a:r>
              <a:rPr lang="en-US" altLang="zh-CN" sz="2400" dirty="0" smtClean="0"/>
              <a:t>)</a:t>
            </a:r>
          </a:p>
          <a:p>
            <a:endParaRPr lang="en-US" altLang="zh-CN" sz="2400" dirty="0" smtClean="0"/>
          </a:p>
          <a:p>
            <a:endParaRPr lang="en-US" altLang="zh-CN" sz="2400" dirty="0" smtClean="0"/>
          </a:p>
          <a:p>
            <a:endParaRPr lang="en-US" altLang="zh-CN" sz="2400" dirty="0" smtClean="0"/>
          </a:p>
          <a:p>
            <a:pPr>
              <a:spcBef>
                <a:spcPts val="1800"/>
              </a:spcBef>
            </a:pPr>
            <a:r>
              <a:rPr lang="en-US" altLang="zh-CN" sz="2400" dirty="0" smtClean="0"/>
              <a:t>DQT</a:t>
            </a:r>
            <a:r>
              <a:rPr lang="zh-CN" altLang="en-US" sz="2400" dirty="0" smtClean="0"/>
              <a:t>（</a:t>
            </a:r>
            <a:r>
              <a:rPr lang="en-US" altLang="zh-CN" sz="2400" dirty="0" smtClean="0"/>
              <a:t> Define Quantization Table </a:t>
            </a:r>
            <a:r>
              <a:rPr lang="zh-CN" altLang="en-US" sz="2400" dirty="0" smtClean="0"/>
              <a:t>）定义量化表</a:t>
            </a: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lvl="1">
              <a:spcBef>
                <a:spcPts val="600"/>
              </a:spcBef>
            </a:pPr>
            <a:r>
              <a:rPr lang="zh-CN" altLang="en-US" sz="2000" dirty="0" smtClean="0"/>
              <a:t>量化表字段</a:t>
            </a:r>
            <a:r>
              <a:rPr lang="zh-CN" altLang="zh-CN" sz="2000" dirty="0" smtClean="0"/>
              <a:t>可以重复出现，表示多个量化表，但最多只能出现</a:t>
            </a:r>
            <a:r>
              <a:rPr lang="en-US" altLang="zh-CN" sz="2000" dirty="0" smtClean="0"/>
              <a:t>4</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412776"/>
          <a:ext cx="7848872" cy="1357088"/>
        </p:xfrm>
        <a:graphic>
          <a:graphicData uri="http://schemas.openxmlformats.org/drawingml/2006/table">
            <a:tbl>
              <a:tblPr firstRow="1" bandRow="1">
                <a:tableStyleId>{5C22544A-7EE6-4342-B048-85BDC9FD1C3A}</a:tableStyleId>
              </a:tblPr>
              <a:tblGrid>
                <a:gridCol w="2016224"/>
                <a:gridCol w="1296144"/>
                <a:gridCol w="4536504"/>
              </a:tblGrid>
              <a:tr h="339272">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39272">
                <a:tc>
                  <a:txBody>
                    <a:bodyPr/>
                    <a:lstStyle/>
                    <a:p>
                      <a:pPr algn="ctr"/>
                      <a:r>
                        <a:rPr lang="en-US" altLang="zh-CN" sz="1600" kern="1200" dirty="0" smtClean="0">
                          <a:solidFill>
                            <a:schemeClr val="dk1"/>
                          </a:solidFill>
                          <a:latin typeface="+mn-lt"/>
                          <a:ea typeface="+mn-ea"/>
                          <a:cs typeface="+mn-cs"/>
                        </a:rPr>
                        <a:t>0xFFE1~0xFFF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39272">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数据长度，</a:t>
                      </a:r>
                      <a:r>
                        <a:rPr lang="zh-CN" altLang="zh-CN" sz="1600" kern="1200" dirty="0" smtClean="0">
                          <a:solidFill>
                            <a:schemeClr val="dk1"/>
                          </a:solidFill>
                          <a:latin typeface="+mn-lt"/>
                          <a:ea typeface="+mn-ea"/>
                          <a:cs typeface="+mn-cs"/>
                        </a:rPr>
                        <a:t>不包括标记代码，但包括本字段</a:t>
                      </a:r>
                      <a:endParaRPr lang="zh-CN" altLang="en-US" sz="1600" dirty="0" smtClean="0"/>
                    </a:p>
                  </a:txBody>
                  <a:tcPr/>
                </a:tc>
              </a:tr>
              <a:tr h="339272">
                <a:tc>
                  <a:txBody>
                    <a:bodyPr/>
                    <a:lstStyle/>
                    <a:p>
                      <a:pPr algn="ctr"/>
                      <a:r>
                        <a:rPr lang="zh-CN" altLang="en-US" sz="1600" dirty="0" smtClean="0"/>
                        <a:t>详细信息</a:t>
                      </a:r>
                      <a:endParaRPr lang="zh-CN" altLang="en-US" sz="1600" dirty="0"/>
                    </a:p>
                  </a:txBody>
                  <a:tcPr/>
                </a:tc>
                <a:tc>
                  <a:txBody>
                    <a:bodyPr/>
                    <a:lstStyle/>
                    <a:p>
                      <a:pPr algn="ctr"/>
                      <a:r>
                        <a:rPr lang="zh-CN" altLang="en-US" sz="1600" dirty="0" smtClean="0"/>
                        <a:t>数据长度</a:t>
                      </a: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内容不定</a:t>
                      </a:r>
                    </a:p>
                  </a:txBody>
                  <a:tcPr/>
                </a:tc>
              </a:tr>
            </a:tbl>
          </a:graphicData>
        </a:graphic>
      </p:graphicFrame>
      <p:graphicFrame>
        <p:nvGraphicFramePr>
          <p:cNvPr id="6" name="表格 5"/>
          <p:cNvGraphicFramePr>
            <a:graphicFrameLocks noGrp="1"/>
          </p:cNvGraphicFramePr>
          <p:nvPr/>
        </p:nvGraphicFramePr>
        <p:xfrm>
          <a:off x="899592" y="3356992"/>
          <a:ext cx="7848872" cy="2600297"/>
        </p:xfrm>
        <a:graphic>
          <a:graphicData uri="http://schemas.openxmlformats.org/drawingml/2006/table">
            <a:tbl>
              <a:tblPr firstRow="1" bandRow="1">
                <a:tableStyleId>{5C22544A-7EE6-4342-B048-85BDC9FD1C3A}</a:tableStyleId>
              </a:tblPr>
              <a:tblGrid>
                <a:gridCol w="1368152"/>
                <a:gridCol w="1478987"/>
                <a:gridCol w="5001733"/>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0xFFDB</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lq</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(Pq,Tq)</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精度及量化表</a:t>
                      </a:r>
                      <a:r>
                        <a:rPr lang="en-US" altLang="zh-CN" sz="1600" kern="1200" dirty="0" smtClean="0">
                          <a:solidFill>
                            <a:schemeClr val="dk1"/>
                          </a:solidFill>
                          <a:latin typeface="+mn-lt"/>
                          <a:ea typeface="+mn-ea"/>
                          <a:cs typeface="+mn-cs"/>
                        </a:rPr>
                        <a:t>ID</a:t>
                      </a:r>
                    </a:p>
                    <a:p>
                      <a:r>
                        <a:rPr lang="zh-CN" altLang="zh-CN" sz="1600" kern="1200" dirty="0" smtClean="0">
                          <a:solidFill>
                            <a:schemeClr val="dk1"/>
                          </a:solidFill>
                          <a:latin typeface="+mn-lt"/>
                          <a:ea typeface="+mn-ea"/>
                          <a:cs typeface="+mn-cs"/>
                        </a:rPr>
                        <a:t>高四位</a:t>
                      </a:r>
                      <a:r>
                        <a:rPr lang="en-US" altLang="zh-CN" sz="1600" kern="1200" dirty="0" err="1" smtClean="0">
                          <a:solidFill>
                            <a:schemeClr val="dk1"/>
                          </a:solidFill>
                          <a:latin typeface="+mn-lt"/>
                          <a:ea typeface="+mn-ea"/>
                          <a:cs typeface="+mn-cs"/>
                        </a:rPr>
                        <a:t>Pq</a:t>
                      </a:r>
                      <a:r>
                        <a:rPr lang="zh-CN" altLang="zh-CN" sz="1600" kern="1200" dirty="0" smtClean="0">
                          <a:solidFill>
                            <a:schemeClr val="dk1"/>
                          </a:solidFill>
                          <a:latin typeface="+mn-lt"/>
                          <a:ea typeface="+mn-ea"/>
                          <a:cs typeface="+mn-cs"/>
                        </a:rPr>
                        <a:t>为量化表的数据精确度，</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8</a:t>
                      </a:r>
                      <a:r>
                        <a:rPr lang="zh-CN" altLang="zh-CN" sz="1600" kern="1200" dirty="0" smtClean="0">
                          <a:solidFill>
                            <a:schemeClr val="dk1"/>
                          </a:solidFill>
                          <a:latin typeface="+mn-lt"/>
                          <a:ea typeface="+mn-ea"/>
                          <a:cs typeface="+mn-cs"/>
                        </a:rPr>
                        <a:t>位，</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16</a:t>
                      </a:r>
                      <a:r>
                        <a:rPr lang="zh-CN" altLang="zh-CN" sz="1600" kern="1200" dirty="0" smtClean="0">
                          <a:solidFill>
                            <a:schemeClr val="dk1"/>
                          </a:solidFill>
                          <a:latin typeface="+mn-lt"/>
                          <a:ea typeface="+mn-ea"/>
                          <a:cs typeface="+mn-cs"/>
                        </a:rPr>
                        <a:t>位</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zh-CN" altLang="en-US" sz="1600" kern="1200" dirty="0" smtClean="0">
                          <a:solidFill>
                            <a:schemeClr val="dk1"/>
                          </a:solidFill>
                          <a:latin typeface="+mn-lt"/>
                          <a:ea typeface="+mn-ea"/>
                          <a:cs typeface="+mn-cs"/>
                        </a:rPr>
                        <a:t>为</a:t>
                      </a:r>
                      <a:r>
                        <a:rPr lang="zh-CN" altLang="zh-CN" sz="1600" kern="1200" dirty="0" smtClean="0">
                          <a:solidFill>
                            <a:schemeClr val="dk1"/>
                          </a:solidFill>
                          <a:latin typeface="+mn-lt"/>
                          <a:ea typeface="+mn-ea"/>
                          <a:cs typeface="+mn-cs"/>
                        </a:rPr>
                        <a:t>量化表的编号，为</a:t>
                      </a:r>
                      <a:r>
                        <a:rPr lang="en-US" altLang="zh-CN" sz="1600" kern="1200" dirty="0" smtClean="0">
                          <a:solidFill>
                            <a:schemeClr val="dk1"/>
                          </a:solidFill>
                          <a:latin typeface="+mn-lt"/>
                          <a:ea typeface="+mn-ea"/>
                          <a:cs typeface="+mn-cs"/>
                        </a:rPr>
                        <a:t>0~3</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Pq</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en-US" altLang="zh-CN" sz="1600" kern="1200" dirty="0" smtClean="0">
                          <a:solidFill>
                            <a:schemeClr val="dk1"/>
                          </a:solidFill>
                          <a:latin typeface="+mn-lt"/>
                          <a:ea typeface="+mn-ea"/>
                          <a:cs typeface="+mn-cs"/>
                        </a:rPr>
                        <a:t>=0~1</a:t>
                      </a:r>
                      <a:r>
                        <a:rPr lang="zh-CN"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即</a:t>
                      </a:r>
                      <a:r>
                        <a:rPr lang="zh-CN" altLang="zh-CN" sz="1600" kern="1200" dirty="0" smtClean="0">
                          <a:solidFill>
                            <a:schemeClr val="dk1"/>
                          </a:solidFill>
                          <a:latin typeface="+mn-lt"/>
                          <a:ea typeface="+mn-ea"/>
                          <a:cs typeface="+mn-cs"/>
                        </a:rPr>
                        <a:t>最多两个量化表</a:t>
                      </a:r>
                      <a:endParaRPr lang="zh-CN" altLang="en-US" sz="1600" dirty="0"/>
                    </a:p>
                  </a:txBody>
                  <a:tcPr/>
                </a:tc>
              </a:tr>
              <a:tr h="378131">
                <a:tc>
                  <a:txBody>
                    <a:bodyPr/>
                    <a:lstStyle/>
                    <a:p>
                      <a:r>
                        <a:rPr lang="en-US" altLang="zh-CN" sz="1600" dirty="0" smtClean="0"/>
                        <a:t>Q1,…,Q64</a:t>
                      </a:r>
                      <a:endParaRPr lang="zh-CN" altLang="en-US" sz="1600" dirty="0"/>
                    </a:p>
                  </a:txBody>
                  <a:tcPr/>
                </a:tc>
                <a:tc>
                  <a:txBody>
                    <a:bodyPr/>
                    <a:lstStyle/>
                    <a:p>
                      <a:r>
                        <a:rPr lang="en-US" altLang="zh-CN" sz="1600" dirty="0" smtClean="0"/>
                        <a:t>64×(Pq+1)</a:t>
                      </a:r>
                      <a:endParaRPr lang="zh-CN" altLang="en-US" sz="1600" dirty="0"/>
                    </a:p>
                  </a:txBody>
                  <a:tcPr/>
                </a:tc>
                <a:tc>
                  <a:txBody>
                    <a:bodyPr/>
                    <a:lstStyle/>
                    <a:p>
                      <a:r>
                        <a:rPr lang="zh-CN" altLang="en-US" sz="1600" dirty="0" smtClean="0"/>
                        <a:t>量化表的值</a:t>
                      </a:r>
                      <a:endParaRPr lang="zh-CN" altLang="en-US" sz="1600" dirty="0"/>
                    </a:p>
                  </a:txBody>
                  <a:tcPr/>
                </a:tc>
              </a:tr>
            </a:tbl>
          </a:graphicData>
        </a:graphic>
      </p:graphicFrame>
      <p:sp>
        <p:nvSpPr>
          <p:cNvPr id="8" name="左大括号 7"/>
          <p:cNvSpPr/>
          <p:nvPr/>
        </p:nvSpPr>
        <p:spPr bwMode="auto">
          <a:xfrm>
            <a:off x="539552" y="4517129"/>
            <a:ext cx="288032" cy="1440160"/>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9" name="TextBox 8"/>
          <p:cNvSpPr txBox="1"/>
          <p:nvPr/>
        </p:nvSpPr>
        <p:spPr>
          <a:xfrm>
            <a:off x="179512" y="4612944"/>
            <a:ext cx="360040" cy="1323439"/>
          </a:xfrm>
          <a:prstGeom prst="rect">
            <a:avLst/>
          </a:prstGeom>
          <a:noFill/>
        </p:spPr>
        <p:txBody>
          <a:bodyPr wrap="square" rtlCol="0">
            <a:spAutoFit/>
          </a:bodyPr>
          <a:lstStyle/>
          <a:p>
            <a:r>
              <a:rPr lang="zh-CN" altLang="en-US" sz="1600" dirty="0" smtClean="0"/>
              <a:t>量化表字段</a:t>
            </a:r>
            <a:endParaRPr lang="zh-CN" altLang="en-US" sz="1600"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899592" y="5373216"/>
            <a:ext cx="7787208" cy="1059012"/>
          </a:xfrm>
        </p:spPr>
        <p:txBody>
          <a:bodyPr/>
          <a:lstStyle/>
          <a:p>
            <a:r>
              <a:rPr lang="en-US" altLang="zh-CN" sz="2000" dirty="0" smtClean="0"/>
              <a:t>FFDB </a:t>
            </a:r>
            <a:r>
              <a:rPr lang="zh-CN" altLang="zh-CN" sz="2000" dirty="0" smtClean="0"/>
              <a:t>标记后的长度值为</a:t>
            </a:r>
            <a:r>
              <a:rPr lang="en-US" altLang="zh-CN" sz="2000" dirty="0" smtClean="0"/>
              <a:t>67</a:t>
            </a:r>
            <a:r>
              <a:rPr lang="zh-CN" altLang="zh-CN" sz="2000" dirty="0" smtClean="0"/>
              <a:t>，接下来的是</a:t>
            </a:r>
            <a:r>
              <a:rPr lang="zh-CN" altLang="en-US" sz="2000" dirty="0" smtClean="0"/>
              <a:t>量化表</a:t>
            </a:r>
            <a:r>
              <a:rPr lang="zh-CN" altLang="zh-CN" sz="2000" dirty="0" smtClean="0"/>
              <a:t>信息，占一个字节；这里是</a:t>
            </a:r>
            <a:r>
              <a:rPr lang="en-US" altLang="zh-CN" sz="2000" dirty="0" smtClean="0"/>
              <a:t>0</a:t>
            </a:r>
            <a:r>
              <a:rPr lang="zh-CN" altLang="zh-CN" sz="2000" dirty="0" smtClean="0"/>
              <a:t>，表示这个</a:t>
            </a:r>
            <a:r>
              <a:rPr lang="en-US" altLang="zh-CN" sz="2000" dirty="0" smtClean="0"/>
              <a:t> </a:t>
            </a:r>
            <a:r>
              <a:rPr lang="zh-CN" altLang="en-US" sz="2000" dirty="0" smtClean="0"/>
              <a:t>量化</a:t>
            </a:r>
            <a:r>
              <a:rPr lang="en-US" altLang="zh-CN" sz="2000" dirty="0" smtClean="0"/>
              <a:t> </a:t>
            </a:r>
            <a:r>
              <a:rPr lang="zh-CN" altLang="zh-CN" sz="2000" dirty="0" smtClean="0"/>
              <a:t>表编号为</a:t>
            </a:r>
            <a:r>
              <a:rPr lang="en-US" altLang="zh-CN" sz="2000" dirty="0" smtClean="0"/>
              <a:t>0</a:t>
            </a:r>
            <a:r>
              <a:rPr lang="zh-CN" altLang="zh-CN" sz="2000" dirty="0" smtClean="0"/>
              <a:t>，并且精度是</a:t>
            </a:r>
            <a:r>
              <a:rPr lang="en-US" altLang="zh-CN" sz="2000" dirty="0" smtClean="0"/>
              <a:t>8bit</a:t>
            </a:r>
            <a:r>
              <a:rPr lang="zh-CN" altLang="zh-CN" sz="2000" dirty="0" smtClean="0"/>
              <a:t>。然后后面就是</a:t>
            </a:r>
            <a:r>
              <a:rPr lang="en-US" altLang="zh-CN" sz="2000" dirty="0" smtClean="0"/>
              <a:t>64</a:t>
            </a:r>
            <a:r>
              <a:rPr lang="zh-CN" altLang="zh-CN" sz="2000" dirty="0" smtClean="0"/>
              <a:t>个</a:t>
            </a:r>
            <a:r>
              <a:rPr lang="en-US" altLang="zh-CN" sz="2000" dirty="0" smtClean="0"/>
              <a:t>8x8</a:t>
            </a:r>
            <a:r>
              <a:rPr lang="zh-CN" altLang="zh-CN" sz="2000" dirty="0" smtClean="0"/>
              <a:t>的</a:t>
            </a:r>
            <a:r>
              <a:rPr lang="zh-CN" altLang="en-US" sz="2000" dirty="0" smtClean="0"/>
              <a:t>量化</a:t>
            </a:r>
            <a:r>
              <a:rPr lang="zh-CN" altLang="zh-CN" sz="2000" dirty="0" smtClean="0"/>
              <a:t>表的各个</a:t>
            </a:r>
            <a:r>
              <a:rPr lang="en-US" altLang="zh-CN" sz="2000" dirty="0" smtClean="0"/>
              <a:t> item </a:t>
            </a:r>
            <a:r>
              <a:rPr lang="zh-CN" altLang="zh-CN" sz="2000" dirty="0" smtClean="0"/>
              <a:t>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0690" name="Picture 2" descr="figure24"/>
          <p:cNvPicPr>
            <a:picLocks noChangeAspect="1" noChangeArrowheads="1"/>
          </p:cNvPicPr>
          <p:nvPr/>
        </p:nvPicPr>
        <p:blipFill>
          <a:blip r:embed="rId2" cstate="print"/>
          <a:srcRect l="2657" t="24029" r="3010"/>
          <a:stretch>
            <a:fillRect/>
          </a:stretch>
        </p:blipFill>
        <p:spPr bwMode="auto">
          <a:xfrm>
            <a:off x="971600" y="1052736"/>
            <a:ext cx="7587762" cy="439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251520" y="1587624"/>
            <a:ext cx="4176464" cy="4001616"/>
          </a:xfrm>
        </p:spPr>
        <p:txBody>
          <a:bodyPr/>
          <a:lstStyle/>
          <a:p>
            <a:pPr>
              <a:buNone/>
            </a:pPr>
            <a:r>
              <a:rPr lang="zh-CN" altLang="zh-CN" sz="2000" dirty="0" smtClean="0"/>
              <a:t>第一个</a:t>
            </a:r>
            <a:r>
              <a:rPr lang="en-US" altLang="zh-CN" sz="2000" dirty="0" smtClean="0"/>
              <a:t> DQT </a:t>
            </a:r>
            <a:r>
              <a:rPr lang="zh-CN" altLang="zh-CN" sz="2000" dirty="0" smtClean="0"/>
              <a:t>量化表的内容表示为十进制：</a:t>
            </a: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r>
              <a:rPr lang="zh-CN" altLang="zh-CN" sz="2000" dirty="0" smtClean="0"/>
              <a:t>这个表即为</a:t>
            </a:r>
            <a:r>
              <a:rPr lang="en-US" altLang="zh-CN" sz="2000" dirty="0" smtClean="0"/>
              <a:t> JPEG </a:t>
            </a:r>
            <a:r>
              <a:rPr lang="zh-CN" altLang="zh-CN" sz="2000" dirty="0" smtClean="0"/>
              <a:t>亮度量化表</a:t>
            </a:r>
            <a:endParaRPr lang="en-US" altLang="zh-CN"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4788024" y="1556792"/>
            <a:ext cx="4032448" cy="4104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第二个量化表的内容为：</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这个表即为</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JPEG </a:t>
            </a: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色度量化表</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pic>
        <p:nvPicPr>
          <p:cNvPr id="371714" name="Picture 2" descr="figure25"/>
          <p:cNvPicPr>
            <a:picLocks noChangeAspect="1" noChangeArrowheads="1"/>
          </p:cNvPicPr>
          <p:nvPr/>
        </p:nvPicPr>
        <p:blipFill>
          <a:blip r:embed="rId2" cstate="print"/>
          <a:srcRect/>
          <a:stretch>
            <a:fillRect/>
          </a:stretch>
        </p:blipFill>
        <p:spPr bwMode="auto">
          <a:xfrm>
            <a:off x="467544" y="2289300"/>
            <a:ext cx="3888432" cy="2723876"/>
          </a:xfrm>
          <a:prstGeom prst="rect">
            <a:avLst/>
          </a:prstGeom>
          <a:noFill/>
          <a:ln w="9525">
            <a:noFill/>
            <a:miter lim="800000"/>
            <a:headEnd/>
            <a:tailEnd/>
          </a:ln>
        </p:spPr>
      </p:pic>
      <p:pic>
        <p:nvPicPr>
          <p:cNvPr id="371715" name="Picture 3" descr="figure26"/>
          <p:cNvPicPr>
            <a:picLocks noChangeAspect="1" noChangeArrowheads="1"/>
          </p:cNvPicPr>
          <p:nvPr/>
        </p:nvPicPr>
        <p:blipFill>
          <a:blip r:embed="rId3" cstate="print"/>
          <a:srcRect/>
          <a:stretch>
            <a:fillRect/>
          </a:stretch>
        </p:blipFill>
        <p:spPr bwMode="auto">
          <a:xfrm>
            <a:off x="4644008" y="2276872"/>
            <a:ext cx="4055242"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1066800" y="1196752"/>
            <a:ext cx="7620000" cy="5112568"/>
          </a:xfrm>
        </p:spPr>
        <p:txBody>
          <a:bodyPr/>
          <a:lstStyle/>
          <a:p>
            <a:r>
              <a:rPr lang="en-US" altLang="zh-CN" sz="2400" dirty="0" smtClean="0"/>
              <a:t>SOF(Start of Frame) </a:t>
            </a:r>
          </a:p>
          <a:p>
            <a:pPr lvl="1"/>
            <a:r>
              <a:rPr lang="zh-CN" altLang="zh-CN" sz="2000" dirty="0" smtClean="0"/>
              <a:t>在基本系统中，只处理</a:t>
            </a:r>
            <a:r>
              <a:rPr lang="en-US" altLang="zh-CN" sz="2000" dirty="0" smtClean="0"/>
              <a:t>SOF0</a:t>
            </a:r>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颜色分量信息</a:t>
            </a:r>
            <a:r>
              <a:rPr lang="zh-CN" altLang="zh-CN" sz="2000" dirty="0" smtClean="0"/>
              <a:t>应该重复出现，有多少个颜色分量</a:t>
            </a:r>
            <a:r>
              <a:rPr lang="zh-CN" altLang="en-US" sz="2000" dirty="0" smtClean="0"/>
              <a:t>数</a:t>
            </a:r>
            <a:r>
              <a:rPr lang="en-US" altLang="zh-CN" sz="2000" dirty="0" err="1" smtClean="0"/>
              <a:t>Nf</a:t>
            </a:r>
            <a:r>
              <a:rPr lang="zh-CN" altLang="zh-CN" sz="2000" dirty="0" smtClean="0"/>
              <a:t>，就出现多少次（一般为</a:t>
            </a:r>
            <a:r>
              <a:rPr lang="en-US" altLang="zh-CN" sz="2000" dirty="0" smtClean="0"/>
              <a:t>3</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1988840"/>
          <a:ext cx="7344816" cy="3596830"/>
        </p:xfrm>
        <a:graphic>
          <a:graphicData uri="http://schemas.openxmlformats.org/drawingml/2006/table">
            <a:tbl>
              <a:tblPr firstRow="1" bandRow="1">
                <a:tableStyleId>{5C22544A-7EE6-4342-B048-85BDC9FD1C3A}</a:tableStyleId>
              </a:tblPr>
              <a:tblGrid>
                <a:gridCol w="1070561"/>
                <a:gridCol w="802921"/>
                <a:gridCol w="5471334"/>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0xFFC0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smtClean="0"/>
                        <a:t>lf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P</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每个数据样本的位数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基本系统中，为</a:t>
                      </a:r>
                      <a:r>
                        <a:rPr lang="en-US" altLang="zh-CN" sz="1600" kern="1200" dirty="0" smtClean="0">
                          <a:solidFill>
                            <a:schemeClr val="dk1"/>
                          </a:solidFill>
                          <a:latin typeface="+mn-lt"/>
                          <a:ea typeface="+mn-ea"/>
                          <a:cs typeface="+mn-cs"/>
                        </a:rPr>
                        <a:t>0x08</a:t>
                      </a:r>
                      <a:endParaRPr lang="zh-CN" altLang="en-US" sz="1600" dirty="0" smtClean="0"/>
                    </a:p>
                  </a:txBody>
                  <a:tcPr/>
                </a:tc>
              </a:tr>
              <a:tr h="323785">
                <a:tc>
                  <a:txBody>
                    <a:bodyPr/>
                    <a:lstStyle/>
                    <a:p>
                      <a:pPr algn="ctr"/>
                      <a:r>
                        <a:rPr lang="en-US" altLang="zh-CN" sz="1600" dirty="0" smtClean="0"/>
                        <a: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图像高度（单位：像素）</a:t>
                      </a:r>
                    </a:p>
                  </a:txBody>
                  <a:tcPr/>
                </a:tc>
              </a:tr>
              <a:tr h="335470">
                <a:tc>
                  <a:txBody>
                    <a:bodyPr/>
                    <a:lstStyle/>
                    <a:p>
                      <a:pPr algn="ctr"/>
                      <a:r>
                        <a:rPr lang="en-US" altLang="zh-CN" sz="1600" dirty="0" smtClean="0"/>
                        <a:t>X</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图像宽度（单位：像素）</a:t>
                      </a:r>
                    </a:p>
                  </a:txBody>
                  <a:tcPr/>
                </a:tc>
              </a:tr>
              <a:tr h="323785">
                <a:tc>
                  <a:txBody>
                    <a:bodyPr/>
                    <a:lstStyle/>
                    <a:p>
                      <a:pPr algn="ctr"/>
                      <a:r>
                        <a:rPr lang="en-US" altLang="zh-CN" sz="1600" dirty="0" err="1" smtClean="0"/>
                        <a:t>Nf</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颜色分量数，仅限</a:t>
                      </a:r>
                      <a:r>
                        <a:rPr lang="en-US" altLang="zh-CN" sz="1600" kern="1200" dirty="0" smtClean="0">
                          <a:solidFill>
                            <a:schemeClr val="dk1"/>
                          </a:solidFill>
                          <a:latin typeface="+mn-lt"/>
                          <a:ea typeface="+mn-ea"/>
                          <a:cs typeface="+mn-cs"/>
                        </a:rPr>
                        <a:t>3</a:t>
                      </a:r>
                      <a:r>
                        <a:rPr lang="zh-CN" altLang="en-US" sz="1600" kern="1200" dirty="0" smtClean="0">
                          <a:solidFill>
                            <a:schemeClr val="dk1"/>
                          </a:solidFill>
                          <a:latin typeface="+mn-lt"/>
                          <a:ea typeface="+mn-ea"/>
                          <a:cs typeface="+mn-cs"/>
                        </a:rPr>
                        <a:t>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：灰度图；</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YIQ</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CMYK</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中使用</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，故这里颜色分量数恒为</a:t>
                      </a:r>
                      <a:r>
                        <a:rPr lang="en-US" altLang="zh-CN" sz="1600" kern="1200" dirty="0" smtClean="0">
                          <a:solidFill>
                            <a:schemeClr val="dk1"/>
                          </a:solidFill>
                          <a:latin typeface="+mn-lt"/>
                          <a:ea typeface="+mn-ea"/>
                          <a:cs typeface="+mn-cs"/>
                        </a:rPr>
                        <a:t>3</a:t>
                      </a:r>
                      <a:endParaRPr lang="zh-CN" altLang="en-US" sz="1600" kern="1200" dirty="0" smtClean="0">
                        <a:solidFill>
                          <a:schemeClr val="dk1"/>
                        </a:solidFill>
                        <a:latin typeface="+mn-lt"/>
                        <a:ea typeface="+mn-ea"/>
                        <a:cs typeface="+mn-cs"/>
                      </a:endParaRPr>
                    </a:p>
                  </a:txBody>
                  <a:tcPr/>
                </a:tc>
              </a:tr>
              <a:tr h="323785">
                <a:tc>
                  <a:txBody>
                    <a:bodyPr/>
                    <a:lstStyle/>
                    <a:p>
                      <a:pPr algn="ctr"/>
                      <a:r>
                        <a:rPr lang="en-US" altLang="zh-CN" sz="1600" dirty="0" smtClean="0"/>
                        <a:t>C1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颜色分量</a:t>
                      </a:r>
                      <a:r>
                        <a:rPr lang="en-US" altLang="zh-CN" sz="1600" dirty="0" smtClean="0"/>
                        <a:t>ID</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(H1,V1)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高</a:t>
                      </a:r>
                      <a:r>
                        <a:rPr lang="en-US" altLang="zh-CN" sz="1600" dirty="0" smtClean="0"/>
                        <a:t>4</a:t>
                      </a:r>
                      <a:r>
                        <a:rPr lang="zh-CN" altLang="en-US" sz="1600" dirty="0" smtClean="0"/>
                        <a:t>位：水平采样因子，低</a:t>
                      </a:r>
                      <a:r>
                        <a:rPr lang="en-US" altLang="zh-CN" sz="1600" dirty="0" smtClean="0"/>
                        <a:t>4</a:t>
                      </a:r>
                      <a:r>
                        <a:rPr lang="zh-CN" altLang="en-US" sz="1600" dirty="0" smtClean="0"/>
                        <a:t>位：垂直采样因子</a:t>
                      </a:r>
                    </a:p>
                  </a:txBody>
                  <a:tcPr/>
                </a:tc>
              </a:tr>
              <a:tr h="323785">
                <a:tc>
                  <a:txBody>
                    <a:bodyPr/>
                    <a:lstStyle/>
                    <a:p>
                      <a:pPr algn="ctr"/>
                      <a:r>
                        <a:rPr lang="zh-CN" altLang="zh-CN" sz="1600" kern="1200" dirty="0" smtClean="0">
                          <a:solidFill>
                            <a:schemeClr val="dk1"/>
                          </a:solidFill>
                          <a:latin typeface="+mn-lt"/>
                          <a:ea typeface="+mn-ea"/>
                          <a:cs typeface="+mn-cs"/>
                        </a:rPr>
                        <a:t>Tq1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当前分量使用的量化表的</a:t>
                      </a:r>
                      <a:r>
                        <a:rPr lang="en-US" altLang="zh-CN" sz="1600" kern="1200" dirty="0" smtClean="0">
                          <a:solidFill>
                            <a:schemeClr val="dk1"/>
                          </a:solidFill>
                          <a:latin typeface="+mn-lt"/>
                          <a:ea typeface="+mn-ea"/>
                          <a:cs typeface="+mn-cs"/>
                        </a:rPr>
                        <a:t>ID</a:t>
                      </a:r>
                      <a:endParaRPr lang="zh-CN" altLang="en-US" sz="1600" dirty="0" smtClean="0"/>
                    </a:p>
                  </a:txBody>
                  <a:tcPr/>
                </a:tc>
              </a:tr>
            </a:tbl>
          </a:graphicData>
        </a:graphic>
      </p:graphicFrame>
      <p:sp>
        <p:nvSpPr>
          <p:cNvPr id="6" name="左大括号 5"/>
          <p:cNvSpPr/>
          <p:nvPr/>
        </p:nvSpPr>
        <p:spPr bwMode="auto">
          <a:xfrm>
            <a:off x="971600" y="4653136"/>
            <a:ext cx="216024" cy="936104"/>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467544" y="4379620"/>
            <a:ext cx="360040" cy="1569660"/>
          </a:xfrm>
          <a:prstGeom prst="rect">
            <a:avLst/>
          </a:prstGeom>
          <a:noFill/>
        </p:spPr>
        <p:txBody>
          <a:bodyPr wrap="square" rtlCol="0">
            <a:spAutoFit/>
          </a:bodyPr>
          <a:lstStyle/>
          <a:p>
            <a:r>
              <a:rPr lang="zh-CN" altLang="en-US" sz="1600" dirty="0" smtClean="0"/>
              <a:t>颜色分量信息</a:t>
            </a:r>
            <a:endParaRPr lang="zh-CN" altLang="en-US" sz="1600"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图像信息</a:t>
            </a:r>
            <a:r>
              <a:rPr lang="en-US" altLang="zh-CN" dirty="0" smtClean="0"/>
              <a:t>SOF</a:t>
            </a:r>
            <a:r>
              <a:rPr lang="zh-CN" altLang="en-US" dirty="0" smtClean="0"/>
              <a:t>实例</a:t>
            </a:r>
            <a:endParaRPr lang="zh-CN" altLang="en-US" dirty="0"/>
          </a:p>
        </p:txBody>
      </p:sp>
      <p:sp>
        <p:nvSpPr>
          <p:cNvPr id="3" name="内容占位符 2"/>
          <p:cNvSpPr>
            <a:spLocks noGrp="1"/>
          </p:cNvSpPr>
          <p:nvPr>
            <p:ph idx="1"/>
          </p:nvPr>
        </p:nvSpPr>
        <p:spPr>
          <a:xfrm>
            <a:off x="539552" y="4293096"/>
            <a:ext cx="8280920" cy="1944216"/>
          </a:xfrm>
        </p:spPr>
        <p:txBody>
          <a:bodyPr/>
          <a:lstStyle/>
          <a:p>
            <a:r>
              <a:rPr lang="en-US" altLang="zh-CN" sz="2000" dirty="0" smtClean="0"/>
              <a:t>FFC0 </a:t>
            </a:r>
            <a:r>
              <a:rPr lang="zh-CN" altLang="zh-CN" sz="2000" dirty="0" smtClean="0"/>
              <a:t>标记后即是长度，为</a:t>
            </a:r>
            <a:r>
              <a:rPr lang="en-US" altLang="zh-CN" sz="2000" dirty="0" smtClean="0"/>
              <a:t>17</a:t>
            </a:r>
            <a:r>
              <a:rPr lang="zh-CN" altLang="zh-CN" sz="2000" dirty="0" smtClean="0"/>
              <a:t>，然后是一个字节的数据精度，通常是为</a:t>
            </a:r>
            <a:r>
              <a:rPr lang="en-US" altLang="zh-CN" sz="2000" dirty="0" smtClean="0"/>
              <a:t>8</a:t>
            </a:r>
            <a:r>
              <a:rPr lang="zh-CN" altLang="zh-CN" sz="2000" dirty="0" smtClean="0"/>
              <a:t>，代表样本位数。接下来是图片的高度，占两字节，这里即为</a:t>
            </a:r>
            <a:r>
              <a:rPr lang="en-US" altLang="zh-CN" sz="2000" dirty="0" smtClean="0"/>
              <a:t>8</a:t>
            </a:r>
            <a:r>
              <a:rPr lang="zh-CN" altLang="zh-CN" sz="2000" dirty="0" smtClean="0"/>
              <a:t>，然后是图片的宽度，也为</a:t>
            </a:r>
            <a:r>
              <a:rPr lang="en-US" altLang="zh-CN" sz="2000" dirty="0" smtClean="0"/>
              <a:t>8</a:t>
            </a:r>
            <a:r>
              <a:rPr lang="zh-CN" altLang="zh-CN" sz="2000" dirty="0" smtClean="0"/>
              <a:t>。然后是</a:t>
            </a:r>
            <a:r>
              <a:rPr lang="en-US" altLang="zh-CN" sz="2000" dirty="0" smtClean="0"/>
              <a:t> component </a:t>
            </a:r>
            <a:r>
              <a:rPr lang="zh-CN" altLang="zh-CN" sz="2000" dirty="0" smtClean="0"/>
              <a:t>的个数，这里是</a:t>
            </a:r>
            <a:r>
              <a:rPr lang="en-US" altLang="zh-CN" sz="2000" dirty="0" smtClean="0"/>
              <a:t>3</a:t>
            </a:r>
            <a:r>
              <a:rPr lang="zh-CN" altLang="zh-CN" sz="2000" dirty="0" smtClean="0"/>
              <a:t>，表示</a:t>
            </a:r>
            <a:r>
              <a:rPr lang="en-US" altLang="zh-CN" sz="2000" dirty="0" smtClean="0"/>
              <a:t> YUV</a:t>
            </a:r>
            <a:r>
              <a:rPr lang="zh-CN" altLang="zh-CN" sz="2000" dirty="0" smtClean="0"/>
              <a:t>。接下来是三组数据，每组数据里，第一个是</a:t>
            </a:r>
            <a:r>
              <a:rPr lang="en-US" altLang="zh-CN" sz="2000" dirty="0" smtClean="0"/>
              <a:t> component ID</a:t>
            </a:r>
            <a:r>
              <a:rPr lang="zh-CN" altLang="zh-CN" sz="2000" dirty="0" smtClean="0"/>
              <a:t>，第二个是采样系数，这里</a:t>
            </a:r>
            <a:r>
              <a:rPr lang="en-US" altLang="zh-CN" sz="2000" dirty="0" smtClean="0"/>
              <a:t> Y </a:t>
            </a:r>
            <a:r>
              <a:rPr lang="zh-CN" altLang="zh-CN" sz="2000" dirty="0" smtClean="0"/>
              <a:t>的采样系数为</a:t>
            </a:r>
            <a:r>
              <a:rPr lang="en-US" altLang="zh-CN" sz="2000" dirty="0" smtClean="0"/>
              <a:t>22</a:t>
            </a:r>
            <a:r>
              <a:rPr lang="zh-CN" altLang="zh-CN" sz="2000" dirty="0" smtClean="0"/>
              <a:t>，说明垂直是</a:t>
            </a:r>
            <a:r>
              <a:rPr lang="en-US" altLang="zh-CN" sz="2000" dirty="0" smtClean="0"/>
              <a:t>2</a:t>
            </a:r>
            <a:r>
              <a:rPr lang="zh-CN" altLang="zh-CN" sz="2000" dirty="0" smtClean="0"/>
              <a:t>，水平是</a:t>
            </a:r>
            <a:r>
              <a:rPr lang="en-US" altLang="zh-CN" sz="2000" dirty="0" smtClean="0"/>
              <a:t>2</a:t>
            </a:r>
            <a:r>
              <a:rPr lang="zh-CN" altLang="zh-CN" sz="2000" dirty="0" smtClean="0"/>
              <a:t>。再后面就是量化表的编号了。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2738" name="Picture 2" descr="figure27"/>
          <p:cNvPicPr>
            <a:picLocks noChangeAspect="1" noChangeArrowheads="1"/>
          </p:cNvPicPr>
          <p:nvPr/>
        </p:nvPicPr>
        <p:blipFill>
          <a:blip r:embed="rId2" cstate="print"/>
          <a:srcRect l="2667" t="50716" r="2668"/>
          <a:stretch>
            <a:fillRect/>
          </a:stretch>
        </p:blipFill>
        <p:spPr bwMode="auto">
          <a:xfrm>
            <a:off x="611560" y="1052736"/>
            <a:ext cx="8303418" cy="3312368"/>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ea typeface="宋体" pitchFamily="2" charset="-122"/>
              </a:rPr>
              <a:t>软硬件系统</a:t>
            </a:r>
          </a:p>
        </p:txBody>
      </p:sp>
      <p:sp>
        <p:nvSpPr>
          <p:cNvPr id="31747" name="内容占位符 2"/>
          <p:cNvSpPr>
            <a:spLocks noGrp="1"/>
          </p:cNvSpPr>
          <p:nvPr>
            <p:ph idx="1"/>
          </p:nvPr>
        </p:nvSpPr>
        <p:spPr>
          <a:xfrm>
            <a:off x="642938" y="1143000"/>
            <a:ext cx="8043862" cy="4929188"/>
          </a:xfrm>
        </p:spPr>
        <p:txBody>
          <a:bodyPr/>
          <a:lstStyle/>
          <a:p>
            <a:r>
              <a:rPr kumimoji="1" lang="zh-CN" altLang="en-US" smtClean="0">
                <a:ea typeface="宋体" pitchFamily="2" charset="-122"/>
              </a:rPr>
              <a:t>有些压缩解压工作可用软件实现。设计系统时必须充分考虑</a:t>
            </a:r>
            <a:endParaRPr kumimoji="1" lang="en-US" altLang="zh-CN" smtClean="0">
              <a:ea typeface="宋体" pitchFamily="2" charset="-122"/>
            </a:endParaRPr>
          </a:p>
          <a:p>
            <a:pPr lvl="1"/>
            <a:r>
              <a:rPr kumimoji="1" lang="zh-CN" altLang="en-US" b="1" smtClean="0">
                <a:latin typeface="Arial" pitchFamily="34" charset="0"/>
                <a:ea typeface="宋体" pitchFamily="2" charset="-122"/>
              </a:rPr>
              <a:t>算法复杂 － 压缩解压过程长</a:t>
            </a:r>
            <a:endParaRPr kumimoji="1" lang="en-US" altLang="zh-CN" b="1" smtClean="0">
              <a:latin typeface="Arial" pitchFamily="34" charset="0"/>
              <a:ea typeface="宋体" pitchFamily="2" charset="-122"/>
            </a:endParaRPr>
          </a:p>
          <a:p>
            <a:pPr lvl="1"/>
            <a:r>
              <a:rPr kumimoji="1" lang="zh-CN" altLang="en-US" b="1" smtClean="0">
                <a:latin typeface="Arial" pitchFamily="34" charset="0"/>
                <a:ea typeface="宋体" pitchFamily="2" charset="-122"/>
              </a:rPr>
              <a:t>算法简单 － 压缩效果差</a:t>
            </a:r>
            <a:endParaRPr kumimoji="1" lang="en-US" altLang="zh-CN" smtClean="0">
              <a:latin typeface="Arial" pitchFamily="34" charset="0"/>
              <a:ea typeface="宋体" pitchFamily="2" charset="-122"/>
            </a:endParaRPr>
          </a:p>
          <a:p>
            <a:r>
              <a:rPr kumimoji="1" lang="zh-CN" altLang="en-US" smtClean="0">
                <a:ea typeface="宋体" pitchFamily="2" charset="-122"/>
              </a:rPr>
              <a:t>目前有些特殊硬件可用于加速压缩/解压</a:t>
            </a:r>
            <a:endParaRPr kumimoji="1" lang="en-US" altLang="zh-CN" smtClean="0">
              <a:ea typeface="宋体" pitchFamily="2" charset="-122"/>
            </a:endParaRPr>
          </a:p>
          <a:p>
            <a:pPr lvl="1"/>
            <a:r>
              <a:rPr kumimoji="1" lang="zh-CN" altLang="en-US" smtClean="0">
                <a:latin typeface="Arial" pitchFamily="34" charset="0"/>
                <a:ea typeface="宋体" pitchFamily="2" charset="-122"/>
              </a:rPr>
              <a:t>硬接线系统速度快</a:t>
            </a:r>
            <a:endParaRPr kumimoji="1" lang="en-US" altLang="zh-CN" smtClean="0">
              <a:latin typeface="Arial" pitchFamily="34" charset="0"/>
              <a:ea typeface="宋体" pitchFamily="2" charset="-122"/>
            </a:endParaRPr>
          </a:p>
          <a:p>
            <a:pPr lvl="1"/>
            <a:r>
              <a:rPr kumimoji="1" lang="zh-CN" altLang="en-US" smtClean="0">
                <a:latin typeface="Arial" pitchFamily="34" charset="0"/>
                <a:ea typeface="宋体" pitchFamily="2" charset="-122"/>
              </a:rPr>
              <a:t>各种选择在初始设计时已确定，一般不能更改</a:t>
            </a:r>
            <a:endParaRPr kumimoji="1" lang="en-US" altLang="zh-CN" smtClean="0">
              <a:latin typeface="Arial" pitchFamily="34" charset="0"/>
              <a:ea typeface="宋体" pitchFamily="2" charset="-122"/>
            </a:endParaRPr>
          </a:p>
          <a:p>
            <a:r>
              <a:rPr kumimoji="1" lang="zh-CN" altLang="en-US" smtClean="0">
                <a:ea typeface="宋体" pitchFamily="2" charset="-122"/>
              </a:rPr>
              <a:t>因此在设计硬接线压缩/解压系统时必须先将算法标准化。</a:t>
            </a:r>
            <a:endParaRPr lang="zh-CN" altLang="en-US" smtClean="0">
              <a:ea typeface="宋体" pitchFamily="2" charset="-122"/>
            </a:endParaRPr>
          </a:p>
        </p:txBody>
      </p:sp>
      <p:sp>
        <p:nvSpPr>
          <p:cNvPr id="31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a:t>
            </a:r>
            <a:endParaRPr lang="zh-CN" altLang="en-US" dirty="0"/>
          </a:p>
        </p:txBody>
      </p:sp>
      <p:sp>
        <p:nvSpPr>
          <p:cNvPr id="3" name="内容占位符 2"/>
          <p:cNvSpPr>
            <a:spLocks noGrp="1"/>
          </p:cNvSpPr>
          <p:nvPr>
            <p:ph idx="1"/>
          </p:nvPr>
        </p:nvSpPr>
        <p:spPr>
          <a:xfrm>
            <a:off x="899592" y="1340768"/>
            <a:ext cx="7488832" cy="4752528"/>
          </a:xfrm>
        </p:spPr>
        <p:txBody>
          <a:bodyPr/>
          <a:lstStyle/>
          <a:p>
            <a:r>
              <a:rPr lang="en-US" altLang="zh-CN" sz="2400" dirty="0" smtClean="0"/>
              <a:t>SOF0</a:t>
            </a:r>
            <a:r>
              <a:rPr lang="zh-CN" altLang="en-US" sz="2400" dirty="0" smtClean="0"/>
              <a:t>指定了</a:t>
            </a:r>
            <a:r>
              <a:rPr lang="en-US" altLang="zh-CN" sz="2400" dirty="0" smtClean="0"/>
              <a:t>MCU</a:t>
            </a:r>
            <a:r>
              <a:rPr lang="zh-CN" altLang="en-US" sz="2400" dirty="0" smtClean="0"/>
              <a:t>像素矩阵的大小</a:t>
            </a:r>
            <a:endParaRPr lang="en-US" altLang="zh-CN" sz="2400" dirty="0" smtClean="0"/>
          </a:p>
          <a:p>
            <a:pPr lvl="1"/>
            <a:r>
              <a:rPr lang="zh-CN" altLang="zh-CN" sz="2000" dirty="0" smtClean="0"/>
              <a:t>查阅标记</a:t>
            </a:r>
            <a:r>
              <a:rPr lang="en-US" altLang="zh-CN" sz="2000" dirty="0" smtClean="0"/>
              <a:t>SOF0</a:t>
            </a:r>
            <a:r>
              <a:rPr lang="zh-CN" altLang="zh-CN" sz="2000" dirty="0" smtClean="0"/>
              <a:t>，可以得到图像不同颜色分量的采样因子，即</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三个分量各自的水平采样因子和垂直采样因子。大多图片的采样因子为</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或</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p>
          <a:p>
            <a:pPr lvl="1"/>
            <a:r>
              <a:rPr lang="zh-CN" altLang="zh-CN" sz="2000" dirty="0" smtClean="0"/>
              <a:t>记三个分量中水平采样因子最大值为</a:t>
            </a:r>
            <a:r>
              <a:rPr lang="en-US" altLang="zh-CN" sz="2000" dirty="0" err="1" smtClean="0"/>
              <a:t>Hmax</a:t>
            </a:r>
            <a:r>
              <a:rPr lang="zh-CN" altLang="zh-CN" sz="2000" dirty="0" smtClean="0"/>
              <a:t>，垂直采样因子最大值为</a:t>
            </a:r>
            <a:r>
              <a:rPr lang="en-US" altLang="zh-CN" sz="2000" dirty="0" err="1" smtClean="0"/>
              <a:t>Vmax</a:t>
            </a:r>
            <a:r>
              <a:rPr lang="zh-CN" altLang="zh-CN" sz="2000" dirty="0" smtClean="0"/>
              <a:t>，那么单个</a:t>
            </a:r>
            <a:r>
              <a:rPr lang="en-US" altLang="zh-CN" sz="2000" dirty="0" smtClean="0"/>
              <a:t>MCU</a:t>
            </a:r>
            <a:r>
              <a:rPr lang="zh-CN" altLang="zh-CN" sz="2000" dirty="0" smtClean="0"/>
              <a:t>矩阵的宽就是</a:t>
            </a:r>
            <a:r>
              <a:rPr lang="en-US" altLang="zh-CN" sz="2000" dirty="0" err="1" smtClean="0"/>
              <a:t>Hmax</a:t>
            </a:r>
            <a:r>
              <a:rPr lang="en-US" altLang="zh-CN" sz="2000" dirty="0" smtClean="0"/>
              <a:t> × 8</a:t>
            </a:r>
            <a:r>
              <a:rPr lang="zh-CN" altLang="zh-CN" sz="2000" dirty="0" smtClean="0"/>
              <a:t>像素，高就是</a:t>
            </a:r>
            <a:r>
              <a:rPr lang="en-US" altLang="zh-CN" sz="2000" dirty="0" err="1" smtClean="0"/>
              <a:t>Vmax</a:t>
            </a:r>
            <a:r>
              <a:rPr lang="en-US" altLang="zh-CN" sz="2000" dirty="0" smtClean="0"/>
              <a:t> × 8</a:t>
            </a:r>
            <a:r>
              <a:rPr lang="zh-CN" altLang="zh-CN" sz="2000" dirty="0" smtClean="0"/>
              <a:t>像素</a:t>
            </a:r>
            <a:endParaRPr lang="en-US" altLang="zh-CN" sz="2000" dirty="0" smtClean="0"/>
          </a:p>
          <a:p>
            <a:r>
              <a:rPr lang="en-US" altLang="zh-CN" sz="2400" dirty="0" smtClean="0"/>
              <a:t>MCU</a:t>
            </a:r>
            <a:r>
              <a:rPr lang="zh-CN" altLang="zh-CN" sz="2400" dirty="0" smtClean="0"/>
              <a:t>的排列</a:t>
            </a:r>
            <a:r>
              <a:rPr lang="zh-CN" altLang="en-US" sz="2400" dirty="0" smtClean="0"/>
              <a:t>顺序：</a:t>
            </a:r>
            <a:r>
              <a:rPr lang="zh-CN" altLang="zh-CN" sz="2400" dirty="0" smtClean="0"/>
              <a:t>从左到右，从上到下</a:t>
            </a:r>
            <a:endParaRPr lang="en-US" altLang="zh-CN" sz="2400" dirty="0" smtClean="0"/>
          </a:p>
          <a:p>
            <a:r>
              <a:rPr lang="zh-CN" altLang="zh-CN" sz="2400" dirty="0" smtClean="0"/>
              <a:t>如果整幅图像的宽度和高度不是</a:t>
            </a:r>
            <a:r>
              <a:rPr lang="en-US" altLang="zh-CN" sz="2400" dirty="0" smtClean="0"/>
              <a:t>MCU</a:t>
            </a:r>
            <a:r>
              <a:rPr lang="zh-CN" altLang="zh-CN" sz="2400" dirty="0" smtClean="0"/>
              <a:t>宽度和高度的整数倍</a:t>
            </a:r>
            <a:endParaRPr lang="en-US" altLang="zh-CN" sz="2400" dirty="0" smtClean="0"/>
          </a:p>
          <a:p>
            <a:pPr lvl="1"/>
            <a:r>
              <a:rPr lang="zh-CN" altLang="zh-CN" sz="2000" dirty="0" smtClean="0"/>
              <a:t>编码时会用某些数值填充进去，保证解码过程中</a:t>
            </a:r>
            <a:r>
              <a:rPr lang="en-US" altLang="zh-CN" sz="2000" dirty="0" smtClean="0"/>
              <a:t>MCU</a:t>
            </a:r>
            <a:r>
              <a:rPr lang="zh-CN" altLang="zh-CN" sz="2000" dirty="0" smtClean="0"/>
              <a:t>的完整性</a:t>
            </a:r>
            <a:endParaRPr lang="en-US" altLang="zh-CN" sz="2000" dirty="0" smtClean="0"/>
          </a:p>
          <a:p>
            <a:pPr lvl="1"/>
            <a:r>
              <a:rPr lang="zh-CN" altLang="zh-CN" sz="2000" dirty="0" smtClean="0"/>
              <a:t>解码完成后，可直接忽视图像宽度和高度外的数据</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内部数据单元的结构</a:t>
            </a:r>
            <a:endParaRPr lang="zh-CN" altLang="en-US" dirty="0"/>
          </a:p>
        </p:txBody>
      </p:sp>
      <p:sp>
        <p:nvSpPr>
          <p:cNvPr id="3" name="内容占位符 2"/>
          <p:cNvSpPr>
            <a:spLocks noGrp="1"/>
          </p:cNvSpPr>
          <p:nvPr>
            <p:ph idx="1"/>
          </p:nvPr>
        </p:nvSpPr>
        <p:spPr/>
        <p:txBody>
          <a:bodyPr/>
          <a:lstStyle/>
          <a:p>
            <a:r>
              <a:rPr lang="zh-CN" altLang="zh-CN" sz="2400" dirty="0" smtClean="0"/>
              <a:t>每个</a:t>
            </a:r>
            <a:r>
              <a:rPr lang="en-US" altLang="zh-CN" sz="2400" dirty="0" smtClean="0"/>
              <a:t>MCU</a:t>
            </a:r>
            <a:r>
              <a:rPr lang="zh-CN" altLang="zh-CN" sz="2400" dirty="0" smtClean="0"/>
              <a:t>又分为若干个数据单元</a:t>
            </a:r>
            <a:r>
              <a:rPr lang="zh-CN" altLang="en-US" sz="2400" dirty="0" smtClean="0"/>
              <a:t>，</a:t>
            </a:r>
            <a:r>
              <a:rPr lang="zh-CN" altLang="zh-CN" sz="2400" dirty="0" smtClean="0"/>
              <a:t>数据单元的大小必定为</a:t>
            </a:r>
            <a:r>
              <a:rPr lang="en-US" altLang="zh-CN" sz="2400" dirty="0" smtClean="0"/>
              <a:t>8 × 8</a:t>
            </a:r>
            <a:endParaRPr lang="zh-CN" altLang="zh-CN" sz="2400" dirty="0" smtClean="0"/>
          </a:p>
          <a:p>
            <a:r>
              <a:rPr lang="en-US" altLang="zh-CN" sz="2400" dirty="0" smtClean="0"/>
              <a:t>JPEG</a:t>
            </a:r>
            <a:r>
              <a:rPr lang="zh-CN" altLang="zh-CN" sz="2400" dirty="0" smtClean="0"/>
              <a:t>的</a:t>
            </a:r>
            <a:r>
              <a:rPr lang="zh-CN" altLang="en-US" sz="2400" dirty="0" smtClean="0"/>
              <a:t>颜色分量</a:t>
            </a:r>
            <a:r>
              <a:rPr lang="zh-CN" altLang="zh-CN" sz="2400" dirty="0" smtClean="0"/>
              <a:t>压缩方法</a:t>
            </a:r>
            <a:endParaRPr lang="en-US" altLang="zh-CN" sz="2400" dirty="0" smtClean="0"/>
          </a:p>
          <a:p>
            <a:pPr lvl="1"/>
            <a:r>
              <a:rPr lang="en-US" altLang="zh-CN" sz="2000" dirty="0" smtClean="0"/>
              <a:t>BMP</a:t>
            </a:r>
            <a:r>
              <a:rPr lang="zh-CN" altLang="zh-CN" sz="2000" dirty="0" smtClean="0"/>
              <a:t>文件</a:t>
            </a:r>
            <a:r>
              <a:rPr lang="zh-CN" altLang="en-US" sz="2000" dirty="0" smtClean="0"/>
              <a:t>：</a:t>
            </a:r>
            <a:r>
              <a:rPr lang="zh-CN" altLang="zh-CN" sz="2000" dirty="0" smtClean="0"/>
              <a:t>每个像素的颜色分量连续存储在一起</a:t>
            </a:r>
            <a:endParaRPr lang="en-US" altLang="zh-CN" sz="2000" dirty="0" smtClean="0"/>
          </a:p>
          <a:p>
            <a:pPr lvl="1"/>
            <a:r>
              <a:rPr lang="en-US" altLang="zh-CN" sz="2000" dirty="0" smtClean="0"/>
              <a:t>JPEG</a:t>
            </a:r>
            <a:r>
              <a:rPr lang="zh-CN" altLang="en-US" sz="2000" dirty="0" smtClean="0"/>
              <a:t>文件：</a:t>
            </a:r>
            <a:r>
              <a:rPr lang="zh-CN" altLang="zh-CN" sz="2000" dirty="0" smtClean="0"/>
              <a:t>把图片分成</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三张子图，然后分别压缩。三个颜色分量的采样密度（即采样因子）可能一样（例如</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）也可能不一样（例如</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a:t>
            </a:r>
          </a:p>
          <a:p>
            <a:r>
              <a:rPr lang="zh-CN" altLang="zh-CN" sz="2400" dirty="0" smtClean="0"/>
              <a:t>每个</a:t>
            </a:r>
            <a:r>
              <a:rPr lang="en-US" altLang="zh-CN" sz="2400" dirty="0" smtClean="0"/>
              <a:t>MCU</a:t>
            </a:r>
            <a:r>
              <a:rPr lang="zh-CN" altLang="zh-CN" sz="2400" dirty="0" smtClean="0"/>
              <a:t>内部，数据的顺序是</a:t>
            </a:r>
            <a:r>
              <a:rPr lang="en-US" altLang="zh-CN" sz="2400" dirty="0" smtClean="0"/>
              <a:t>Y</a:t>
            </a:r>
            <a:r>
              <a:rPr lang="zh-CN" altLang="zh-CN" sz="2400" dirty="0" smtClean="0"/>
              <a:t>、</a:t>
            </a:r>
            <a:r>
              <a:rPr lang="en-US" altLang="zh-CN" sz="2400" dirty="0" err="1" smtClean="0"/>
              <a:t>Cb</a:t>
            </a:r>
            <a:r>
              <a:rPr lang="zh-CN" altLang="zh-CN" sz="2400" dirty="0" smtClean="0"/>
              <a:t>、</a:t>
            </a:r>
            <a:r>
              <a:rPr lang="en-US" altLang="zh-CN" sz="2400" dirty="0" smtClean="0"/>
              <a:t>Cr</a:t>
            </a:r>
            <a:r>
              <a:rPr lang="zh-CN" altLang="zh-CN" sz="2400" dirty="0" smtClean="0"/>
              <a:t>。如果一个颜色分量有多个数据单元，则顺序是从左到右，从上到下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的结构举例</a:t>
            </a:r>
            <a:endParaRPr lang="zh-CN" altLang="en-US" dirty="0"/>
          </a:p>
        </p:txBody>
      </p:sp>
      <p:sp>
        <p:nvSpPr>
          <p:cNvPr id="3" name="内容占位符 2"/>
          <p:cNvSpPr>
            <a:spLocks noGrp="1"/>
          </p:cNvSpPr>
          <p:nvPr>
            <p:ph idx="1"/>
          </p:nvPr>
        </p:nvSpPr>
        <p:spPr>
          <a:xfrm>
            <a:off x="3707904" y="1268760"/>
            <a:ext cx="5256584" cy="5040560"/>
          </a:xfrm>
        </p:spPr>
        <p:txBody>
          <a:bodyPr/>
          <a:lstStyle/>
          <a:p>
            <a:r>
              <a:rPr lang="zh-CN" altLang="zh-CN" sz="2200" dirty="0" smtClean="0"/>
              <a:t>灰色部分为实际图像大小</a:t>
            </a:r>
            <a:r>
              <a:rPr lang="en-US" altLang="zh-CN" sz="2200" dirty="0" smtClean="0"/>
              <a:t>(32×35)</a:t>
            </a:r>
            <a:r>
              <a:rPr lang="zh-CN" altLang="zh-CN" sz="2200" dirty="0" smtClean="0"/>
              <a:t>；粗</a:t>
            </a:r>
            <a:r>
              <a:rPr lang="zh-CN" altLang="en-US" sz="2200" dirty="0" smtClean="0"/>
              <a:t>实</a:t>
            </a:r>
            <a:r>
              <a:rPr lang="zh-CN" altLang="zh-CN" sz="2200" dirty="0" smtClean="0"/>
              <a:t>线表示各个</a:t>
            </a:r>
            <a:r>
              <a:rPr lang="en-US" altLang="zh-CN" sz="2200" dirty="0" smtClean="0"/>
              <a:t>MCU</a:t>
            </a:r>
            <a:r>
              <a:rPr lang="zh-CN" altLang="zh-CN" sz="2200" dirty="0" smtClean="0"/>
              <a:t>的分界；细虚线表示</a:t>
            </a:r>
            <a:r>
              <a:rPr lang="en-US" altLang="zh-CN" sz="2200" dirty="0" smtClean="0"/>
              <a:t>MCU</a:t>
            </a:r>
            <a:r>
              <a:rPr lang="zh-CN" altLang="zh-CN" sz="2200" dirty="0" smtClean="0"/>
              <a:t>内部数据单元的分界</a:t>
            </a:r>
            <a:endParaRPr lang="en-US" altLang="zh-CN" sz="2200" dirty="0" smtClean="0"/>
          </a:p>
          <a:p>
            <a:r>
              <a:rPr lang="zh-CN" altLang="zh-CN" sz="2200" dirty="0" smtClean="0"/>
              <a:t>采样因子为</a:t>
            </a:r>
            <a:r>
              <a:rPr lang="en-US" altLang="zh-CN" sz="2200" dirty="0" smtClean="0"/>
              <a:t>4</a:t>
            </a:r>
            <a:r>
              <a:rPr lang="zh-CN" altLang="zh-CN" sz="2200" dirty="0" smtClean="0"/>
              <a:t>：</a:t>
            </a:r>
            <a:r>
              <a:rPr lang="en-US" altLang="zh-CN" sz="2200" dirty="0" smtClean="0"/>
              <a:t>1</a:t>
            </a:r>
            <a:r>
              <a:rPr lang="zh-CN" altLang="zh-CN" sz="2200" dirty="0" smtClean="0"/>
              <a:t>：</a:t>
            </a:r>
            <a:r>
              <a:rPr lang="en-US" altLang="zh-CN" sz="2200" dirty="0" smtClean="0"/>
              <a:t>1</a:t>
            </a:r>
            <a:endParaRPr lang="zh-CN" altLang="zh-CN" sz="2200" dirty="0" smtClean="0"/>
          </a:p>
          <a:p>
            <a:pPr lvl="1"/>
            <a:r>
              <a:rPr lang="en-US" altLang="zh-CN" sz="1800" dirty="0" smtClean="0">
                <a:latin typeface="+mn-lt"/>
              </a:rPr>
              <a:t>MCU</a:t>
            </a:r>
            <a:r>
              <a:rPr lang="zh-CN" altLang="zh-CN" sz="1800" dirty="0" smtClean="0">
                <a:latin typeface="+mn-lt"/>
              </a:rPr>
              <a:t>的宽为</a:t>
            </a:r>
            <a:r>
              <a:rPr lang="en-US" altLang="zh-CN" sz="1800" dirty="0" smtClean="0">
                <a:latin typeface="+mn-lt"/>
              </a:rPr>
              <a:t>16</a:t>
            </a:r>
            <a:r>
              <a:rPr lang="zh-CN" altLang="zh-CN" sz="1800" dirty="0" smtClean="0">
                <a:latin typeface="+mn-lt"/>
              </a:rPr>
              <a:t>像素，高为</a:t>
            </a:r>
            <a:r>
              <a:rPr lang="en-US" altLang="zh-CN" sz="1800" dirty="0" smtClean="0">
                <a:latin typeface="+mn-lt"/>
              </a:rPr>
              <a:t>16</a:t>
            </a:r>
            <a:r>
              <a:rPr lang="zh-CN" altLang="zh-CN" sz="1800" dirty="0" smtClean="0">
                <a:latin typeface="+mn-lt"/>
              </a:rPr>
              <a:t>像素。图像实际的宽刚好是</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，但高则稍稍大于</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的高度，所以要补足</a:t>
            </a:r>
            <a:r>
              <a:rPr lang="en-US" altLang="zh-CN" sz="1800" dirty="0" smtClean="0">
                <a:latin typeface="+mn-lt"/>
              </a:rPr>
              <a:t>3</a:t>
            </a:r>
            <a:r>
              <a:rPr lang="zh-CN" altLang="zh-CN" sz="1800" dirty="0" smtClean="0">
                <a:latin typeface="+mn-lt"/>
              </a:rPr>
              <a:t>行</a:t>
            </a:r>
            <a:r>
              <a:rPr lang="en-US" altLang="zh-CN" sz="1800" dirty="0" smtClean="0">
                <a:latin typeface="+mn-lt"/>
              </a:rPr>
              <a:t>MCU</a:t>
            </a:r>
            <a:endParaRPr lang="zh-CN" altLang="zh-CN" sz="1800" dirty="0" smtClean="0">
              <a:latin typeface="+mn-lt"/>
            </a:endParaRPr>
          </a:p>
          <a:p>
            <a:pPr lvl="1"/>
            <a:r>
              <a:rPr lang="zh-CN" altLang="zh-CN" sz="1800" dirty="0" smtClean="0">
                <a:latin typeface="+mn-lt"/>
              </a:rPr>
              <a:t>在数据流中，</a:t>
            </a:r>
            <a:r>
              <a:rPr lang="en-US" altLang="zh-CN" sz="1800" dirty="0" smtClean="0">
                <a:latin typeface="+mn-lt"/>
              </a:rPr>
              <a:t>MCU</a:t>
            </a:r>
            <a:r>
              <a:rPr lang="zh-CN" altLang="zh-CN" sz="1800" dirty="0" smtClean="0">
                <a:latin typeface="+mn-lt"/>
              </a:rPr>
              <a:t>的顺序是</a:t>
            </a:r>
            <a:r>
              <a:rPr lang="en-US" altLang="zh-CN" sz="1800" dirty="0" smtClean="0">
                <a:latin typeface="+mn-lt"/>
              </a:rPr>
              <a:t>MCU1</a:t>
            </a:r>
            <a:r>
              <a:rPr lang="en-US" altLang="zh-CN" sz="1800" dirty="0" smtClean="0">
                <a:latin typeface="+mn-lt"/>
                <a:cs typeface="Arial"/>
              </a:rPr>
              <a:t>→</a:t>
            </a:r>
            <a:r>
              <a:rPr lang="en-US" altLang="zh-CN" sz="1800" dirty="0" smtClean="0">
                <a:latin typeface="+mn-lt"/>
              </a:rPr>
              <a:t>MCU2</a:t>
            </a:r>
            <a:r>
              <a:rPr lang="en-US" altLang="zh-CN" sz="1800" dirty="0" smtClean="0">
                <a:latin typeface="+mn-lt"/>
                <a:cs typeface="Arial"/>
              </a:rPr>
              <a:t> → </a:t>
            </a:r>
            <a:r>
              <a:rPr lang="en-US" altLang="zh-CN" sz="1800" dirty="0" smtClean="0">
                <a:latin typeface="+mn-lt"/>
              </a:rPr>
              <a:t>MCU3</a:t>
            </a:r>
            <a:r>
              <a:rPr lang="en-US" altLang="zh-CN" sz="1800" dirty="0" smtClean="0">
                <a:latin typeface="+mn-lt"/>
                <a:cs typeface="Arial"/>
              </a:rPr>
              <a:t> → </a:t>
            </a:r>
            <a:r>
              <a:rPr lang="en-US" altLang="zh-CN" sz="1800" dirty="0" smtClean="0">
                <a:latin typeface="+mn-lt"/>
              </a:rPr>
              <a:t>MCU4</a:t>
            </a:r>
            <a:r>
              <a:rPr lang="en-US" altLang="zh-CN" sz="1800" dirty="0" smtClean="0">
                <a:latin typeface="+mn-lt"/>
                <a:cs typeface="Arial"/>
              </a:rPr>
              <a:t> → </a:t>
            </a:r>
            <a:r>
              <a:rPr lang="en-US" altLang="zh-CN" sz="1800" dirty="0" smtClean="0">
                <a:latin typeface="+mn-lt"/>
              </a:rPr>
              <a:t>MCU5</a:t>
            </a:r>
            <a:r>
              <a:rPr lang="en-US" altLang="zh-CN" sz="1800" dirty="0" smtClean="0">
                <a:latin typeface="+mn-lt"/>
                <a:cs typeface="Arial"/>
              </a:rPr>
              <a:t> → </a:t>
            </a:r>
            <a:r>
              <a:rPr lang="en-US" altLang="zh-CN" sz="1800" dirty="0" smtClean="0">
                <a:latin typeface="+mn-lt"/>
              </a:rPr>
              <a:t>MCU6</a:t>
            </a:r>
          </a:p>
          <a:p>
            <a:pPr lvl="1"/>
            <a:r>
              <a:rPr lang="zh-CN" altLang="zh-CN" sz="1800" dirty="0" smtClean="0">
                <a:latin typeface="+mn-lt"/>
              </a:rPr>
              <a:t>对于整张图片来说，数据流的数据依次是</a:t>
            </a:r>
            <a:r>
              <a:rPr lang="en-US" altLang="zh-CN" sz="1800" dirty="0" smtClean="0">
                <a:latin typeface="+mn-lt"/>
              </a:rPr>
              <a:t>[Y</a:t>
            </a:r>
            <a:r>
              <a:rPr lang="en-US" altLang="zh-CN" sz="1800" baseline="-25000" dirty="0" smtClean="0">
                <a:latin typeface="+mn-lt"/>
              </a:rPr>
              <a:t>1 </a:t>
            </a:r>
            <a:r>
              <a:rPr lang="zh-CN" altLang="zh-CN" sz="1800" dirty="0" smtClean="0">
                <a:latin typeface="+mn-lt"/>
              </a:rPr>
              <a:t>、</a:t>
            </a:r>
            <a:r>
              <a:rPr lang="en-US" altLang="zh-CN" sz="1800" dirty="0" smtClean="0">
                <a:latin typeface="+mn-lt"/>
              </a:rPr>
              <a:t>Y</a:t>
            </a:r>
            <a:r>
              <a:rPr lang="en-US" altLang="zh-CN" sz="1800" baseline="-25000" dirty="0" smtClean="0">
                <a:latin typeface="+mn-lt"/>
              </a:rPr>
              <a:t>2 </a:t>
            </a:r>
            <a:r>
              <a:rPr lang="zh-CN" altLang="zh-CN" sz="1800" dirty="0" smtClean="0">
                <a:latin typeface="+mn-lt"/>
              </a:rPr>
              <a:t>、</a:t>
            </a:r>
            <a:r>
              <a:rPr lang="en-US" altLang="zh-CN" sz="1800" dirty="0" smtClean="0">
                <a:latin typeface="+mn-lt"/>
              </a:rPr>
              <a:t>Y</a:t>
            </a:r>
            <a:r>
              <a:rPr lang="en-US" altLang="zh-CN" sz="1800" baseline="-25000" dirty="0" smtClean="0">
                <a:latin typeface="+mn-lt"/>
              </a:rPr>
              <a:t>5 </a:t>
            </a:r>
            <a:r>
              <a:rPr lang="zh-CN" altLang="zh-CN" sz="1800" dirty="0" smtClean="0">
                <a:latin typeface="+mn-lt"/>
              </a:rPr>
              <a:t>、</a:t>
            </a:r>
            <a:r>
              <a:rPr lang="en-US" altLang="zh-CN" sz="1800" dirty="0" smtClean="0">
                <a:latin typeface="+mn-lt"/>
              </a:rPr>
              <a:t>Y</a:t>
            </a:r>
            <a:r>
              <a:rPr lang="en-US" altLang="zh-CN" sz="1800" baseline="-25000" dirty="0" smtClean="0">
                <a:latin typeface="+mn-lt"/>
              </a:rPr>
              <a:t>6 </a:t>
            </a:r>
            <a:r>
              <a:rPr lang="zh-CN" altLang="zh-CN" sz="1800" dirty="0" smtClean="0">
                <a:latin typeface="+mn-lt"/>
              </a:rPr>
              <a:t>、</a:t>
            </a:r>
            <a:r>
              <a:rPr lang="en-US" altLang="zh-CN" sz="1800" dirty="0" smtClean="0">
                <a:latin typeface="+mn-lt"/>
              </a:rPr>
              <a:t>Cb</a:t>
            </a:r>
            <a:r>
              <a:rPr lang="en-US" altLang="zh-CN" sz="1800" baseline="-25000" dirty="0" smtClean="0">
                <a:latin typeface="+mn-lt"/>
              </a:rPr>
              <a:t>1256 </a:t>
            </a:r>
            <a:r>
              <a:rPr lang="zh-CN" altLang="zh-CN" sz="1800" dirty="0" smtClean="0">
                <a:latin typeface="+mn-lt"/>
              </a:rPr>
              <a:t>、</a:t>
            </a:r>
            <a:r>
              <a:rPr lang="en-US" altLang="zh-CN" sz="1800" dirty="0" smtClean="0">
                <a:latin typeface="+mn-lt"/>
              </a:rPr>
              <a:t>Cr</a:t>
            </a:r>
            <a:r>
              <a:rPr lang="en-US" altLang="zh-CN" sz="1800" baseline="-25000" dirty="0" smtClean="0">
                <a:latin typeface="+mn-lt"/>
              </a:rPr>
              <a:t>1256</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3 </a:t>
            </a:r>
            <a:r>
              <a:rPr lang="zh-CN" altLang="zh-CN" sz="1800" dirty="0" smtClean="0">
                <a:latin typeface="+mn-lt"/>
              </a:rPr>
              <a:t>、</a:t>
            </a:r>
            <a:r>
              <a:rPr lang="en-US" altLang="zh-CN" sz="1800" dirty="0" smtClean="0">
                <a:latin typeface="+mn-lt"/>
              </a:rPr>
              <a:t>Y</a:t>
            </a:r>
            <a:r>
              <a:rPr lang="en-US" altLang="zh-CN" sz="1800" baseline="-25000" dirty="0" smtClean="0">
                <a:latin typeface="+mn-lt"/>
              </a:rPr>
              <a:t>4 </a:t>
            </a:r>
            <a:r>
              <a:rPr lang="zh-CN" altLang="zh-CN" sz="1800" dirty="0" smtClean="0">
                <a:latin typeface="+mn-lt"/>
              </a:rPr>
              <a:t>、</a:t>
            </a:r>
            <a:r>
              <a:rPr lang="en-US" altLang="zh-CN" sz="1800" dirty="0" smtClean="0">
                <a:latin typeface="+mn-lt"/>
              </a:rPr>
              <a:t>Y</a:t>
            </a:r>
            <a:r>
              <a:rPr lang="en-US" altLang="zh-CN" sz="1800" baseline="-25000" dirty="0" smtClean="0">
                <a:latin typeface="+mn-lt"/>
              </a:rPr>
              <a:t>7 </a:t>
            </a:r>
            <a:r>
              <a:rPr lang="zh-CN" altLang="zh-CN" sz="1800" dirty="0" smtClean="0">
                <a:latin typeface="+mn-lt"/>
              </a:rPr>
              <a:t>、</a:t>
            </a:r>
            <a:r>
              <a:rPr lang="en-US" altLang="zh-CN" sz="1800" dirty="0" smtClean="0">
                <a:latin typeface="+mn-lt"/>
              </a:rPr>
              <a:t>Y</a:t>
            </a:r>
            <a:r>
              <a:rPr lang="en-US" altLang="zh-CN" sz="1800" baseline="-25000" dirty="0" smtClean="0">
                <a:latin typeface="+mn-lt"/>
              </a:rPr>
              <a:t>8 </a:t>
            </a:r>
            <a:r>
              <a:rPr lang="zh-CN" altLang="zh-CN" sz="1800" dirty="0" smtClean="0">
                <a:latin typeface="+mn-lt"/>
              </a:rPr>
              <a:t>、</a:t>
            </a:r>
            <a:r>
              <a:rPr lang="en-US" altLang="zh-CN" sz="1800" dirty="0" smtClean="0">
                <a:latin typeface="+mn-lt"/>
              </a:rPr>
              <a:t>Cb</a:t>
            </a:r>
            <a:r>
              <a:rPr lang="en-US" altLang="zh-CN" sz="1800" baseline="-25000" dirty="0" smtClean="0">
                <a:latin typeface="+mn-lt"/>
              </a:rPr>
              <a:t>3478 </a:t>
            </a:r>
            <a:r>
              <a:rPr lang="zh-CN" altLang="zh-CN" sz="1800" dirty="0" smtClean="0">
                <a:latin typeface="+mn-lt"/>
              </a:rPr>
              <a:t>、</a:t>
            </a:r>
            <a:r>
              <a:rPr lang="en-US" altLang="zh-CN" sz="1800" dirty="0" smtClean="0">
                <a:latin typeface="+mn-lt"/>
              </a:rPr>
              <a:t>Cr</a:t>
            </a:r>
            <a:r>
              <a:rPr lang="en-US" altLang="zh-CN" sz="1800" baseline="-25000" dirty="0" smtClean="0">
                <a:latin typeface="+mn-lt"/>
              </a:rPr>
              <a:t>3478</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9 </a:t>
            </a:r>
            <a:r>
              <a:rPr lang="zh-CN" altLang="zh-CN" sz="1800" dirty="0" smtClean="0">
                <a:latin typeface="+mn-lt"/>
              </a:rPr>
              <a:t>、</a:t>
            </a:r>
            <a:r>
              <a:rPr lang="en-US" altLang="zh-CN" sz="1800" dirty="0" smtClean="0">
                <a:latin typeface="+mn-lt"/>
              </a:rPr>
              <a:t>Y</a:t>
            </a:r>
            <a:r>
              <a:rPr lang="en-US" altLang="zh-CN" sz="1800" baseline="-25000" dirty="0" smtClean="0">
                <a:latin typeface="+mn-lt"/>
              </a:rPr>
              <a:t>10 </a:t>
            </a:r>
            <a:r>
              <a:rPr lang="zh-CN" altLang="zh-CN" sz="1800" dirty="0" smtClean="0">
                <a:latin typeface="+mn-lt"/>
              </a:rPr>
              <a:t>、</a:t>
            </a:r>
            <a:r>
              <a:rPr lang="en-US" altLang="zh-CN" sz="1800" dirty="0" smtClean="0">
                <a:latin typeface="+mn-lt"/>
              </a:rPr>
              <a:t>Y</a:t>
            </a:r>
            <a:r>
              <a:rPr lang="en-US" altLang="zh-CN" sz="1800" baseline="-25000" dirty="0" smtClean="0">
                <a:latin typeface="+mn-lt"/>
              </a:rPr>
              <a:t>13 </a:t>
            </a:r>
            <a:r>
              <a:rPr lang="zh-CN" altLang="zh-CN" sz="1800" dirty="0" smtClean="0">
                <a:latin typeface="+mn-lt"/>
              </a:rPr>
              <a:t>、</a:t>
            </a:r>
            <a:r>
              <a:rPr lang="en-US" altLang="zh-CN" sz="1800" dirty="0" smtClean="0">
                <a:latin typeface="+mn-lt"/>
              </a:rPr>
              <a:t>Y</a:t>
            </a:r>
            <a:r>
              <a:rPr lang="en-US" altLang="zh-CN" sz="1800" baseline="-25000" dirty="0" smtClean="0">
                <a:latin typeface="+mn-lt"/>
              </a:rPr>
              <a:t>14 </a:t>
            </a:r>
            <a:r>
              <a:rPr lang="zh-CN" altLang="zh-CN" sz="1800" dirty="0" smtClean="0">
                <a:latin typeface="+mn-lt"/>
              </a:rPr>
              <a:t>、</a:t>
            </a:r>
            <a:r>
              <a:rPr lang="en-US" altLang="zh-CN" sz="1800" dirty="0" smtClean="0">
                <a:latin typeface="+mn-lt"/>
              </a:rPr>
              <a:t>Cb</a:t>
            </a:r>
            <a:r>
              <a:rPr lang="en-US" altLang="zh-CN" sz="1800" baseline="-25000" dirty="0" smtClean="0">
                <a:latin typeface="+mn-lt"/>
              </a:rPr>
              <a:t>9101314 </a:t>
            </a:r>
            <a:r>
              <a:rPr lang="zh-CN" altLang="zh-CN" sz="1800" dirty="0" smtClean="0">
                <a:latin typeface="+mn-lt"/>
              </a:rPr>
              <a:t>、</a:t>
            </a:r>
            <a:r>
              <a:rPr lang="en-US" altLang="zh-CN" sz="1800" dirty="0" smtClean="0">
                <a:latin typeface="+mn-lt"/>
              </a:rPr>
              <a:t>Cr</a:t>
            </a:r>
            <a:r>
              <a:rPr lang="en-US" altLang="zh-CN" sz="1800" baseline="-25000" dirty="0" smtClean="0">
                <a:latin typeface="+mn-lt"/>
              </a:rPr>
              <a:t>9101314 </a:t>
            </a:r>
            <a:r>
              <a:rPr lang="en-US" altLang="zh-CN" sz="1800" dirty="0" smtClean="0">
                <a:latin typeface="+mn-lt"/>
              </a:rPr>
              <a:t>]</a:t>
            </a:r>
            <a:r>
              <a:rPr lang="zh-CN" altLang="zh-CN" sz="1800" dirty="0" smtClean="0">
                <a:latin typeface="+mn-lt"/>
              </a:rPr>
              <a:t>、……</a:t>
            </a:r>
            <a:endParaRPr lang="en-US" altLang="zh-CN" sz="1800" dirty="0" smtClean="0">
              <a:latin typeface="+mn-lt"/>
            </a:endParaRPr>
          </a:p>
          <a:p>
            <a:r>
              <a:rPr lang="zh-CN" altLang="zh-CN" sz="2200" dirty="0" smtClean="0"/>
              <a:t>采样因子为</a:t>
            </a:r>
            <a:r>
              <a:rPr lang="en-US" altLang="zh-CN" sz="2200" dirty="0" smtClean="0"/>
              <a:t>1</a:t>
            </a:r>
            <a:r>
              <a:rPr lang="zh-CN" altLang="zh-CN" sz="2200" dirty="0" smtClean="0"/>
              <a:t>：</a:t>
            </a:r>
            <a:r>
              <a:rPr lang="en-US" altLang="zh-CN" sz="2200" dirty="0" smtClean="0"/>
              <a:t>1</a:t>
            </a:r>
            <a:r>
              <a:rPr lang="zh-CN" altLang="zh-CN" sz="2200" dirty="0" smtClean="0"/>
              <a:t>：</a:t>
            </a:r>
            <a:r>
              <a:rPr lang="en-US" altLang="zh-CN" sz="2200" dirty="0" smtClean="0"/>
              <a:t>1</a:t>
            </a:r>
            <a:r>
              <a:rPr lang="zh-CN" altLang="en-US" sz="2200" dirty="0" smtClean="0"/>
              <a:t>？</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7858" name="Picture 2"/>
          <p:cNvPicPr>
            <a:picLocks noChangeAspect="1" noChangeArrowheads="1"/>
          </p:cNvPicPr>
          <p:nvPr/>
        </p:nvPicPr>
        <p:blipFill>
          <a:blip r:embed="rId3" cstate="print"/>
          <a:srcRect/>
          <a:stretch>
            <a:fillRect/>
          </a:stretch>
        </p:blipFill>
        <p:spPr bwMode="auto">
          <a:xfrm>
            <a:off x="539552" y="1412776"/>
            <a:ext cx="3096344" cy="4644516"/>
          </a:xfrm>
          <a:prstGeom prst="rect">
            <a:avLst/>
          </a:prstGeom>
          <a:noFill/>
          <a:ln w="9525">
            <a:noFill/>
            <a:miter lim="800000"/>
            <a:headEnd/>
            <a:tailEnd/>
          </a:ln>
        </p:spPr>
      </p:pic>
      <p:sp>
        <p:nvSpPr>
          <p:cNvPr id="8" name="TextBox 7"/>
          <p:cNvSpPr txBox="1"/>
          <p:nvPr/>
        </p:nvSpPr>
        <p:spPr>
          <a:xfrm>
            <a:off x="1187624" y="6093296"/>
            <a:ext cx="2113079" cy="400110"/>
          </a:xfrm>
          <a:prstGeom prst="rect">
            <a:avLst/>
          </a:prstGeom>
          <a:noFill/>
        </p:spPr>
        <p:txBody>
          <a:bodyPr wrap="none" rtlCol="0">
            <a:spAutoFit/>
          </a:bodyPr>
          <a:lstStyle/>
          <a:p>
            <a:r>
              <a:rPr lang="en-US" altLang="zh-CN" sz="2000" dirty="0" smtClean="0"/>
              <a:t>MCU</a:t>
            </a:r>
            <a:r>
              <a:rPr lang="zh-CN" altLang="en-US" sz="2000" dirty="0" smtClean="0"/>
              <a:t>结构示意图</a:t>
            </a:r>
            <a:endParaRPr lang="zh-CN" altLang="en-US" sz="2000"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27584" y="980728"/>
            <a:ext cx="8064896" cy="5472608"/>
          </a:xfrm>
        </p:spPr>
        <p:txBody>
          <a:bodyPr/>
          <a:lstStyle/>
          <a:p>
            <a:r>
              <a:rPr lang="en-US" altLang="zh-CN" sz="2400" dirty="0" smtClean="0"/>
              <a:t>DHT(Define Huffman Table)</a:t>
            </a:r>
            <a:r>
              <a:rPr lang="zh-CN" altLang="en-US" sz="2400" dirty="0" smtClean="0"/>
              <a:t>定义哈夫曼表</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r>
              <a:rPr lang="zh-CN" altLang="en-US" sz="2000" dirty="0" smtClean="0"/>
              <a:t>哈夫曼表</a:t>
            </a:r>
            <a:r>
              <a:rPr lang="zh-CN" altLang="zh-CN" sz="2000" dirty="0" smtClean="0"/>
              <a:t>字段可以重复出现（一般</a:t>
            </a:r>
            <a:r>
              <a:rPr lang="en-US" altLang="zh-CN" sz="2000" dirty="0" smtClean="0"/>
              <a:t>4</a:t>
            </a:r>
            <a:r>
              <a:rPr lang="zh-CN" altLang="zh-CN" sz="2000" dirty="0" smtClean="0"/>
              <a:t>次），也可以</a:t>
            </a:r>
            <a:r>
              <a:rPr lang="zh-CN" altLang="en-US" sz="2000" dirty="0" smtClean="0"/>
              <a:t>只</a:t>
            </a:r>
            <a:r>
              <a:rPr lang="zh-CN" altLang="zh-CN" sz="2000" dirty="0" smtClean="0"/>
              <a:t>出现</a:t>
            </a:r>
            <a:r>
              <a:rPr lang="en-US" altLang="zh-CN" sz="2000" dirty="0" smtClean="0"/>
              <a:t>1</a:t>
            </a:r>
            <a:r>
              <a:rPr lang="zh-CN" altLang="zh-CN" sz="2000" dirty="0" smtClean="0"/>
              <a:t>次。例如，</a:t>
            </a:r>
            <a:r>
              <a:rPr lang="en-US" altLang="zh-CN" sz="2000" dirty="0" smtClean="0"/>
              <a:t>Adobe Photoshop </a:t>
            </a:r>
            <a:r>
              <a:rPr lang="zh-CN" altLang="zh-CN" sz="2000" dirty="0" smtClean="0"/>
              <a:t>生成的</a:t>
            </a:r>
            <a:r>
              <a:rPr lang="en-US" altLang="zh-CN" sz="2000" dirty="0" smtClean="0"/>
              <a:t>JPEG</a:t>
            </a:r>
            <a:r>
              <a:rPr lang="zh-CN" altLang="zh-CN" sz="2000" dirty="0" smtClean="0"/>
              <a:t>图片文件中只有</a:t>
            </a:r>
            <a:r>
              <a:rPr lang="en-US" altLang="zh-CN" sz="2000" dirty="0" smtClean="0"/>
              <a:t>1</a:t>
            </a:r>
            <a:r>
              <a:rPr lang="zh-CN" altLang="zh-CN" sz="2000" dirty="0" smtClean="0"/>
              <a:t>个</a:t>
            </a:r>
            <a:r>
              <a:rPr lang="en-US" altLang="zh-CN" sz="2000" dirty="0" smtClean="0"/>
              <a:t>DHT</a:t>
            </a:r>
            <a:r>
              <a:rPr lang="zh-CN" altLang="zh-CN" sz="2000" dirty="0" smtClean="0"/>
              <a:t>标记段，里边包含了</a:t>
            </a:r>
            <a:r>
              <a:rPr lang="en-US" altLang="zh-CN" sz="2000" dirty="0" smtClean="0"/>
              <a:t>4</a:t>
            </a:r>
            <a:r>
              <a:rPr lang="zh-CN" altLang="zh-CN" sz="2000" dirty="0" smtClean="0"/>
              <a:t>个哈夫曼表；而</a:t>
            </a:r>
            <a:r>
              <a:rPr lang="en-US" altLang="zh-CN" sz="2000" dirty="0" smtClean="0"/>
              <a:t>Macromedia Fireworks</a:t>
            </a:r>
            <a:r>
              <a:rPr lang="zh-CN" altLang="zh-CN" sz="2000" dirty="0" smtClean="0"/>
              <a:t>生成的</a:t>
            </a:r>
            <a:r>
              <a:rPr lang="en-US" altLang="zh-CN" sz="2000" dirty="0" smtClean="0"/>
              <a:t>JPEG</a:t>
            </a:r>
            <a:r>
              <a:rPr lang="zh-CN" altLang="zh-CN" sz="2000" dirty="0" smtClean="0"/>
              <a:t>图片文件则有</a:t>
            </a:r>
            <a:r>
              <a:rPr lang="en-US" altLang="zh-CN" sz="2000" dirty="0" smtClean="0"/>
              <a:t>4</a:t>
            </a:r>
            <a:r>
              <a:rPr lang="zh-CN" altLang="zh-CN" sz="2000" dirty="0" smtClean="0"/>
              <a:t>个</a:t>
            </a:r>
            <a:r>
              <a:rPr lang="en-US" altLang="zh-CN" sz="2000" dirty="0" smtClean="0"/>
              <a:t>DHT</a:t>
            </a:r>
            <a:r>
              <a:rPr lang="zh-CN" altLang="zh-CN" sz="2000" dirty="0" smtClean="0"/>
              <a:t>标记段，每个</a:t>
            </a:r>
            <a:r>
              <a:rPr lang="en-US" altLang="zh-CN" sz="2000" dirty="0" smtClean="0"/>
              <a:t>DHT</a:t>
            </a:r>
            <a:r>
              <a:rPr lang="zh-CN" altLang="zh-CN" sz="2000" dirty="0" smtClean="0"/>
              <a:t>标记段只有一个哈夫曼表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1525960"/>
          <a:ext cx="7848872" cy="3423257"/>
        </p:xfrm>
        <a:graphic>
          <a:graphicData uri="http://schemas.openxmlformats.org/drawingml/2006/table">
            <a:tbl>
              <a:tblPr firstRow="1" bandRow="1">
                <a:tableStyleId>{5C22544A-7EE6-4342-B048-85BDC9FD1C3A}</a:tableStyleId>
              </a:tblPr>
              <a:tblGrid>
                <a:gridCol w="1368152"/>
                <a:gridCol w="1008112"/>
                <a:gridCol w="547260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0xFFC4</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lh</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,T</a:t>
                      </a:r>
                      <a:r>
                        <a:rPr lang="en-US" altLang="zh-CN" sz="1600" kern="1200" dirty="0" smtClean="0">
                          <a:solidFill>
                            <a:schemeClr val="dk1"/>
                          </a:solidFill>
                          <a:latin typeface="+mn-lt"/>
                          <a:ea typeface="+mn-ea"/>
                          <a:cs typeface="+mn-cs"/>
                        </a:rPr>
                        <a:t>h</a:t>
                      </a:r>
                      <a:r>
                        <a:rPr lang="zh-CN" altLang="zh-CN" sz="1600" kern="1200" dirty="0" smtClean="0">
                          <a:solidFill>
                            <a:schemeClr val="dk1"/>
                          </a:solidFill>
                          <a:latin typeface="+mn-lt"/>
                          <a:ea typeface="+mn-ea"/>
                          <a:cs typeface="+mn-cs"/>
                        </a:rPr>
                        <a:t>)</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表类型和表</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Tc</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endParaRPr lang="en-US" altLang="zh-CN" sz="1600" kern="1200" dirty="0" smtClean="0">
                        <a:solidFill>
                          <a:schemeClr val="dk1"/>
                        </a:solidFill>
                        <a:latin typeface="+mn-lt"/>
                        <a:ea typeface="+mn-ea"/>
                        <a:cs typeface="+mn-cs"/>
                      </a:endParaRPr>
                    </a:p>
                    <a:p>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表示</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表的</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基本系统中，其值为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基本系统中，最多有</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表和</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表分开编码</a:t>
                      </a:r>
                      <a:endParaRPr lang="zh-CN" altLang="en-US" sz="1600" dirty="0"/>
                    </a:p>
                  </a:txBody>
                  <a:tcPr/>
                </a:tc>
              </a:tr>
              <a:tr h="378131">
                <a:tc>
                  <a:txBody>
                    <a:bodyPr/>
                    <a:lstStyle/>
                    <a:p>
                      <a:r>
                        <a:rPr lang="en-US" altLang="zh-CN" sz="1600" dirty="0" smtClean="0"/>
                        <a:t>L1,…,L16</a:t>
                      </a:r>
                      <a:endParaRPr lang="zh-CN" altLang="en-US" sz="1600" dirty="0"/>
                    </a:p>
                  </a:txBody>
                  <a:tcPr/>
                </a:tc>
                <a:tc>
                  <a:txBody>
                    <a:bodyPr/>
                    <a:lstStyle/>
                    <a:p>
                      <a:r>
                        <a:rPr lang="en-US" altLang="zh-CN" sz="1600" dirty="0" smtClean="0"/>
                        <a:t>16</a:t>
                      </a:r>
                      <a:endParaRPr lang="zh-CN" altLang="en-US" sz="1600" dirty="0"/>
                    </a:p>
                  </a:txBody>
                  <a:tcPr/>
                </a:tc>
                <a:tc>
                  <a:txBody>
                    <a:bodyPr/>
                    <a:lstStyle/>
                    <a:p>
                      <a:r>
                        <a:rPr lang="en-US" altLang="zh-CN" sz="1600" kern="1200" dirty="0" smtClean="0">
                          <a:solidFill>
                            <a:schemeClr val="dk1"/>
                          </a:solidFill>
                          <a:latin typeface="+mn-lt"/>
                          <a:ea typeface="+mn-ea"/>
                          <a:cs typeface="+mn-cs"/>
                        </a:rPr>
                        <a:t>n</a:t>
                      </a:r>
                      <a:r>
                        <a:rPr lang="zh-CN" altLang="en-US" sz="1600" kern="1200" dirty="0" smtClean="0">
                          <a:solidFill>
                            <a:schemeClr val="dk1"/>
                          </a:solidFill>
                          <a:latin typeface="+mn-lt"/>
                          <a:ea typeface="+mn-ea"/>
                          <a:cs typeface="+mn-cs"/>
                        </a:rPr>
                        <a:t>位数的</a:t>
                      </a:r>
                      <a:r>
                        <a:rPr lang="zh-CN" altLang="zh-CN" sz="1600" kern="1200" dirty="0" smtClean="0">
                          <a:solidFill>
                            <a:schemeClr val="dk1"/>
                          </a:solidFill>
                          <a:latin typeface="+mn-lt"/>
                          <a:ea typeface="+mn-ea"/>
                          <a:cs typeface="+mn-cs"/>
                        </a:rPr>
                        <a:t>码</a:t>
                      </a:r>
                      <a:r>
                        <a:rPr lang="zh-CN" altLang="en-US" sz="1600" kern="1200" dirty="0" smtClean="0">
                          <a:solidFill>
                            <a:schemeClr val="dk1"/>
                          </a:solidFill>
                          <a:latin typeface="+mn-lt"/>
                          <a:ea typeface="+mn-ea"/>
                          <a:cs typeface="+mn-cs"/>
                        </a:rPr>
                        <a:t>字数量</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n=1~16</a:t>
                      </a:r>
                      <a:endParaRPr lang="zh-CN" altLang="en-US" sz="1600" dirty="0"/>
                    </a:p>
                  </a:txBody>
                  <a:tcPr/>
                </a:tc>
              </a:tr>
              <a:tr h="3781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V1,…,</a:t>
                      </a:r>
                      <a:r>
                        <a:rPr lang="en-US" altLang="zh-CN" sz="1600" dirty="0" err="1" smtClean="0"/>
                        <a:t>Vt</a:t>
                      </a:r>
                      <a:endParaRPr lang="zh-CN" altLang="en-US" sz="1600" dirty="0" smtClean="0"/>
                    </a:p>
                  </a:txBody>
                  <a:tcPr/>
                </a:tc>
                <a:tc>
                  <a:txBody>
                    <a:bodyPr/>
                    <a:lstStyle/>
                    <a:p>
                      <a:r>
                        <a:rPr lang="en-US" altLang="zh-CN" sz="1600" dirty="0" smtClean="0"/>
                        <a:t>t</a:t>
                      </a:r>
                      <a:endParaRPr lang="zh-CN" altLang="en-US" sz="1600" dirty="0"/>
                    </a:p>
                  </a:txBody>
                  <a:tcPr/>
                </a:tc>
                <a:tc>
                  <a:txBody>
                    <a:bodyPr/>
                    <a:lstStyle/>
                    <a:p>
                      <a:r>
                        <a:rPr lang="zh-CN" altLang="en-US" sz="1600" kern="1200" dirty="0" smtClean="0">
                          <a:solidFill>
                            <a:schemeClr val="dk1"/>
                          </a:solidFill>
                          <a:latin typeface="+mn-lt"/>
                          <a:ea typeface="+mn-ea"/>
                          <a:cs typeface="+mn-cs"/>
                        </a:rPr>
                        <a:t>编码内容，即</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码字所对应的值，对</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(Size)</a:t>
                      </a:r>
                      <a:r>
                        <a:rPr lang="zh-CN" altLang="zh-CN" sz="1600" kern="1200" dirty="0" smtClean="0">
                          <a:solidFill>
                            <a:schemeClr val="dk1"/>
                          </a:solidFill>
                          <a:latin typeface="+mn-lt"/>
                          <a:ea typeface="+mn-ea"/>
                          <a:cs typeface="+mn-cs"/>
                        </a:rPr>
                        <a:t>，对</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RunLength</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t=L1+L2+…L16</a:t>
                      </a:r>
                      <a:endParaRPr lang="zh-CN" altLang="zh-CN" sz="1600" kern="1200" dirty="0" smtClean="0">
                        <a:solidFill>
                          <a:schemeClr val="dk1"/>
                        </a:solidFill>
                        <a:latin typeface="+mn-lt"/>
                        <a:ea typeface="+mn-ea"/>
                        <a:cs typeface="+mn-cs"/>
                      </a:endParaRPr>
                    </a:p>
                  </a:txBody>
                  <a:tcPr/>
                </a:tc>
              </a:tr>
            </a:tbl>
          </a:graphicData>
        </a:graphic>
      </p:graphicFrame>
      <p:sp>
        <p:nvSpPr>
          <p:cNvPr id="6" name="左大括号 5"/>
          <p:cNvSpPr/>
          <p:nvPr/>
        </p:nvSpPr>
        <p:spPr bwMode="auto">
          <a:xfrm>
            <a:off x="539552" y="2686096"/>
            <a:ext cx="288032" cy="2224239"/>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179512" y="3052644"/>
            <a:ext cx="360040" cy="1569660"/>
          </a:xfrm>
          <a:prstGeom prst="rect">
            <a:avLst/>
          </a:prstGeom>
          <a:noFill/>
        </p:spPr>
        <p:txBody>
          <a:bodyPr wrap="square" rtlCol="0">
            <a:spAutoFit/>
          </a:bodyPr>
          <a:lstStyle/>
          <a:p>
            <a:r>
              <a:rPr lang="zh-CN" altLang="en-US" sz="1600" dirty="0" smtClean="0"/>
              <a:t>哈夫曼表字段</a:t>
            </a:r>
            <a:endParaRPr lang="zh-CN" altLang="en-US" sz="16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DHT</a:t>
            </a:r>
            <a:r>
              <a:rPr lang="zh-CN" altLang="en-US" dirty="0" smtClean="0"/>
              <a:t>哈夫曼表实例</a:t>
            </a:r>
            <a:endParaRPr lang="zh-CN" altLang="en-US" dirty="0"/>
          </a:p>
        </p:txBody>
      </p:sp>
      <p:sp>
        <p:nvSpPr>
          <p:cNvPr id="3" name="内容占位符 2"/>
          <p:cNvSpPr>
            <a:spLocks noGrp="1"/>
          </p:cNvSpPr>
          <p:nvPr>
            <p:ph idx="1"/>
          </p:nvPr>
        </p:nvSpPr>
        <p:spPr>
          <a:xfrm>
            <a:off x="611560" y="3861048"/>
            <a:ext cx="8075240" cy="2808312"/>
          </a:xfrm>
        </p:spPr>
        <p:txBody>
          <a:bodyPr/>
          <a:lstStyle/>
          <a:p>
            <a:r>
              <a:rPr lang="en-US" altLang="zh-CN" sz="2000" dirty="0" smtClean="0"/>
              <a:t>FFC4 </a:t>
            </a:r>
            <a:r>
              <a:rPr lang="zh-CN" altLang="zh-CN" sz="2000" dirty="0" smtClean="0"/>
              <a:t>标记后的内容为数据长度，再接着的</a:t>
            </a:r>
            <a:r>
              <a:rPr lang="en-US" altLang="zh-CN" sz="2000" dirty="0" smtClean="0"/>
              <a:t>1</a:t>
            </a:r>
            <a:r>
              <a:rPr lang="zh-CN" altLang="zh-CN" sz="2000" dirty="0" smtClean="0"/>
              <a:t>字节为</a:t>
            </a:r>
            <a:r>
              <a:rPr lang="zh-CN" altLang="en-US" sz="2000" dirty="0" smtClean="0"/>
              <a:t>哈夫曼表</a:t>
            </a:r>
            <a:r>
              <a:rPr lang="zh-CN" altLang="zh-CN" sz="2000" dirty="0" smtClean="0"/>
              <a:t>的信息，低</a:t>
            </a:r>
            <a:r>
              <a:rPr lang="en-US" altLang="zh-CN" sz="2000" dirty="0" smtClean="0"/>
              <a:t>4</a:t>
            </a:r>
            <a:r>
              <a:rPr lang="zh-CN" altLang="zh-CN" sz="2000" dirty="0" smtClean="0"/>
              <a:t>位是</a:t>
            </a:r>
            <a:r>
              <a:rPr lang="en-US" altLang="zh-CN" sz="2000" dirty="0" smtClean="0"/>
              <a:t>ID</a:t>
            </a:r>
            <a:r>
              <a:rPr lang="zh-CN" altLang="zh-CN" sz="2000" dirty="0" smtClean="0"/>
              <a:t>号，</a:t>
            </a:r>
            <a:r>
              <a:rPr lang="zh-CN" altLang="en-US" sz="2000" dirty="0" smtClean="0"/>
              <a:t>高</a:t>
            </a:r>
            <a:r>
              <a:rPr lang="en-US" altLang="zh-CN" sz="2000" dirty="0" smtClean="0"/>
              <a:t>4</a:t>
            </a:r>
            <a:r>
              <a:rPr lang="zh-CN" altLang="zh-CN" sz="2000" dirty="0" smtClean="0"/>
              <a:t>位是表类型</a:t>
            </a:r>
            <a:r>
              <a:rPr lang="zh-CN" altLang="en-US" sz="2000" dirty="0" smtClean="0"/>
              <a:t>（</a:t>
            </a:r>
            <a:r>
              <a:rPr lang="en-US" altLang="zh-CN" sz="2000" dirty="0" smtClean="0"/>
              <a:t>DC=0/AC=1</a:t>
            </a:r>
            <a:r>
              <a:rPr lang="zh-CN" altLang="en-US" sz="2000" dirty="0" smtClean="0"/>
              <a:t>）</a:t>
            </a:r>
            <a:endParaRPr lang="zh-CN" altLang="zh-CN" sz="2000" dirty="0" smtClean="0"/>
          </a:p>
          <a:p>
            <a:r>
              <a:rPr lang="zh-CN" altLang="zh-CN" sz="2000" dirty="0" smtClean="0"/>
              <a:t>第一个</a:t>
            </a:r>
            <a:r>
              <a:rPr lang="en-US" altLang="zh-CN" sz="2000" dirty="0" smtClean="0"/>
              <a:t> DHT </a:t>
            </a:r>
            <a:r>
              <a:rPr lang="zh-CN" altLang="zh-CN" sz="2000" dirty="0" smtClean="0"/>
              <a:t>表，</a:t>
            </a:r>
            <a:r>
              <a:rPr lang="en-US" altLang="zh-CN" sz="2000" dirty="0" smtClean="0"/>
              <a:t>00</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0</a:t>
            </a:r>
            <a:r>
              <a:rPr lang="zh-CN" altLang="zh-CN" sz="2000" dirty="0" smtClean="0"/>
              <a:t>；</a:t>
            </a:r>
          </a:p>
          <a:p>
            <a:r>
              <a:rPr lang="zh-CN" altLang="zh-CN" sz="2000" dirty="0" smtClean="0"/>
              <a:t>第二个</a:t>
            </a:r>
            <a:r>
              <a:rPr lang="en-US" altLang="zh-CN" sz="2000" dirty="0" smtClean="0"/>
              <a:t> DHT </a:t>
            </a:r>
            <a:r>
              <a:rPr lang="zh-CN" altLang="zh-CN" sz="2000" dirty="0" smtClean="0"/>
              <a:t>表，</a:t>
            </a:r>
            <a:r>
              <a:rPr lang="en-US" altLang="zh-CN" sz="2000" dirty="0" smtClean="0"/>
              <a:t>10</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号也为</a:t>
            </a:r>
            <a:r>
              <a:rPr lang="en-US" altLang="zh-CN" sz="2000" dirty="0" smtClean="0"/>
              <a:t> 0</a:t>
            </a:r>
            <a:r>
              <a:rPr lang="zh-CN" altLang="zh-CN" sz="2000" dirty="0" smtClean="0"/>
              <a:t>；</a:t>
            </a:r>
          </a:p>
          <a:p>
            <a:r>
              <a:rPr lang="zh-CN" altLang="zh-CN" sz="2000" dirty="0" smtClean="0"/>
              <a:t>第三个</a:t>
            </a:r>
            <a:r>
              <a:rPr lang="en-US" altLang="zh-CN" sz="2000" dirty="0" smtClean="0"/>
              <a:t> DHT </a:t>
            </a:r>
            <a:r>
              <a:rPr lang="zh-CN" altLang="zh-CN" sz="2000" dirty="0" smtClean="0"/>
              <a:t>表，</a:t>
            </a:r>
            <a:r>
              <a:rPr lang="en-US" altLang="zh-CN" sz="2000" dirty="0" smtClean="0"/>
              <a:t>01</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第四个</a:t>
            </a:r>
            <a:r>
              <a:rPr lang="en-US" altLang="zh-CN" sz="2000" dirty="0" smtClean="0"/>
              <a:t> DHT </a:t>
            </a:r>
            <a:r>
              <a:rPr lang="zh-CN" altLang="zh-CN" sz="2000" dirty="0" smtClean="0"/>
              <a:t>表，</a:t>
            </a:r>
            <a:r>
              <a:rPr lang="en-US" altLang="zh-CN" sz="2000" dirty="0" smtClean="0"/>
              <a:t>11</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即前两个表为</a:t>
            </a:r>
            <a:r>
              <a:rPr lang="en-US" altLang="zh-CN" sz="2000" dirty="0" smtClean="0"/>
              <a:t>Y</a:t>
            </a:r>
            <a:r>
              <a:rPr lang="zh-CN" altLang="zh-CN" sz="2000" dirty="0" smtClean="0"/>
              <a:t>亮度分量的</a:t>
            </a:r>
            <a:r>
              <a:rPr lang="en-US" altLang="zh-CN" sz="2000" dirty="0" smtClean="0"/>
              <a:t> DC/AC </a:t>
            </a:r>
            <a:r>
              <a:rPr lang="zh-CN" altLang="zh-CN" sz="2000" dirty="0" smtClean="0"/>
              <a:t>表，后两个为</a:t>
            </a:r>
            <a:r>
              <a:rPr lang="en-US" altLang="zh-CN" sz="2000" dirty="0" smtClean="0"/>
              <a:t> UV </a:t>
            </a:r>
            <a:r>
              <a:rPr lang="zh-CN" altLang="zh-CN" sz="2000" dirty="0" smtClean="0"/>
              <a:t>色度分量的</a:t>
            </a:r>
            <a:r>
              <a:rPr lang="en-US" altLang="zh-CN" sz="2000" dirty="0" smtClean="0"/>
              <a:t> DC/AC </a:t>
            </a:r>
            <a:r>
              <a:rPr lang="zh-CN" altLang="zh-CN" sz="2000" dirty="0" smtClean="0"/>
              <a:t>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3762" name="Picture 2" descr="figure28"/>
          <p:cNvPicPr>
            <a:picLocks noChangeAspect="1" noChangeArrowheads="1"/>
          </p:cNvPicPr>
          <p:nvPr/>
        </p:nvPicPr>
        <p:blipFill>
          <a:blip r:embed="rId2" cstate="print"/>
          <a:srcRect l="1888" t="45740" r="7496"/>
          <a:stretch>
            <a:fillRect/>
          </a:stretch>
        </p:blipFill>
        <p:spPr bwMode="auto">
          <a:xfrm>
            <a:off x="683569" y="1039433"/>
            <a:ext cx="7560839" cy="2821615"/>
          </a:xfrm>
          <a:prstGeom prst="rect">
            <a:avLst/>
          </a:prstGeom>
          <a:noFill/>
          <a:ln w="9525">
            <a:noFill/>
            <a:miter lim="800000"/>
            <a:headEnd/>
            <a:tailEnd/>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亮度分量的</a:t>
            </a:r>
            <a:r>
              <a:rPr lang="en-US" altLang="zh-CN" dirty="0" smtClean="0"/>
              <a:t>DC</a:t>
            </a:r>
            <a:r>
              <a:rPr lang="zh-CN" altLang="en-US" dirty="0" smtClean="0"/>
              <a:t>表</a:t>
            </a:r>
            <a:r>
              <a:rPr lang="en-US" altLang="zh-CN" dirty="0" smtClean="0"/>
              <a:t>—</a:t>
            </a:r>
            <a:r>
              <a:rPr lang="zh-CN" altLang="en-US" dirty="0" smtClean="0"/>
              <a:t>第一个</a:t>
            </a:r>
            <a:r>
              <a:rPr lang="en-US" altLang="zh-CN" dirty="0" smtClean="0"/>
              <a:t>DHT</a:t>
            </a:r>
            <a:endParaRPr lang="zh-CN" altLang="en-US" dirty="0"/>
          </a:p>
        </p:txBody>
      </p:sp>
      <p:sp>
        <p:nvSpPr>
          <p:cNvPr id="3" name="内容占位符 2"/>
          <p:cNvSpPr>
            <a:spLocks noGrp="1"/>
          </p:cNvSpPr>
          <p:nvPr>
            <p:ph idx="1"/>
          </p:nvPr>
        </p:nvSpPr>
        <p:spPr>
          <a:xfrm>
            <a:off x="683568" y="980728"/>
            <a:ext cx="8136904" cy="5616624"/>
          </a:xfrm>
        </p:spPr>
        <p:txBody>
          <a:bodyPr/>
          <a:lstStyle/>
          <a:p>
            <a:r>
              <a:rPr lang="en-US" altLang="zh-CN" sz="2000" dirty="0" smtClean="0">
                <a:solidFill>
                  <a:srgbClr val="FF0000"/>
                </a:solidFill>
              </a:rPr>
              <a:t>00 1F </a:t>
            </a:r>
            <a:r>
              <a:rPr lang="en-US" altLang="zh-CN" sz="2000" dirty="0" smtClean="0">
                <a:solidFill>
                  <a:srgbClr val="FFC000"/>
                </a:solidFill>
              </a:rPr>
              <a:t>00</a:t>
            </a:r>
            <a:r>
              <a:rPr lang="en-US" altLang="zh-CN" sz="2000" dirty="0" smtClean="0"/>
              <a:t> </a:t>
            </a:r>
            <a:r>
              <a:rPr lang="en-US" altLang="zh-CN" sz="2000" dirty="0" smtClean="0">
                <a:solidFill>
                  <a:srgbClr val="00B050"/>
                </a:solidFill>
              </a:rPr>
              <a:t>00 01 05 01 01 01 01 01 01 00 00 00 00 00 00 00 </a:t>
            </a:r>
            <a:r>
              <a:rPr lang="en-US" altLang="zh-CN" sz="2000" dirty="0" smtClean="0">
                <a:solidFill>
                  <a:srgbClr val="0070C0"/>
                </a:solidFill>
              </a:rPr>
              <a:t>00 01 02 03 04 05 06 07 08 09 0A 0B</a:t>
            </a:r>
            <a:endParaRPr lang="en-US" altLang="zh-CN" sz="2000" dirty="0" smtClean="0">
              <a:solidFill>
                <a:srgbClr val="00B050"/>
              </a:solidFill>
            </a:endParaRPr>
          </a:p>
          <a:p>
            <a:pPr lvl="1"/>
            <a:r>
              <a:rPr lang="en-US" altLang="zh-CN" sz="2000" dirty="0" smtClean="0">
                <a:solidFill>
                  <a:srgbClr val="FF0000"/>
                </a:solidFill>
              </a:rPr>
              <a:t>001F</a:t>
            </a:r>
            <a:r>
              <a:rPr lang="zh-CN" altLang="en-US" sz="2000" dirty="0" smtClean="0"/>
              <a:t>：表的长度为</a:t>
            </a:r>
            <a:r>
              <a:rPr lang="en-US" altLang="zh-CN" sz="2000" dirty="0" smtClean="0"/>
              <a:t>31</a:t>
            </a:r>
          </a:p>
          <a:p>
            <a:pPr lvl="1"/>
            <a:r>
              <a:rPr lang="en-US" altLang="zh-CN" sz="2000" dirty="0" smtClean="0">
                <a:solidFill>
                  <a:srgbClr val="FFC000"/>
                </a:solidFill>
              </a:rPr>
              <a:t>00</a:t>
            </a:r>
            <a:r>
              <a:rPr lang="zh-CN" altLang="en-US" sz="2000" dirty="0" smtClean="0"/>
              <a:t>：是</a:t>
            </a:r>
            <a:r>
              <a:rPr lang="en-US" altLang="zh-CN" sz="2000" dirty="0" smtClean="0"/>
              <a:t>DC</a:t>
            </a:r>
            <a:r>
              <a:rPr lang="zh-CN" altLang="en-US" sz="2000" dirty="0" smtClean="0"/>
              <a:t>表，</a:t>
            </a:r>
            <a:r>
              <a:rPr lang="en-US" altLang="zh-CN" sz="2000" dirty="0" smtClean="0"/>
              <a:t>ID</a:t>
            </a:r>
            <a:r>
              <a:rPr lang="zh-CN" altLang="en-US" sz="2000" dirty="0" smtClean="0"/>
              <a:t>号为</a:t>
            </a:r>
            <a:r>
              <a:rPr lang="en-US" altLang="zh-CN" sz="2000" dirty="0" smtClean="0"/>
              <a:t>0</a:t>
            </a:r>
          </a:p>
          <a:p>
            <a:pPr lvl="1"/>
            <a:r>
              <a:rPr lang="zh-CN" altLang="en-US" sz="2000" dirty="0" smtClean="0">
                <a:solidFill>
                  <a:srgbClr val="00B050"/>
                </a:solidFill>
              </a:rPr>
              <a:t>绿色部分</a:t>
            </a:r>
            <a:r>
              <a:rPr lang="zh-CN" altLang="en-US" sz="2000" dirty="0" smtClean="0"/>
              <a:t>：不同位数的码字数量。</a:t>
            </a:r>
            <a:r>
              <a:rPr lang="zh-CN" altLang="zh-CN" sz="2000" dirty="0" smtClean="0"/>
              <a:t>这</a:t>
            </a:r>
            <a:r>
              <a:rPr lang="en-US" altLang="zh-CN" sz="2000" dirty="0" smtClean="0"/>
              <a:t>16</a:t>
            </a:r>
            <a:r>
              <a:rPr lang="zh-CN" altLang="zh-CN" sz="2000" dirty="0" smtClean="0"/>
              <a:t>个数值实际意义为：没有</a:t>
            </a:r>
            <a:r>
              <a:rPr lang="en-US" altLang="zh-CN" sz="2000" dirty="0" smtClean="0"/>
              <a:t>1</a:t>
            </a:r>
            <a:r>
              <a:rPr lang="zh-CN" altLang="zh-CN" sz="2000" dirty="0" smtClean="0"/>
              <a:t>位的哈夫曼码字；</a:t>
            </a:r>
            <a:r>
              <a:rPr lang="en-US" altLang="zh-CN" sz="2000" dirty="0" smtClean="0"/>
              <a:t>2</a:t>
            </a:r>
            <a:r>
              <a:rPr lang="zh-CN" altLang="zh-CN" sz="2000" dirty="0" smtClean="0"/>
              <a:t>位</a:t>
            </a:r>
            <a:r>
              <a:rPr lang="zh-CN" altLang="en-US" sz="2000" dirty="0" smtClean="0"/>
              <a:t>和</a:t>
            </a:r>
            <a:r>
              <a:rPr lang="en-US" altLang="zh-CN" sz="2000" dirty="0" smtClean="0"/>
              <a:t>4 </a:t>
            </a:r>
            <a:r>
              <a:rPr lang="zh-CN" altLang="en-US" sz="2000" dirty="0" smtClean="0"/>
              <a:t>～ </a:t>
            </a:r>
            <a:r>
              <a:rPr lang="en-US" altLang="zh-CN" sz="2000" dirty="0" smtClean="0"/>
              <a:t>9</a:t>
            </a:r>
            <a:r>
              <a:rPr lang="zh-CN" altLang="en-US" sz="2000" dirty="0" smtClean="0"/>
              <a:t>位</a:t>
            </a:r>
            <a:r>
              <a:rPr lang="zh-CN" altLang="zh-CN" sz="2000" dirty="0" smtClean="0"/>
              <a:t>的码字各有</a:t>
            </a:r>
            <a:r>
              <a:rPr lang="en-US" altLang="zh-CN" sz="2000" dirty="0" smtClean="0"/>
              <a:t>1</a:t>
            </a:r>
            <a:r>
              <a:rPr lang="zh-CN" altLang="zh-CN" sz="2000" dirty="0" smtClean="0"/>
              <a:t>个；</a:t>
            </a:r>
            <a:r>
              <a:rPr lang="en-US" altLang="zh-CN" sz="2000" dirty="0" smtClean="0"/>
              <a:t>3</a:t>
            </a:r>
            <a:r>
              <a:rPr lang="zh-CN" altLang="zh-CN" sz="2000" dirty="0" smtClean="0"/>
              <a:t>位</a:t>
            </a:r>
            <a:r>
              <a:rPr lang="zh-CN" altLang="en-US" sz="2000" dirty="0" smtClean="0"/>
              <a:t>的</a:t>
            </a:r>
            <a:r>
              <a:rPr lang="zh-CN" altLang="zh-CN" sz="2000" dirty="0" smtClean="0"/>
              <a:t>码字有</a:t>
            </a:r>
            <a:r>
              <a:rPr lang="en-US" altLang="zh-CN" sz="2000" dirty="0" smtClean="0"/>
              <a:t>5</a:t>
            </a:r>
            <a:r>
              <a:rPr lang="zh-CN" altLang="zh-CN" sz="2000" dirty="0" smtClean="0"/>
              <a:t>个；没有</a:t>
            </a:r>
            <a:r>
              <a:rPr lang="en-US" altLang="zh-CN" sz="2000" dirty="0" smtClean="0"/>
              <a:t>10</a:t>
            </a:r>
            <a:r>
              <a:rPr lang="zh-CN" altLang="zh-CN" sz="2000" dirty="0" smtClean="0"/>
              <a:t>位或以上的码字。</a:t>
            </a:r>
            <a:endParaRPr lang="en-US" altLang="zh-CN" sz="2000" dirty="0" smtClean="0"/>
          </a:p>
          <a:p>
            <a:pPr lvl="1"/>
            <a:r>
              <a:rPr lang="zh-CN" altLang="en-US" sz="2000" dirty="0" smtClean="0">
                <a:solidFill>
                  <a:srgbClr val="0070C0"/>
                </a:solidFill>
              </a:rPr>
              <a:t>蓝色部分</a:t>
            </a:r>
            <a:r>
              <a:rPr lang="zh-CN" altLang="en-US" sz="2000" dirty="0" smtClean="0"/>
              <a:t>：</a:t>
            </a:r>
            <a:r>
              <a:rPr lang="zh-CN" altLang="zh-CN" sz="2000" dirty="0" smtClean="0"/>
              <a:t>编码内容。由</a:t>
            </a:r>
            <a:r>
              <a:rPr lang="zh-CN" altLang="en-US" sz="2000" dirty="0" smtClean="0"/>
              <a:t>绿</a:t>
            </a:r>
            <a:r>
              <a:rPr lang="zh-CN" altLang="zh-CN" sz="2000" dirty="0" smtClean="0"/>
              <a:t>色部分数据知道，此哈夫曼树有</a:t>
            </a:r>
            <a:r>
              <a:rPr lang="en-US" altLang="zh-CN" sz="2000" dirty="0" smtClean="0"/>
              <a:t>12</a:t>
            </a:r>
            <a:r>
              <a:rPr lang="zh-CN" altLang="zh-CN" sz="2000" dirty="0" smtClean="0"/>
              <a:t>个叶子结点，即本字段应该有</a:t>
            </a:r>
            <a:r>
              <a:rPr lang="en-US" altLang="zh-CN" sz="2000" dirty="0" smtClean="0"/>
              <a:t>12</a:t>
            </a:r>
            <a:r>
              <a:rPr lang="zh-CN" altLang="zh-CN" sz="2000" dirty="0" smtClean="0"/>
              <a:t>个字节</a:t>
            </a:r>
            <a:r>
              <a:rPr lang="zh-CN" altLang="en-US" sz="2000" dirty="0" smtClean="0"/>
              <a:t>，每个字节的值表示</a:t>
            </a:r>
            <a:r>
              <a:rPr lang="zh-CN" altLang="zh-CN" sz="2000" dirty="0" smtClean="0"/>
              <a:t>该直流分量数值的二进制位数</a:t>
            </a:r>
            <a:r>
              <a:rPr lang="zh-CN" altLang="en-US" sz="2000" dirty="0" smtClean="0"/>
              <a:t>，即前面提到的分类</a:t>
            </a:r>
            <a:r>
              <a:rPr lang="en-US" altLang="zh-CN" sz="2000" dirty="0" smtClean="0"/>
              <a:t>/</a:t>
            </a:r>
            <a:r>
              <a:rPr lang="zh-CN" altLang="en-US" sz="2000" dirty="0" smtClean="0"/>
              <a:t>权值，或称为</a:t>
            </a:r>
            <a:r>
              <a:rPr lang="en-US" altLang="zh-CN" sz="2000" dirty="0" smtClean="0"/>
              <a:t>size</a:t>
            </a:r>
          </a:p>
          <a:p>
            <a:r>
              <a:rPr lang="zh-CN" altLang="en-US" sz="2000" dirty="0" smtClean="0"/>
              <a:t>哈夫曼表的建立原则</a:t>
            </a:r>
            <a:endParaRPr lang="en-US" altLang="zh-CN" sz="2000" dirty="0" smtClean="0"/>
          </a:p>
          <a:p>
            <a:pPr lvl="1"/>
            <a:r>
              <a:rPr lang="zh-CN" altLang="zh-CN" sz="2000" dirty="0" smtClean="0"/>
              <a:t>第一个码字必定为</a:t>
            </a:r>
            <a:r>
              <a:rPr lang="en-US" altLang="zh-CN" sz="2000" dirty="0" smtClean="0"/>
              <a:t>0</a:t>
            </a:r>
            <a:r>
              <a:rPr lang="zh-CN" altLang="zh-CN" sz="2000" dirty="0" smtClean="0"/>
              <a:t>。如果第一个码字位数为</a:t>
            </a:r>
            <a:r>
              <a:rPr lang="en-US" altLang="zh-CN" sz="2000" dirty="0" smtClean="0"/>
              <a:t>1</a:t>
            </a:r>
            <a:r>
              <a:rPr lang="zh-CN" altLang="zh-CN" sz="2000" dirty="0" smtClean="0"/>
              <a:t>，则码字为</a:t>
            </a:r>
            <a:r>
              <a:rPr lang="en-US" altLang="zh-CN" sz="2000" dirty="0" smtClean="0"/>
              <a:t>0</a:t>
            </a:r>
            <a:r>
              <a:rPr lang="zh-CN" altLang="zh-CN" sz="2000" dirty="0" smtClean="0"/>
              <a:t>；如果第一个码字位数为</a:t>
            </a:r>
            <a:r>
              <a:rPr lang="en-US" altLang="zh-CN" sz="2000" dirty="0" smtClean="0"/>
              <a:t>2</a:t>
            </a:r>
            <a:r>
              <a:rPr lang="zh-CN" altLang="zh-CN" sz="2000" dirty="0" smtClean="0"/>
              <a:t>，则码字为</a:t>
            </a:r>
            <a:r>
              <a:rPr lang="en-US" altLang="zh-CN" sz="2000" dirty="0" smtClean="0"/>
              <a:t>00</a:t>
            </a:r>
            <a:r>
              <a:rPr lang="zh-CN" altLang="zh-CN" sz="2000" dirty="0" smtClean="0"/>
              <a:t>；如此类推。</a:t>
            </a:r>
          </a:p>
          <a:p>
            <a:pPr lvl="1"/>
            <a:r>
              <a:rPr lang="zh-CN" altLang="zh-CN" sz="2000" dirty="0" smtClean="0"/>
              <a:t>从第二个码字开始，如果它和它前面的码字位数相同，则当前码字为它前面的码字加</a:t>
            </a:r>
            <a:r>
              <a:rPr lang="en-US" altLang="zh-CN" sz="2000" dirty="0" smtClean="0"/>
              <a:t>1</a:t>
            </a:r>
            <a:r>
              <a:rPr lang="zh-CN" altLang="zh-CN" sz="2000" dirty="0" smtClean="0"/>
              <a:t>；如果它的位数比它前面的码字位数大，则当前码字是前面的码字加</a:t>
            </a:r>
            <a:r>
              <a:rPr lang="en-US" altLang="zh-CN" sz="2000" dirty="0" smtClean="0"/>
              <a:t>1</a:t>
            </a:r>
            <a:r>
              <a:rPr lang="zh-CN" altLang="zh-CN" sz="2000" dirty="0" smtClean="0"/>
              <a:t>后再在后边添若干个</a:t>
            </a:r>
            <a:r>
              <a:rPr lang="en-US" altLang="zh-CN" sz="2000" dirty="0" smtClean="0"/>
              <a:t>0</a:t>
            </a:r>
            <a:r>
              <a:rPr lang="zh-CN" altLang="zh-CN" sz="2000" dirty="0" smtClean="0"/>
              <a:t>，直至满足位数长度为止</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哈夫曼表的建立举例</a:t>
            </a:r>
            <a:endParaRPr lang="zh-CN" altLang="en-US" dirty="0"/>
          </a:p>
        </p:txBody>
      </p:sp>
      <p:sp>
        <p:nvSpPr>
          <p:cNvPr id="3" name="内容占位符 2"/>
          <p:cNvSpPr>
            <a:spLocks noGrp="1"/>
          </p:cNvSpPr>
          <p:nvPr>
            <p:ph idx="1"/>
          </p:nvPr>
        </p:nvSpPr>
        <p:spPr>
          <a:xfrm>
            <a:off x="5652120" y="1556792"/>
            <a:ext cx="3024336" cy="4536504"/>
          </a:xfrm>
        </p:spPr>
        <p:txBody>
          <a:bodyPr/>
          <a:lstStyle/>
          <a:p>
            <a:r>
              <a:rPr lang="zh-CN" altLang="zh-CN" sz="2400" dirty="0" smtClean="0"/>
              <a:t>特别注意的是，如果中间有某个位数的码字缺失，则应该在</a:t>
            </a:r>
            <a:r>
              <a:rPr lang="zh-CN" altLang="en-US" sz="2400" dirty="0" smtClean="0"/>
              <a:t>前一位</a:t>
            </a:r>
            <a:r>
              <a:rPr lang="zh-CN" altLang="zh-CN" sz="2400" dirty="0" smtClean="0"/>
              <a:t>码字加</a:t>
            </a:r>
            <a:r>
              <a:rPr lang="en-US" altLang="zh-CN" sz="2400" dirty="0" smtClean="0"/>
              <a:t>1</a:t>
            </a:r>
            <a:r>
              <a:rPr lang="zh-CN" altLang="zh-CN" sz="2400" dirty="0" smtClean="0"/>
              <a:t>后，添加</a:t>
            </a:r>
            <a:r>
              <a:rPr lang="zh-CN" altLang="en-US" sz="2400" dirty="0" smtClean="0"/>
              <a:t>足够多的“</a:t>
            </a:r>
            <a:r>
              <a:rPr lang="en-US" altLang="zh-CN" sz="2400" dirty="0" smtClean="0"/>
              <a:t>0</a:t>
            </a:r>
            <a:r>
              <a:rPr lang="zh-CN" altLang="en-US" sz="2400" dirty="0" smtClean="0"/>
              <a:t>”</a:t>
            </a:r>
            <a:r>
              <a:rPr lang="zh-CN" altLang="zh-CN" sz="2400" dirty="0" smtClean="0"/>
              <a:t>补足</a:t>
            </a:r>
            <a:r>
              <a:rPr lang="zh-CN" altLang="en-US" sz="2400" dirty="0" smtClean="0"/>
              <a:t>后面</a:t>
            </a:r>
            <a:r>
              <a:rPr lang="zh-CN" altLang="zh-CN" sz="2400" dirty="0" smtClean="0"/>
              <a:t>位</a:t>
            </a:r>
            <a:r>
              <a:rPr lang="zh-CN" altLang="en-US" sz="2400" dirty="0" smtClean="0"/>
              <a:t>数的</a:t>
            </a:r>
            <a:r>
              <a:rPr lang="zh-CN" altLang="zh-CN" sz="2400" dirty="0" smtClean="0"/>
              <a:t>码字</a:t>
            </a:r>
            <a:endParaRPr lang="en-US" altLang="zh-CN" sz="2400" dirty="0" smtClean="0"/>
          </a:p>
          <a:p>
            <a:pPr lvl="1"/>
            <a:r>
              <a:rPr lang="zh-CN" altLang="en-US" sz="2000" dirty="0" smtClean="0"/>
              <a:t>例如，如果没有</a:t>
            </a:r>
            <a:r>
              <a:rPr lang="en-US" altLang="zh-CN" sz="2000" dirty="0" smtClean="0"/>
              <a:t>4</a:t>
            </a:r>
            <a:r>
              <a:rPr lang="zh-CN" altLang="en-US" sz="2000" dirty="0" smtClean="0"/>
              <a:t>位码字，就要在</a:t>
            </a:r>
            <a:r>
              <a:rPr lang="en-US" altLang="zh-CN" sz="2000" dirty="0" smtClean="0"/>
              <a:t>110</a:t>
            </a:r>
            <a:r>
              <a:rPr lang="zh-CN" altLang="en-US" sz="2000" dirty="0" smtClean="0"/>
              <a:t>加</a:t>
            </a:r>
            <a:r>
              <a:rPr lang="en-US" altLang="zh-CN" sz="2000" dirty="0" smtClean="0"/>
              <a:t>1</a:t>
            </a:r>
            <a:r>
              <a:rPr lang="zh-CN" altLang="en-US" sz="2000" dirty="0" smtClean="0"/>
              <a:t>变成</a:t>
            </a:r>
            <a:r>
              <a:rPr lang="en-US" altLang="zh-CN" sz="2000" dirty="0" smtClean="0"/>
              <a:t>111</a:t>
            </a:r>
            <a:r>
              <a:rPr lang="zh-CN" altLang="en-US" sz="2000" dirty="0" smtClean="0"/>
              <a:t>后，补足</a:t>
            </a:r>
            <a:r>
              <a:rPr lang="en-US" altLang="zh-CN" sz="2000" dirty="0" smtClean="0"/>
              <a:t>2</a:t>
            </a:r>
            <a:r>
              <a:rPr lang="zh-CN" altLang="en-US" sz="2000" dirty="0" smtClean="0"/>
              <a:t>个</a:t>
            </a:r>
            <a:r>
              <a:rPr lang="en-US" altLang="zh-CN" sz="2000" dirty="0" smtClean="0"/>
              <a:t>0</a:t>
            </a:r>
            <a:r>
              <a:rPr lang="zh-CN" altLang="en-US" sz="2000" dirty="0" smtClean="0"/>
              <a:t>，为</a:t>
            </a:r>
            <a:r>
              <a:rPr lang="en-US" altLang="zh-CN" sz="2000" dirty="0" smtClean="0"/>
              <a:t>11100</a:t>
            </a:r>
            <a:r>
              <a:rPr lang="zh-CN" altLang="en-US" sz="2000" dirty="0" smtClean="0"/>
              <a:t>作为</a:t>
            </a:r>
            <a:r>
              <a:rPr lang="en-US" altLang="zh-CN" sz="2000" dirty="0" smtClean="0"/>
              <a:t>5</a:t>
            </a:r>
            <a:r>
              <a:rPr lang="zh-CN" altLang="en-US" sz="2000" dirty="0" smtClean="0"/>
              <a:t>位的第一个哈夫曼编码</a:t>
            </a:r>
            <a:endParaRPr lang="zh-CN" altLang="zh-CN" sz="2000" dirty="0" smtClean="0"/>
          </a:p>
          <a:p>
            <a:pPr lvl="1"/>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340768"/>
          <a:ext cx="4680520" cy="4807975"/>
        </p:xfrm>
        <a:graphic>
          <a:graphicData uri="http://schemas.openxmlformats.org/drawingml/2006/table">
            <a:tbl>
              <a:tblPr firstRow="1" bandRow="1">
                <a:tableStyleId>{5C22544A-7EE6-4342-B048-85BDC9FD1C3A}</a:tableStyleId>
              </a:tblPr>
              <a:tblGrid>
                <a:gridCol w="648072"/>
                <a:gridCol w="1152128"/>
                <a:gridCol w="1512168"/>
                <a:gridCol w="1368152"/>
              </a:tblGrid>
              <a:tr h="376379">
                <a:tc>
                  <a:txBody>
                    <a:bodyPr/>
                    <a:lstStyle/>
                    <a:p>
                      <a:pPr algn="ctr"/>
                      <a:r>
                        <a:rPr lang="zh-CN" altLang="en-US" dirty="0" smtClean="0"/>
                        <a:t>序号</a:t>
                      </a:r>
                      <a:endParaRPr lang="zh-CN" altLang="en-US" dirty="0"/>
                    </a:p>
                  </a:txBody>
                  <a:tcPr/>
                </a:tc>
                <a:tc>
                  <a:txBody>
                    <a:bodyPr/>
                    <a:lstStyle/>
                    <a:p>
                      <a:pPr algn="ctr"/>
                      <a:r>
                        <a:rPr lang="zh-CN" altLang="en-US" dirty="0" smtClean="0"/>
                        <a:t>码字长度</a:t>
                      </a:r>
                      <a:endParaRPr lang="zh-CN" altLang="en-US" dirty="0"/>
                    </a:p>
                  </a:txBody>
                  <a:tcPr/>
                </a:tc>
                <a:tc>
                  <a:txBody>
                    <a:bodyPr/>
                    <a:lstStyle/>
                    <a:p>
                      <a:pPr algn="ctr"/>
                      <a:r>
                        <a:rPr lang="zh-CN" altLang="en-US" dirty="0" smtClean="0"/>
                        <a:t>哈夫曼编码</a:t>
                      </a:r>
                      <a:endParaRPr lang="zh-CN" altLang="en-US" dirty="0"/>
                    </a:p>
                  </a:txBody>
                  <a:tcPr/>
                </a:tc>
                <a:tc>
                  <a:txBody>
                    <a:bodyPr/>
                    <a:lstStyle/>
                    <a:p>
                      <a:pPr algn="ctr"/>
                      <a:r>
                        <a:rPr lang="zh-CN" altLang="en-US" dirty="0" smtClean="0"/>
                        <a:t>分类</a:t>
                      </a:r>
                      <a:r>
                        <a:rPr lang="en-US" altLang="zh-CN" dirty="0" smtClean="0"/>
                        <a:t>/size</a:t>
                      </a:r>
                      <a:endParaRPr lang="zh-CN" altLang="en-US" dirty="0"/>
                    </a:p>
                  </a:txBody>
                  <a:tcPr/>
                </a:tc>
              </a:tr>
              <a:tr h="343701">
                <a:tc>
                  <a:txBody>
                    <a:bodyPr/>
                    <a:lstStyle/>
                    <a:p>
                      <a:pPr algn="ctr"/>
                      <a:r>
                        <a:rPr lang="en-US" altLang="zh-CN" dirty="0" smtClean="0"/>
                        <a:t>1</a:t>
                      </a:r>
                      <a:endParaRPr lang="zh-CN" altLang="en-US" dirty="0"/>
                    </a:p>
                  </a:txBody>
                  <a:tcPr/>
                </a:tc>
                <a:tc>
                  <a:txBody>
                    <a:bodyPr/>
                    <a:lstStyle/>
                    <a:p>
                      <a:pPr algn="ctr"/>
                      <a:r>
                        <a:rPr lang="en-US" altLang="zh-CN" dirty="0" smtClean="0"/>
                        <a:t>2</a:t>
                      </a:r>
                      <a:endParaRPr lang="zh-CN" altLang="en-US" dirty="0"/>
                    </a:p>
                  </a:txBody>
                  <a:tcPr/>
                </a:tc>
                <a:tc>
                  <a:txBody>
                    <a:bodyPr/>
                    <a:lstStyle/>
                    <a:p>
                      <a:pPr algn="l"/>
                      <a:r>
                        <a:rPr lang="en-US" altLang="zh-CN" dirty="0" smtClean="0"/>
                        <a:t>00</a:t>
                      </a:r>
                      <a:endParaRPr lang="zh-CN" altLang="en-US" dirty="0"/>
                    </a:p>
                  </a:txBody>
                  <a:tcPr/>
                </a:tc>
                <a:tc>
                  <a:txBody>
                    <a:bodyPr/>
                    <a:lstStyle/>
                    <a:p>
                      <a:pPr algn="ctr"/>
                      <a:r>
                        <a:rPr lang="en-US" altLang="zh-CN" dirty="0" smtClean="0"/>
                        <a:t>0</a:t>
                      </a:r>
                      <a:endParaRPr lang="zh-CN" altLang="en-US" dirty="0"/>
                    </a:p>
                  </a:txBody>
                  <a:tcPr/>
                </a:tc>
              </a:tr>
              <a:tr h="265973">
                <a:tc>
                  <a:txBody>
                    <a:bodyPr/>
                    <a:lstStyle/>
                    <a:p>
                      <a:pPr algn="ctr"/>
                      <a:r>
                        <a:rPr lang="en-US" altLang="zh-CN" dirty="0" smtClean="0"/>
                        <a:t>2</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010</a:t>
                      </a:r>
                      <a:endParaRPr lang="zh-CN" altLang="en-US" dirty="0"/>
                    </a:p>
                  </a:txBody>
                  <a:tcPr/>
                </a:tc>
                <a:tc>
                  <a:txBody>
                    <a:bodyPr/>
                    <a:lstStyle/>
                    <a:p>
                      <a:pPr algn="ctr"/>
                      <a:r>
                        <a:rPr lang="en-US" altLang="zh-CN" dirty="0" smtClean="0"/>
                        <a:t>1</a:t>
                      </a:r>
                      <a:endParaRPr lang="zh-CN" altLang="en-US" dirty="0"/>
                    </a:p>
                  </a:txBody>
                  <a:tcPr/>
                </a:tc>
              </a:tr>
              <a:tr h="260253">
                <a:tc>
                  <a:txBody>
                    <a:bodyPr/>
                    <a:lstStyle/>
                    <a:p>
                      <a:pPr algn="ctr"/>
                      <a:r>
                        <a:rPr lang="en-US" altLang="zh-CN" dirty="0" smtClean="0"/>
                        <a:t>3</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011</a:t>
                      </a:r>
                      <a:endParaRPr lang="zh-CN" altLang="en-US" dirty="0"/>
                    </a:p>
                  </a:txBody>
                  <a:tcPr/>
                </a:tc>
                <a:tc>
                  <a:txBody>
                    <a:bodyPr/>
                    <a:lstStyle/>
                    <a:p>
                      <a:pPr algn="ctr"/>
                      <a:r>
                        <a:rPr lang="en-US" altLang="zh-CN" dirty="0" smtClean="0"/>
                        <a:t>2</a:t>
                      </a:r>
                      <a:endParaRPr lang="zh-CN" altLang="en-US" dirty="0"/>
                    </a:p>
                  </a:txBody>
                  <a:tcPr/>
                </a:tc>
              </a:tr>
              <a:tr h="182525">
                <a:tc>
                  <a:txBody>
                    <a:bodyPr/>
                    <a:lstStyle/>
                    <a:p>
                      <a:pPr algn="ctr"/>
                      <a:r>
                        <a:rPr lang="en-US" altLang="zh-CN" dirty="0" smtClean="0"/>
                        <a:t>4</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100</a:t>
                      </a:r>
                      <a:endParaRPr lang="zh-CN" altLang="en-US" dirty="0"/>
                    </a:p>
                  </a:txBody>
                  <a:tcPr/>
                </a:tc>
                <a:tc>
                  <a:txBody>
                    <a:bodyPr/>
                    <a:lstStyle/>
                    <a:p>
                      <a:pPr algn="ctr"/>
                      <a:r>
                        <a:rPr lang="en-US" altLang="zh-CN" dirty="0" smtClean="0"/>
                        <a:t>3</a:t>
                      </a:r>
                      <a:endParaRPr lang="zh-CN" altLang="en-US" dirty="0"/>
                    </a:p>
                  </a:txBody>
                  <a:tcPr/>
                </a:tc>
              </a:tr>
              <a:tr h="248813">
                <a:tc>
                  <a:txBody>
                    <a:bodyPr/>
                    <a:lstStyle/>
                    <a:p>
                      <a:pPr algn="ctr"/>
                      <a:r>
                        <a:rPr lang="en-US" altLang="zh-CN" dirty="0" smtClean="0"/>
                        <a:t>5</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101</a:t>
                      </a:r>
                      <a:endParaRPr lang="zh-CN" altLang="en-US" dirty="0"/>
                    </a:p>
                  </a:txBody>
                  <a:tcPr/>
                </a:tc>
                <a:tc>
                  <a:txBody>
                    <a:bodyPr/>
                    <a:lstStyle/>
                    <a:p>
                      <a:pPr algn="ctr"/>
                      <a:r>
                        <a:rPr lang="en-US" altLang="zh-CN" dirty="0" smtClean="0"/>
                        <a:t>4</a:t>
                      </a:r>
                      <a:endParaRPr lang="zh-CN" altLang="en-US" dirty="0"/>
                    </a:p>
                  </a:txBody>
                  <a:tcPr/>
                </a:tc>
              </a:tr>
              <a:tr h="243093">
                <a:tc>
                  <a:txBody>
                    <a:bodyPr/>
                    <a:lstStyle/>
                    <a:p>
                      <a:pPr algn="ctr"/>
                      <a:r>
                        <a:rPr lang="en-US" altLang="zh-CN" dirty="0" smtClean="0"/>
                        <a:t>6</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110</a:t>
                      </a:r>
                      <a:endParaRPr lang="zh-CN" altLang="en-US" dirty="0"/>
                    </a:p>
                  </a:txBody>
                  <a:tcPr/>
                </a:tc>
                <a:tc>
                  <a:txBody>
                    <a:bodyPr/>
                    <a:lstStyle/>
                    <a:p>
                      <a:pPr algn="ctr"/>
                      <a:r>
                        <a:rPr lang="en-US" altLang="zh-CN" dirty="0" smtClean="0"/>
                        <a:t>5</a:t>
                      </a:r>
                      <a:endParaRPr lang="zh-CN" altLang="en-US" dirty="0"/>
                    </a:p>
                  </a:txBody>
                  <a:tcPr/>
                </a:tc>
              </a:tr>
              <a:tr h="237373">
                <a:tc>
                  <a:txBody>
                    <a:bodyPr/>
                    <a:lstStyle/>
                    <a:p>
                      <a:pPr algn="ctr"/>
                      <a:r>
                        <a:rPr lang="en-US" altLang="zh-CN" dirty="0" smtClean="0"/>
                        <a:t>7</a:t>
                      </a:r>
                      <a:endParaRPr lang="zh-CN" altLang="en-US" dirty="0"/>
                    </a:p>
                  </a:txBody>
                  <a:tcPr/>
                </a:tc>
                <a:tc>
                  <a:txBody>
                    <a:bodyPr/>
                    <a:lstStyle/>
                    <a:p>
                      <a:pPr algn="ctr"/>
                      <a:r>
                        <a:rPr lang="en-US" altLang="zh-CN" dirty="0" smtClean="0"/>
                        <a:t>4</a:t>
                      </a:r>
                      <a:endParaRPr lang="zh-CN" altLang="en-US" dirty="0"/>
                    </a:p>
                  </a:txBody>
                  <a:tcPr/>
                </a:tc>
                <a:tc>
                  <a:txBody>
                    <a:bodyPr/>
                    <a:lstStyle/>
                    <a:p>
                      <a:pPr algn="l"/>
                      <a:r>
                        <a:rPr lang="en-US" altLang="zh-CN" dirty="0" smtClean="0"/>
                        <a:t>1110</a:t>
                      </a:r>
                      <a:endParaRPr lang="zh-CN" altLang="en-US" dirty="0"/>
                    </a:p>
                  </a:txBody>
                  <a:tcPr/>
                </a:tc>
                <a:tc>
                  <a:txBody>
                    <a:bodyPr/>
                    <a:lstStyle/>
                    <a:p>
                      <a:pPr algn="ctr"/>
                      <a:r>
                        <a:rPr lang="en-US" altLang="zh-CN" dirty="0" smtClean="0"/>
                        <a:t>6</a:t>
                      </a:r>
                      <a:endParaRPr lang="zh-CN" altLang="en-US" dirty="0"/>
                    </a:p>
                  </a:txBody>
                  <a:tcPr/>
                </a:tc>
              </a:tr>
              <a:tr h="303661">
                <a:tc>
                  <a:txBody>
                    <a:bodyPr/>
                    <a:lstStyle/>
                    <a:p>
                      <a:pPr algn="ctr"/>
                      <a:r>
                        <a:rPr lang="en-US" altLang="zh-CN" dirty="0" smtClean="0"/>
                        <a:t>8</a:t>
                      </a:r>
                      <a:endParaRPr lang="zh-CN" altLang="en-US" dirty="0"/>
                    </a:p>
                  </a:txBody>
                  <a:tcPr/>
                </a:tc>
                <a:tc>
                  <a:txBody>
                    <a:bodyPr/>
                    <a:lstStyle/>
                    <a:p>
                      <a:pPr algn="ctr"/>
                      <a:r>
                        <a:rPr lang="en-US" altLang="zh-CN" dirty="0" smtClean="0"/>
                        <a:t>5</a:t>
                      </a:r>
                      <a:endParaRPr lang="zh-CN" altLang="en-US" dirty="0"/>
                    </a:p>
                  </a:txBody>
                  <a:tcPr/>
                </a:tc>
                <a:tc>
                  <a:txBody>
                    <a:bodyPr/>
                    <a:lstStyle/>
                    <a:p>
                      <a:pPr algn="l"/>
                      <a:r>
                        <a:rPr lang="en-US" altLang="zh-CN" dirty="0" smtClean="0"/>
                        <a:t>11110</a:t>
                      </a:r>
                      <a:endParaRPr lang="zh-CN" altLang="en-US" dirty="0"/>
                    </a:p>
                  </a:txBody>
                  <a:tcPr/>
                </a:tc>
                <a:tc>
                  <a:txBody>
                    <a:bodyPr/>
                    <a:lstStyle/>
                    <a:p>
                      <a:pPr algn="ctr"/>
                      <a:r>
                        <a:rPr lang="en-US" altLang="zh-CN" dirty="0" smtClean="0"/>
                        <a:t>7</a:t>
                      </a:r>
                      <a:endParaRPr lang="zh-CN" altLang="en-US" dirty="0"/>
                    </a:p>
                  </a:txBody>
                  <a:tcPr/>
                </a:tc>
              </a:tr>
              <a:tr h="376379">
                <a:tc>
                  <a:txBody>
                    <a:bodyPr/>
                    <a:lstStyle/>
                    <a:p>
                      <a:pPr algn="ctr"/>
                      <a:r>
                        <a:rPr lang="en-US" altLang="zh-CN" dirty="0" smtClean="0"/>
                        <a:t>9</a:t>
                      </a:r>
                      <a:endParaRPr lang="zh-CN" altLang="en-US" dirty="0"/>
                    </a:p>
                  </a:txBody>
                  <a:tcPr/>
                </a:tc>
                <a:tc>
                  <a:txBody>
                    <a:bodyPr/>
                    <a:lstStyle/>
                    <a:p>
                      <a:pPr algn="ctr"/>
                      <a:r>
                        <a:rPr lang="en-US" altLang="zh-CN" dirty="0" smtClean="0"/>
                        <a:t>6</a:t>
                      </a:r>
                      <a:endParaRPr lang="zh-CN" altLang="en-US" dirty="0"/>
                    </a:p>
                  </a:txBody>
                  <a:tcPr/>
                </a:tc>
                <a:tc>
                  <a:txBody>
                    <a:bodyPr/>
                    <a:lstStyle/>
                    <a:p>
                      <a:pPr algn="l"/>
                      <a:r>
                        <a:rPr lang="en-US" altLang="zh-CN" dirty="0" smtClean="0"/>
                        <a:t>111110</a:t>
                      </a:r>
                      <a:endParaRPr lang="zh-CN" altLang="en-US" dirty="0"/>
                    </a:p>
                  </a:txBody>
                  <a:tcPr/>
                </a:tc>
                <a:tc>
                  <a:txBody>
                    <a:bodyPr/>
                    <a:lstStyle/>
                    <a:p>
                      <a:pPr algn="ctr"/>
                      <a:r>
                        <a:rPr lang="en-US" altLang="zh-CN" dirty="0" smtClean="0"/>
                        <a:t>8</a:t>
                      </a:r>
                      <a:endParaRPr lang="zh-CN" altLang="en-US" dirty="0"/>
                    </a:p>
                  </a:txBody>
                  <a:tcPr/>
                </a:tc>
              </a:tr>
              <a:tr h="376379">
                <a:tc>
                  <a:txBody>
                    <a:bodyPr/>
                    <a:lstStyle/>
                    <a:p>
                      <a:pPr algn="ctr"/>
                      <a:r>
                        <a:rPr lang="en-US" altLang="zh-CN" dirty="0" smtClean="0"/>
                        <a:t>10</a:t>
                      </a:r>
                      <a:endParaRPr lang="zh-CN" altLang="en-US" dirty="0"/>
                    </a:p>
                  </a:txBody>
                  <a:tcPr/>
                </a:tc>
                <a:tc>
                  <a:txBody>
                    <a:bodyPr/>
                    <a:lstStyle/>
                    <a:p>
                      <a:pPr algn="ctr"/>
                      <a:r>
                        <a:rPr lang="en-US" altLang="zh-CN" dirty="0" smtClean="0"/>
                        <a:t>7</a:t>
                      </a:r>
                      <a:endParaRPr lang="zh-CN" altLang="en-US" dirty="0"/>
                    </a:p>
                  </a:txBody>
                  <a:tcPr/>
                </a:tc>
                <a:tc>
                  <a:txBody>
                    <a:bodyPr/>
                    <a:lstStyle/>
                    <a:p>
                      <a:pPr algn="l"/>
                      <a:r>
                        <a:rPr lang="en-US" altLang="zh-CN" dirty="0" smtClean="0"/>
                        <a:t>1111110</a:t>
                      </a:r>
                      <a:endParaRPr lang="zh-CN" altLang="en-US" dirty="0"/>
                    </a:p>
                  </a:txBody>
                  <a:tcPr/>
                </a:tc>
                <a:tc>
                  <a:txBody>
                    <a:bodyPr/>
                    <a:lstStyle/>
                    <a:p>
                      <a:pPr algn="ctr"/>
                      <a:r>
                        <a:rPr lang="en-US" altLang="zh-CN" dirty="0" smtClean="0"/>
                        <a:t>9</a:t>
                      </a:r>
                      <a:endParaRPr lang="zh-CN" altLang="en-US" dirty="0"/>
                    </a:p>
                  </a:txBody>
                  <a:tcPr/>
                </a:tc>
              </a:tr>
              <a:tr h="376379">
                <a:tc>
                  <a:txBody>
                    <a:bodyPr/>
                    <a:lstStyle/>
                    <a:p>
                      <a:pPr algn="ctr"/>
                      <a:r>
                        <a:rPr lang="en-US" altLang="zh-CN" dirty="0" smtClean="0"/>
                        <a:t>11</a:t>
                      </a:r>
                      <a:endParaRPr lang="zh-CN" altLang="en-US" dirty="0"/>
                    </a:p>
                  </a:txBody>
                  <a:tcPr/>
                </a:tc>
                <a:tc>
                  <a:txBody>
                    <a:bodyPr/>
                    <a:lstStyle/>
                    <a:p>
                      <a:pPr algn="ctr"/>
                      <a:r>
                        <a:rPr lang="en-US" altLang="zh-CN" dirty="0" smtClean="0"/>
                        <a:t>8</a:t>
                      </a:r>
                      <a:endParaRPr lang="zh-CN" altLang="en-US" dirty="0"/>
                    </a:p>
                  </a:txBody>
                  <a:tcPr/>
                </a:tc>
                <a:tc>
                  <a:txBody>
                    <a:bodyPr/>
                    <a:lstStyle/>
                    <a:p>
                      <a:pPr algn="l"/>
                      <a:r>
                        <a:rPr lang="en-US" altLang="zh-CN" dirty="0" smtClean="0"/>
                        <a:t>11111110</a:t>
                      </a:r>
                      <a:endParaRPr lang="zh-CN" altLang="en-US" dirty="0"/>
                    </a:p>
                  </a:txBody>
                  <a:tcPr/>
                </a:tc>
                <a:tc>
                  <a:txBody>
                    <a:bodyPr/>
                    <a:lstStyle/>
                    <a:p>
                      <a:pPr algn="ctr"/>
                      <a:r>
                        <a:rPr lang="en-US" altLang="zh-CN" dirty="0" smtClean="0"/>
                        <a:t>10</a:t>
                      </a:r>
                      <a:endParaRPr lang="zh-CN" altLang="en-US" dirty="0"/>
                    </a:p>
                  </a:txBody>
                  <a:tcPr/>
                </a:tc>
              </a:tr>
              <a:tr h="376379">
                <a:tc>
                  <a:txBody>
                    <a:bodyPr/>
                    <a:lstStyle/>
                    <a:p>
                      <a:pPr algn="ctr"/>
                      <a:r>
                        <a:rPr lang="en-US" altLang="zh-CN" dirty="0" smtClean="0"/>
                        <a:t>12</a:t>
                      </a:r>
                      <a:endParaRPr lang="zh-CN" altLang="en-US" dirty="0"/>
                    </a:p>
                  </a:txBody>
                  <a:tcPr/>
                </a:tc>
                <a:tc>
                  <a:txBody>
                    <a:bodyPr/>
                    <a:lstStyle/>
                    <a:p>
                      <a:pPr algn="ctr"/>
                      <a:r>
                        <a:rPr lang="en-US" altLang="zh-CN" dirty="0" smtClean="0"/>
                        <a:t>9</a:t>
                      </a:r>
                      <a:endParaRPr lang="zh-CN" altLang="en-US" dirty="0"/>
                    </a:p>
                  </a:txBody>
                  <a:tcPr/>
                </a:tc>
                <a:tc>
                  <a:txBody>
                    <a:bodyPr/>
                    <a:lstStyle/>
                    <a:p>
                      <a:pPr algn="l"/>
                      <a:r>
                        <a:rPr lang="en-US" altLang="zh-CN" dirty="0" smtClean="0"/>
                        <a:t>111111110</a:t>
                      </a:r>
                      <a:endParaRPr lang="zh-CN" altLang="en-US" dirty="0"/>
                    </a:p>
                  </a:txBody>
                  <a:tcPr/>
                </a:tc>
                <a:tc>
                  <a:txBody>
                    <a:bodyPr/>
                    <a:lstStyle/>
                    <a:p>
                      <a:pPr algn="ctr"/>
                      <a:r>
                        <a:rPr lang="en-US" altLang="zh-CN" dirty="0" smtClean="0"/>
                        <a:t>11</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p:txBody>
          <a:bodyPr/>
          <a:lstStyle/>
          <a:p>
            <a:r>
              <a:rPr lang="en-US" altLang="zh-CN" sz="2400" dirty="0" smtClean="0"/>
              <a:t>DRI (Define Restart Interval) </a:t>
            </a:r>
            <a:r>
              <a:rPr lang="zh-CN" altLang="zh-CN" sz="2400" dirty="0" smtClean="0"/>
              <a:t>定义差分编码累计复位的间隔</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2348880"/>
          <a:ext cx="7848872" cy="2688873"/>
        </p:xfrm>
        <a:graphic>
          <a:graphicData uri="http://schemas.openxmlformats.org/drawingml/2006/table">
            <a:tbl>
              <a:tblPr firstRow="1" bandRow="1">
                <a:tableStyleId>{5C22544A-7EE6-4342-B048-85BDC9FD1C3A}</a:tableStyleId>
              </a:tblPr>
              <a:tblGrid>
                <a:gridCol w="1152128"/>
                <a:gridCol w="864096"/>
                <a:gridCol w="583264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0xFFDD</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lr</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标记代码，但包括本字段，取固定值</a:t>
                      </a:r>
                      <a:r>
                        <a:rPr lang="en-US" altLang="zh-CN" sz="1600" kern="1200" dirty="0" smtClean="0">
                          <a:solidFill>
                            <a:schemeClr val="dk1"/>
                          </a:solidFill>
                          <a:latin typeface="+mn-lt"/>
                          <a:ea typeface="+mn-ea"/>
                          <a:cs typeface="+mn-cs"/>
                        </a:rPr>
                        <a:t>4</a:t>
                      </a:r>
                      <a:endParaRPr lang="zh-CN" altLang="en-US" sz="1600" dirty="0"/>
                    </a:p>
                  </a:txBody>
                  <a:tcPr/>
                </a:tc>
              </a:tr>
              <a:tr h="1087773">
                <a:tc>
                  <a:txBody>
                    <a:bodyPr/>
                    <a:lstStyle/>
                    <a:p>
                      <a:r>
                        <a:rPr lang="en-US" altLang="zh-CN" sz="1600" dirty="0" err="1" smtClean="0"/>
                        <a:t>Ri</a:t>
                      </a:r>
                      <a:endParaRPr lang="zh-CN" altLang="en-US" sz="1600" dirty="0"/>
                    </a:p>
                  </a:txBody>
                  <a:tcPr/>
                </a:tc>
                <a:tc>
                  <a:txBody>
                    <a:bodyPr/>
                    <a:lstStyle/>
                    <a:p>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块的单元中的重新开始间隔</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复位</a:t>
                      </a:r>
                      <a:r>
                        <a:rPr lang="zh-CN" altLang="zh-CN" sz="1600" kern="1200" dirty="0" smtClean="0">
                          <a:solidFill>
                            <a:schemeClr val="dk1"/>
                          </a:solidFill>
                          <a:latin typeface="+mn-lt"/>
                          <a:ea typeface="+mn-ea"/>
                          <a:cs typeface="+mn-cs"/>
                        </a:rPr>
                        <a:t>间隔各自独立编码</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设其值为</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，则表示每</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个</a:t>
                      </a: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块就有一个</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标记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第一个标记是</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，第二个是</a:t>
                      </a:r>
                      <a:r>
                        <a:rPr lang="en-US" altLang="zh-CN" sz="1600" kern="1200" dirty="0" smtClean="0">
                          <a:solidFill>
                            <a:schemeClr val="dk1"/>
                          </a:solidFill>
                          <a:latin typeface="+mn-lt"/>
                          <a:ea typeface="+mn-ea"/>
                          <a:cs typeface="+mn-cs"/>
                        </a:rPr>
                        <a:t>RST1</a:t>
                      </a:r>
                      <a:r>
                        <a:rPr lang="zh-CN" altLang="zh-CN" sz="1600" kern="1200" dirty="0" smtClean="0">
                          <a:solidFill>
                            <a:schemeClr val="dk1"/>
                          </a:solidFill>
                          <a:latin typeface="+mn-lt"/>
                          <a:ea typeface="+mn-ea"/>
                          <a:cs typeface="+mn-cs"/>
                        </a:rPr>
                        <a:t>等，</a:t>
                      </a:r>
                      <a:r>
                        <a:rPr lang="en-US" altLang="zh-CN" sz="1600" kern="1200" dirty="0" smtClean="0">
                          <a:solidFill>
                            <a:schemeClr val="dk1"/>
                          </a:solidFill>
                          <a:latin typeface="+mn-lt"/>
                          <a:ea typeface="+mn-ea"/>
                          <a:cs typeface="+mn-cs"/>
                        </a:rPr>
                        <a:t>RST7</a:t>
                      </a:r>
                      <a:r>
                        <a:rPr lang="zh-CN" altLang="zh-CN" sz="1600" kern="1200" dirty="0" smtClean="0">
                          <a:solidFill>
                            <a:schemeClr val="dk1"/>
                          </a:solidFill>
                          <a:latin typeface="+mn-lt"/>
                          <a:ea typeface="+mn-ea"/>
                          <a:cs typeface="+mn-cs"/>
                        </a:rPr>
                        <a:t>后再从</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重复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当数据流中出现标记</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，则</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个颜色分量的直流差分校正变量都需要重新复位到</a:t>
                      </a:r>
                      <a:r>
                        <a:rPr lang="en-US" altLang="zh-CN" sz="1600" kern="1200" dirty="0" smtClean="0">
                          <a:solidFill>
                            <a:schemeClr val="dk1"/>
                          </a:solidFill>
                          <a:latin typeface="+mn-lt"/>
                          <a:ea typeface="+mn-ea"/>
                          <a:cs typeface="+mn-cs"/>
                        </a:rPr>
                        <a:t>0</a:t>
                      </a:r>
                    </a:p>
                    <a:p>
                      <a:r>
                        <a:rPr lang="zh-CN" altLang="zh-CN" sz="1600" kern="1200" dirty="0" smtClean="0">
                          <a:solidFill>
                            <a:schemeClr val="dk1"/>
                          </a:solidFill>
                          <a:latin typeface="+mn-lt"/>
                          <a:ea typeface="+mn-ea"/>
                          <a:cs typeface="+mn-cs"/>
                        </a:rPr>
                        <a:t>如果没有本标记段，或间隔值为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时，就表示不存在重开始间隔</a:t>
                      </a:r>
                      <a:endParaRPr lang="zh-CN" altLang="en-US" sz="1600" dirty="0"/>
                    </a:p>
                  </a:txBody>
                  <a:tcPr/>
                </a:tc>
              </a:tr>
            </a:tbl>
          </a:graphicData>
        </a:graphic>
      </p:graphicFrame>
      <p:graphicFrame>
        <p:nvGraphicFramePr>
          <p:cNvPr id="6" name="表格 5"/>
          <p:cNvGraphicFramePr>
            <a:graphicFrameLocks noGrp="1"/>
          </p:cNvGraphicFramePr>
          <p:nvPr/>
        </p:nvGraphicFramePr>
        <p:xfrm>
          <a:off x="971601" y="5252906"/>
          <a:ext cx="7704855" cy="1005840"/>
        </p:xfrm>
        <a:graphic>
          <a:graphicData uri="http://schemas.openxmlformats.org/drawingml/2006/table">
            <a:tbl>
              <a:tblPr firstRow="1" bandRow="1">
                <a:tableStyleId>{5C22544A-7EE6-4342-B048-85BDC9FD1C3A}</a:tableStyleId>
              </a:tblPr>
              <a:tblGrid>
                <a:gridCol w="1638222"/>
                <a:gridCol w="2970289"/>
                <a:gridCol w="3096344"/>
              </a:tblGrid>
              <a:tr h="322854">
                <a:tc>
                  <a:txBody>
                    <a:bodyPr/>
                    <a:lstStyle/>
                    <a:p>
                      <a:r>
                        <a:rPr lang="en-US" altLang="zh-CN" sz="1600" dirty="0" smtClean="0"/>
                        <a:t>RST0</a:t>
                      </a:r>
                      <a:endParaRPr lang="zh-CN" altLang="en-US" sz="1600" dirty="0"/>
                    </a:p>
                  </a:txBody>
                  <a:tcPr anchor="ctr" anchorCtr="1"/>
                </a:tc>
                <a:tc>
                  <a:txBody>
                    <a:bodyPr/>
                    <a:lstStyle/>
                    <a:p>
                      <a:r>
                        <a:rPr lang="en-US" altLang="zh-CN" sz="1600" dirty="0" smtClean="0"/>
                        <a:t>0xFFD0</a:t>
                      </a:r>
                      <a:endParaRPr lang="zh-CN" altLang="en-US" sz="1600" dirty="0"/>
                    </a:p>
                  </a:txBody>
                  <a:tcPr anchor="ctr" anchorCtr="1"/>
                </a:tc>
                <a:tc rowSpan="3">
                  <a:txBody>
                    <a:bodyPr/>
                    <a:lstStyle/>
                    <a:p>
                      <a:r>
                        <a:rPr lang="zh-CN" altLang="zh-CN" sz="1600" b="1" kern="1200" dirty="0" smtClean="0">
                          <a:solidFill>
                            <a:schemeClr val="lt1"/>
                          </a:solidFill>
                          <a:latin typeface="+mn-lt"/>
                          <a:ea typeface="+mn-ea"/>
                          <a:cs typeface="+mn-cs"/>
                        </a:rPr>
                        <a:t>差分编码累计复位，共</a:t>
                      </a:r>
                      <a:r>
                        <a:rPr lang="en-US" altLang="zh-CN" sz="1600" b="1" kern="1200" dirty="0" smtClean="0">
                          <a:solidFill>
                            <a:schemeClr val="lt1"/>
                          </a:solidFill>
                          <a:latin typeface="+mn-lt"/>
                          <a:ea typeface="+mn-ea"/>
                          <a:cs typeface="+mn-cs"/>
                        </a:rPr>
                        <a:t>8</a:t>
                      </a:r>
                      <a:r>
                        <a:rPr lang="zh-CN" altLang="zh-CN" sz="1600" b="1" kern="1200" dirty="0" smtClean="0">
                          <a:solidFill>
                            <a:schemeClr val="lt1"/>
                          </a:solidFill>
                          <a:latin typeface="+mn-lt"/>
                          <a:ea typeface="+mn-ea"/>
                          <a:cs typeface="+mn-cs"/>
                        </a:rPr>
                        <a:t>个</a:t>
                      </a:r>
                      <a:endParaRPr lang="zh-CN" altLang="en-US" sz="1600" dirty="0"/>
                    </a:p>
                  </a:txBody>
                  <a:tcPr anchor="ctr" anchorCtr="1"/>
                </a:tc>
              </a:tr>
              <a:tr h="311830">
                <a:tc>
                  <a:txBody>
                    <a:bodyPr/>
                    <a:lstStyle/>
                    <a:p>
                      <a:r>
                        <a:rPr lang="en-US" altLang="zh-CN" sz="1600" dirty="0" smtClean="0"/>
                        <a:t>…</a:t>
                      </a:r>
                      <a:endParaRPr lang="zh-CN" altLang="en-US" sz="1600" dirty="0"/>
                    </a:p>
                  </a:txBody>
                  <a:tcPr anchor="ctr" anchorCtr="1"/>
                </a:tc>
                <a:tc>
                  <a:txBody>
                    <a:bodyPr/>
                    <a:lstStyle/>
                    <a:p>
                      <a:r>
                        <a:rPr lang="en-US" altLang="zh-CN" sz="1600" dirty="0" smtClean="0"/>
                        <a:t>…</a:t>
                      </a:r>
                      <a:endParaRPr lang="zh-CN" altLang="en-US" sz="1600" dirty="0"/>
                    </a:p>
                  </a:txBody>
                  <a:tcPr anchor="ctr" anchorCtr="1"/>
                </a:tc>
                <a:tc vMerge="1">
                  <a:txBody>
                    <a:bodyPr/>
                    <a:lstStyle/>
                    <a:p>
                      <a:endParaRPr lang="zh-CN" altLang="en-US" sz="1600" dirty="0"/>
                    </a:p>
                  </a:txBody>
                  <a:tcPr/>
                </a:tc>
              </a:tr>
              <a:tr h="322854">
                <a:tc>
                  <a:txBody>
                    <a:bodyPr/>
                    <a:lstStyle/>
                    <a:p>
                      <a:r>
                        <a:rPr lang="en-US" altLang="zh-CN" sz="1600" dirty="0" smtClean="0"/>
                        <a:t>RST7</a:t>
                      </a:r>
                      <a:endParaRPr lang="zh-CN" altLang="en-US" sz="1600"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0xFFD7</a:t>
                      </a:r>
                      <a:endParaRPr lang="zh-CN" altLang="en-US" sz="1600" dirty="0" smtClean="0"/>
                    </a:p>
                  </a:txBody>
                  <a:tcPr anchor="ctr" anchorCtr="1"/>
                </a:tc>
                <a:tc vMerge="1">
                  <a:txBody>
                    <a:bodyPr/>
                    <a:lstStyle/>
                    <a:p>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17165"/>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11560" y="1052736"/>
            <a:ext cx="8388424" cy="4731420"/>
          </a:xfrm>
        </p:spPr>
        <p:txBody>
          <a:bodyPr/>
          <a:lstStyle/>
          <a:p>
            <a:r>
              <a:rPr lang="en-US" altLang="zh-CN" sz="2400" dirty="0" smtClean="0"/>
              <a:t>SOS (Start of Scan) </a:t>
            </a:r>
            <a:r>
              <a:rPr lang="zh-CN" altLang="zh-CN" sz="2400" dirty="0" smtClean="0"/>
              <a:t>扫描开始</a:t>
            </a:r>
            <a:r>
              <a:rPr lang="zh-CN" altLang="en-US" sz="2400" dirty="0" smtClean="0"/>
              <a:t>（一帧只有一个</a:t>
            </a:r>
            <a:r>
              <a:rPr lang="en-US" altLang="zh-CN" sz="2400" dirty="0" smtClean="0"/>
              <a:t>SOS</a:t>
            </a:r>
            <a:r>
              <a:rPr lang="zh-CN" altLang="en-US" sz="2400" dirty="0" smtClean="0"/>
              <a:t>）</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spcBef>
                <a:spcPts val="2400"/>
              </a:spcBef>
            </a:pPr>
            <a:r>
              <a:rPr lang="zh-CN" altLang="zh-CN" sz="2000" dirty="0" smtClean="0"/>
              <a:t>本段结束后，紧接着就是真正的图像信息了。图像信息直至遇到一个标记代码就自动结束，一般就是以</a:t>
            </a:r>
            <a:r>
              <a:rPr lang="en-US" altLang="zh-CN" sz="2000" dirty="0" smtClean="0"/>
              <a:t>EOI</a:t>
            </a:r>
            <a:r>
              <a:rPr lang="zh-CN" altLang="zh-CN" sz="2000" dirty="0" smtClean="0"/>
              <a:t>标记表示结束。</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23528" y="1484784"/>
          <a:ext cx="8568952" cy="4205588"/>
        </p:xfrm>
        <a:graphic>
          <a:graphicData uri="http://schemas.openxmlformats.org/drawingml/2006/table">
            <a:tbl>
              <a:tblPr firstRow="1" bandRow="1">
                <a:tableStyleId>{5C22544A-7EE6-4342-B048-85BDC9FD1C3A}</a:tableStyleId>
              </a:tblPr>
              <a:tblGrid>
                <a:gridCol w="1428159"/>
                <a:gridCol w="901995"/>
                <a:gridCol w="6238798"/>
              </a:tblGrid>
              <a:tr h="35045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50455">
                <a:tc>
                  <a:txBody>
                    <a:bodyPr/>
                    <a:lstStyle/>
                    <a:p>
                      <a:pPr algn="ctr"/>
                      <a:r>
                        <a:rPr lang="en-US" altLang="zh-CN" sz="1600" dirty="0" smtClean="0"/>
                        <a:t>0xFFDA</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50455">
                <a:tc>
                  <a:txBody>
                    <a:bodyPr/>
                    <a:lstStyle/>
                    <a:p>
                      <a:pPr algn="ctr"/>
                      <a:r>
                        <a:rPr lang="en-US" altLang="zh-CN" sz="1600" dirty="0" err="1" smtClean="0"/>
                        <a:t>ls</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16789">
                <a:tc>
                  <a:txBody>
                    <a:bodyPr/>
                    <a:lstStyle/>
                    <a:p>
                      <a:pPr algn="ctr"/>
                      <a:r>
                        <a:rPr lang="en-US" altLang="zh-CN" sz="1600" dirty="0" smtClean="0"/>
                        <a:t>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Ns</a:t>
                      </a:r>
                      <a:r>
                        <a:rPr lang="zh-CN" altLang="zh-CN" sz="1600" kern="1200" dirty="0" smtClean="0">
                          <a:solidFill>
                            <a:schemeClr val="dk1"/>
                          </a:solidFill>
                          <a:latin typeface="+mn-lt"/>
                          <a:ea typeface="+mn-ea"/>
                          <a:cs typeface="+mn-cs"/>
                        </a:rPr>
                        <a:t>为</a:t>
                      </a:r>
                      <a:r>
                        <a:rPr lang="en-US" altLang="zh-CN" sz="1600" kern="1200" dirty="0" smtClean="0">
                          <a:solidFill>
                            <a:schemeClr val="dk1"/>
                          </a:solidFill>
                          <a:latin typeface="+mn-lt"/>
                          <a:ea typeface="+mn-ea"/>
                          <a:cs typeface="+mn-cs"/>
                        </a:rPr>
                        <a:t>Scan</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的个数基本系统中，</a:t>
                      </a:r>
                      <a:r>
                        <a:rPr lang="en-US" altLang="zh-CN" sz="1600" kern="1200" dirty="0" smtClean="0">
                          <a:solidFill>
                            <a:schemeClr val="dk1"/>
                          </a:solidFill>
                          <a:latin typeface="+mn-lt"/>
                          <a:ea typeface="+mn-ea"/>
                          <a:cs typeface="+mn-cs"/>
                        </a:rPr>
                        <a:t>Ns=</a:t>
                      </a:r>
                      <a:r>
                        <a:rPr lang="en-US" altLang="zh-CN" sz="1600" kern="1200" dirty="0" err="1" smtClean="0">
                          <a:solidFill>
                            <a:schemeClr val="dk1"/>
                          </a:solidFill>
                          <a:latin typeface="+mn-lt"/>
                          <a:ea typeface="+mn-ea"/>
                          <a:cs typeface="+mn-cs"/>
                        </a:rPr>
                        <a:t>Nf</a:t>
                      </a:r>
                      <a:r>
                        <a:rPr lang="en-US" altLang="zh-CN" sz="1600" kern="1200" dirty="0" smtClean="0">
                          <a:solidFill>
                            <a:schemeClr val="dk1"/>
                          </a:solidFill>
                          <a:latin typeface="+mn-lt"/>
                          <a:ea typeface="+mn-ea"/>
                          <a:cs typeface="+mn-cs"/>
                        </a:rPr>
                        <a:t>(Frame</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个数</a:t>
                      </a:r>
                      <a:r>
                        <a:rPr lang="en-US" altLang="zh-CN" sz="1600" kern="1200" dirty="0" smtClean="0">
                          <a:solidFill>
                            <a:schemeClr val="dk1"/>
                          </a:solidFill>
                          <a:latin typeface="+mn-lt"/>
                          <a:ea typeface="+mn-ea"/>
                          <a:cs typeface="+mn-cs"/>
                        </a:rPr>
                        <a:t>)</a:t>
                      </a:r>
                      <a:endParaRPr lang="zh-CN" altLang="en-US" sz="1600" dirty="0" smtClean="0"/>
                    </a:p>
                  </a:txBody>
                  <a:tcPr/>
                </a:tc>
              </a:tr>
              <a:tr h="350455">
                <a:tc>
                  <a:txBody>
                    <a:bodyPr/>
                    <a:lstStyle/>
                    <a:p>
                      <a:pPr algn="ctr"/>
                      <a:r>
                        <a:rPr lang="en-US" altLang="zh-CN" sz="1600" dirty="0" smtClean="0"/>
                        <a:t>Cs1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44005">
                <a:tc>
                  <a:txBody>
                    <a:bodyPr/>
                    <a:lstStyle/>
                    <a:p>
                      <a:pPr algn="ctr"/>
                      <a:r>
                        <a:rPr lang="en-US" altLang="zh-CN" sz="1600" dirty="0" smtClean="0"/>
                        <a:t>(Td1,Ta1)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dirty="0" smtClean="0"/>
                    </a:p>
                  </a:txBody>
                  <a:tcPr/>
                </a:tc>
              </a:tr>
              <a:tr h="338659">
                <a:tc>
                  <a:txBody>
                    <a:bodyPr/>
                    <a:lstStyle/>
                    <a:p>
                      <a:pPr algn="ctr"/>
                      <a:r>
                        <a:rPr lang="en-US" altLang="zh-CN" sz="1600" dirty="0" smtClean="0"/>
                        <a:t>…</a:t>
                      </a:r>
                      <a:endParaRPr lang="zh-CN" altLang="en-US" sz="1600" dirty="0"/>
                    </a:p>
                  </a:txBody>
                  <a:tcPr/>
                </a:tc>
                <a:tc>
                  <a:txBody>
                    <a:bodyPr/>
                    <a:lstStyle/>
                    <a:p>
                      <a:pPr algn="ctr"/>
                      <a:endParaRPr lang="zh-CN" altLang="en-US" sz="1600" dirty="0"/>
                    </a:p>
                  </a:txBody>
                  <a:tcPr/>
                </a:tc>
                <a:tc>
                  <a:txBody>
                    <a:bodyPr/>
                    <a:lstStyle/>
                    <a:p>
                      <a:endParaRPr lang="zh-CN" altLang="en-US" sz="1600" kern="1200" dirty="0" smtClean="0">
                        <a:solidFill>
                          <a:schemeClr val="dk1"/>
                        </a:solidFill>
                        <a:latin typeface="+mn-lt"/>
                        <a:ea typeface="+mn-ea"/>
                        <a:cs typeface="+mn-cs"/>
                      </a:endParaRPr>
                    </a:p>
                  </a:txBody>
                  <a:tcPr/>
                </a:tc>
              </a:tr>
              <a:tr h="350455">
                <a:tc>
                  <a:txBody>
                    <a:bodyPr/>
                    <a:lstStyle/>
                    <a:p>
                      <a:pPr algn="ctr"/>
                      <a:r>
                        <a:rPr lang="en-US" altLang="zh-CN" sz="1600" dirty="0" err="1" smtClean="0"/>
                        <a:t>CsNs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84004">
                <a:tc>
                  <a:txBody>
                    <a:bodyPr/>
                    <a:lstStyle/>
                    <a:p>
                      <a:pPr algn="ctr"/>
                      <a:r>
                        <a:rPr lang="zh-CN" altLang="zh-CN" sz="1600" kern="1200" dirty="0" smtClean="0">
                          <a:solidFill>
                            <a:schemeClr val="dk1"/>
                          </a:solidFill>
                          <a:latin typeface="+mn-lt"/>
                          <a:ea typeface="+mn-ea"/>
                          <a:cs typeface="+mn-cs"/>
                        </a:rPr>
                        <a:t>(</a:t>
                      </a:r>
                      <a:r>
                        <a:rPr lang="en-US" altLang="zh-CN" sz="1600" dirty="0" err="1" smtClean="0"/>
                        <a:t>TdNs,TaNs</a:t>
                      </a:r>
                      <a:r>
                        <a:rPr lang="zh-CN" altLang="zh-CN" sz="1600" kern="1200" dirty="0" smtClean="0">
                          <a:solidFill>
                            <a:schemeClr val="dk1"/>
                          </a:solidFill>
                          <a:latin typeface="+mn-lt"/>
                          <a:ea typeface="+mn-ea"/>
                          <a:cs typeface="+mn-cs"/>
                        </a:rPr>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smtClean="0">
                          <a:solidFill>
                            <a:schemeClr val="dk1"/>
                          </a:solidFill>
                          <a:latin typeface="+mn-lt"/>
                          <a:ea typeface="+mn-ea"/>
                          <a:cs typeface="+mn-cs"/>
                        </a:rPr>
                        <a:t>TdNs</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TaNs</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位，分别表示</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编码表的编号</a:t>
                      </a:r>
                      <a:endParaRPr lang="zh-CN" altLang="en-US" sz="1600" dirty="0" smtClean="0"/>
                    </a:p>
                  </a:txBody>
                  <a:tcPr/>
                </a:tc>
              </a:tr>
              <a:tr h="350455">
                <a:tc>
                  <a:txBody>
                    <a:bodyPr/>
                    <a:lstStyle/>
                    <a:p>
                      <a:pPr algn="ctr"/>
                      <a:r>
                        <a:rPr lang="en-US" altLang="zh-CN" sz="1600" kern="1200" dirty="0" smtClean="0">
                          <a:solidFill>
                            <a:schemeClr val="dk1"/>
                          </a:solidFill>
                          <a:latin typeface="+mn-lt"/>
                          <a:ea typeface="+mn-ea"/>
                          <a:cs typeface="+mn-cs"/>
                        </a:rPr>
                        <a:t>Ss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频率选择起点</a:t>
                      </a:r>
                      <a:endParaRPr lang="zh-CN" altLang="en-US" sz="1600" dirty="0" smtClean="0"/>
                    </a:p>
                  </a:txBody>
                  <a:tcPr/>
                </a:tc>
              </a:tr>
              <a:tr h="350455">
                <a:tc>
                  <a:txBody>
                    <a:bodyPr/>
                    <a:lstStyle/>
                    <a:p>
                      <a:pPr algn="ctr"/>
                      <a:r>
                        <a:rPr lang="en-US" altLang="zh-CN" sz="1600" dirty="0" smtClean="0"/>
                        <a:t>Se</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频率选择终点</a:t>
                      </a:r>
                    </a:p>
                  </a:txBody>
                  <a:tcPr/>
                </a:tc>
              </a:tr>
              <a:tr h="350455">
                <a:tc>
                  <a:txBody>
                    <a:bodyPr/>
                    <a:lstStyle/>
                    <a:p>
                      <a:pPr algn="ctr"/>
                      <a:r>
                        <a:rPr lang="en-US" altLang="zh-CN" sz="1600" dirty="0" smtClean="0"/>
                        <a:t>(</a:t>
                      </a:r>
                      <a:r>
                        <a:rPr lang="en-US" altLang="zh-CN" sz="1600" dirty="0" err="1" smtClean="0"/>
                        <a:t>Ah,Al</a:t>
                      </a:r>
                      <a:r>
                        <a:rPr lang="en-US" altLang="zh-CN" sz="1600" dirty="0" smtClean="0"/>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逐渐逼近位位置，</a:t>
                      </a:r>
                      <a:r>
                        <a:rPr lang="zh-CN" altLang="zh-CN" sz="1600" kern="1200" dirty="0" smtClean="0">
                          <a:solidFill>
                            <a:schemeClr val="dk1"/>
                          </a:solidFill>
                          <a:latin typeface="+mn-lt"/>
                          <a:ea typeface="+mn-ea"/>
                          <a:cs typeface="+mn-cs"/>
                        </a:rPr>
                        <a:t>基本系统中</a:t>
                      </a:r>
                      <a:r>
                        <a:rPr lang="en-US" altLang="zh-CN" sz="1600" kern="1200" dirty="0" smtClean="0">
                          <a:solidFill>
                            <a:schemeClr val="dk1"/>
                          </a:solidFill>
                          <a:latin typeface="+mn-lt"/>
                          <a:ea typeface="+mn-ea"/>
                          <a:cs typeface="+mn-cs"/>
                        </a:rPr>
                        <a:t>Ss=0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Se=63</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Ah=0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Al=0</a:t>
                      </a:r>
                      <a:endParaRPr lang="zh-CN" altLang="en-US" sz="1600" dirty="0" smtClean="0"/>
                    </a:p>
                  </a:txBody>
                  <a:tcPr/>
                </a:tc>
              </a:tr>
            </a:tbl>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SOS</a:t>
            </a:r>
            <a:r>
              <a:rPr lang="zh-CN" altLang="en-US" dirty="0" smtClean="0"/>
              <a:t>扫描开始实例</a:t>
            </a:r>
            <a:endParaRPr lang="zh-CN" altLang="en-US" dirty="0"/>
          </a:p>
        </p:txBody>
      </p:sp>
      <p:sp>
        <p:nvSpPr>
          <p:cNvPr id="3" name="内容占位符 2"/>
          <p:cNvSpPr>
            <a:spLocks noGrp="1"/>
          </p:cNvSpPr>
          <p:nvPr>
            <p:ph idx="1"/>
          </p:nvPr>
        </p:nvSpPr>
        <p:spPr>
          <a:xfrm>
            <a:off x="1066800" y="3933056"/>
            <a:ext cx="7620000" cy="2139132"/>
          </a:xfrm>
        </p:spPr>
        <p:txBody>
          <a:bodyPr/>
          <a:lstStyle/>
          <a:p>
            <a:r>
              <a:rPr lang="en-US" altLang="zh-CN" sz="2000" dirty="0" smtClean="0"/>
              <a:t>FFDA</a:t>
            </a:r>
            <a:r>
              <a:rPr lang="zh-CN" altLang="en-US" sz="2000" dirty="0" smtClean="0"/>
              <a:t>之后的一个字节为</a:t>
            </a:r>
            <a:r>
              <a:rPr lang="en-US" altLang="zh-CN" sz="2000" dirty="0" smtClean="0"/>
              <a:t>SOS </a:t>
            </a:r>
            <a:r>
              <a:rPr lang="zh-CN" altLang="zh-CN" sz="2000" dirty="0" smtClean="0"/>
              <a:t>段</a:t>
            </a:r>
            <a:r>
              <a:rPr lang="zh-CN" altLang="en-US" sz="2000" dirty="0" smtClean="0"/>
              <a:t>的</a:t>
            </a:r>
            <a:r>
              <a:rPr lang="zh-CN" altLang="zh-CN" sz="2000" dirty="0" smtClean="0"/>
              <a:t>长度</a:t>
            </a:r>
            <a:r>
              <a:rPr lang="zh-CN" altLang="en-US" sz="2000" dirty="0" smtClean="0"/>
              <a:t>，这里是</a:t>
            </a:r>
            <a:r>
              <a:rPr lang="en-US" altLang="zh-CN" sz="2000" dirty="0" smtClean="0"/>
              <a:t>12</a:t>
            </a:r>
            <a:r>
              <a:rPr lang="zh-CN" altLang="zh-CN" sz="2000" dirty="0" smtClean="0"/>
              <a:t>，后面所含有的</a:t>
            </a:r>
            <a:r>
              <a:rPr lang="en-US" altLang="zh-CN" sz="2000" dirty="0" smtClean="0"/>
              <a:t> component </a:t>
            </a:r>
            <a:r>
              <a:rPr lang="zh-CN" altLang="zh-CN" sz="2000" dirty="0" smtClean="0"/>
              <a:t>数量为</a:t>
            </a:r>
            <a:r>
              <a:rPr lang="en-US" altLang="zh-CN" sz="2000" dirty="0" smtClean="0"/>
              <a:t> 3 </a:t>
            </a:r>
            <a:r>
              <a:rPr lang="zh-CN" altLang="zh-CN" sz="2000" dirty="0" smtClean="0"/>
              <a:t>个，也即</a:t>
            </a:r>
            <a:r>
              <a:rPr lang="en-US" altLang="zh-CN" sz="2000" dirty="0" smtClean="0"/>
              <a:t> YUV</a:t>
            </a:r>
            <a:r>
              <a:rPr lang="zh-CN" altLang="zh-CN" sz="2000" dirty="0" smtClean="0"/>
              <a:t>。然后后面是各</a:t>
            </a:r>
            <a:r>
              <a:rPr lang="en-US" altLang="zh-CN" sz="2000" dirty="0" smtClean="0"/>
              <a:t> component </a:t>
            </a:r>
            <a:r>
              <a:rPr lang="zh-CN" altLang="zh-CN" sz="2000" dirty="0" smtClean="0"/>
              <a:t>的编号，及对应所使用的</a:t>
            </a:r>
            <a:r>
              <a:rPr lang="en-US" altLang="zh-CN" sz="2000" dirty="0" smtClean="0"/>
              <a:t> </a:t>
            </a:r>
            <a:r>
              <a:rPr lang="zh-CN" altLang="en-US" sz="2000" dirty="0" smtClean="0"/>
              <a:t>哈夫曼</a:t>
            </a:r>
            <a:r>
              <a:rPr lang="zh-CN" altLang="zh-CN" sz="2000" dirty="0" smtClean="0"/>
              <a:t>表的</a:t>
            </a:r>
            <a:r>
              <a:rPr lang="en-US" altLang="zh-CN" sz="2000" dirty="0" smtClean="0"/>
              <a:t> ID</a:t>
            </a:r>
            <a:r>
              <a:rPr lang="zh-CN" altLang="en-US" sz="2000" dirty="0" smtClean="0"/>
              <a:t>。之后是频率信息，基本系统固定为</a:t>
            </a:r>
            <a:r>
              <a:rPr lang="en-US" altLang="zh-CN" sz="2000" dirty="0" smtClean="0"/>
              <a:t>003F00</a:t>
            </a:r>
            <a:endParaRPr lang="zh-CN" altLang="zh-CN" sz="2000" dirty="0" smtClean="0"/>
          </a:p>
          <a:p>
            <a:r>
              <a:rPr lang="zh-CN" altLang="zh-CN" sz="2000" dirty="0" smtClean="0"/>
              <a:t>在这个段的后面就是所有压缩后的数据。直到结束的问题，即</a:t>
            </a:r>
            <a:r>
              <a:rPr lang="en-US" altLang="zh-CN" sz="2000" dirty="0" smtClean="0"/>
              <a:t> FFD9</a:t>
            </a:r>
            <a:r>
              <a:rPr lang="zh-CN" altLang="zh-CN" sz="2000" dirty="0" smtClean="0"/>
              <a:t>，</a:t>
            </a:r>
            <a:r>
              <a:rPr lang="en-US" altLang="zh-CN" sz="2000" dirty="0" smtClean="0"/>
              <a:t>EOI</a:t>
            </a:r>
            <a:r>
              <a:rPr lang="zh-CN" altLang="zh-CN" sz="2000" dirty="0" smtClean="0"/>
              <a:t>（</a:t>
            </a:r>
            <a:r>
              <a:rPr lang="en-US" altLang="zh-CN" sz="2000" dirty="0" smtClean="0"/>
              <a:t>End Of Image</a:t>
            </a:r>
            <a:r>
              <a:rPr lang="zh-CN"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4786" name="Picture 2" descr="figure31"/>
          <p:cNvPicPr>
            <a:picLocks noChangeAspect="1" noChangeArrowheads="1"/>
          </p:cNvPicPr>
          <p:nvPr/>
        </p:nvPicPr>
        <p:blipFill>
          <a:blip r:embed="rId2" cstate="print"/>
          <a:srcRect l="2681" t="46867" r="3491"/>
          <a:stretch>
            <a:fillRect/>
          </a:stretch>
        </p:blipFill>
        <p:spPr bwMode="auto">
          <a:xfrm>
            <a:off x="971600" y="1052736"/>
            <a:ext cx="7345851"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295400" y="285750"/>
            <a:ext cx="7086600" cy="563563"/>
          </a:xfrm>
        </p:spPr>
        <p:txBody>
          <a:bodyPr/>
          <a:lstStyle/>
          <a:p>
            <a:r>
              <a:rPr lang="zh-CN" altLang="en-US" smtClean="0">
                <a:ea typeface="宋体" pitchFamily="2" charset="-122"/>
              </a:rPr>
              <a:t>图像压缩</a:t>
            </a:r>
          </a:p>
        </p:txBody>
      </p:sp>
      <p:sp>
        <p:nvSpPr>
          <p:cNvPr id="32771" name="内容占位符 2"/>
          <p:cNvSpPr>
            <a:spLocks noGrp="1"/>
          </p:cNvSpPr>
          <p:nvPr>
            <p:ph idx="1"/>
          </p:nvPr>
        </p:nvSpPr>
        <p:spPr>
          <a:xfrm>
            <a:off x="285750" y="1000125"/>
            <a:ext cx="8572500" cy="5072063"/>
          </a:xfrm>
        </p:spPr>
        <p:txBody>
          <a:bodyPr/>
          <a:lstStyle/>
          <a:p>
            <a:r>
              <a:rPr lang="zh-CN" altLang="en-US" smtClean="0">
                <a:ea typeface="宋体" pitchFamily="2" charset="-122"/>
              </a:rPr>
              <a:t>主要依据</a:t>
            </a:r>
            <a:endParaRPr lang="en-US" altLang="zh-CN" smtClean="0">
              <a:ea typeface="宋体" pitchFamily="2" charset="-122"/>
            </a:endParaRPr>
          </a:p>
          <a:p>
            <a:pPr lvl="1"/>
            <a:r>
              <a:rPr lang="zh-CN" altLang="en-US" smtClean="0">
                <a:latin typeface="Arial" pitchFamily="34" charset="0"/>
                <a:ea typeface="宋体" pitchFamily="2" charset="-122"/>
              </a:rPr>
              <a:t>图像数据的冗余度</a:t>
            </a:r>
            <a:r>
              <a:rPr lang="en-US" altLang="zh-CN" smtClean="0">
                <a:latin typeface="Arial" pitchFamily="34" charset="0"/>
                <a:ea typeface="宋体" pitchFamily="2" charset="-122"/>
              </a:rPr>
              <a:t>——</a:t>
            </a:r>
            <a:r>
              <a:rPr lang="zh-CN" altLang="en-US" smtClean="0">
                <a:latin typeface="Arial" pitchFamily="34" charset="0"/>
                <a:ea typeface="宋体" pitchFamily="2" charset="-122"/>
              </a:rPr>
              <a:t>图像数据中有许多重复的数据，使用数学方法来表示这些重复数据就可以减少数据量；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人眼的视觉特性</a:t>
            </a:r>
            <a:r>
              <a:rPr lang="en-US" altLang="zh-CN" smtClean="0">
                <a:latin typeface="Arial" pitchFamily="34" charset="0"/>
                <a:ea typeface="宋体" pitchFamily="2" charset="-122"/>
              </a:rPr>
              <a:t>——</a:t>
            </a:r>
            <a:r>
              <a:rPr lang="zh-CN" altLang="en-US" smtClean="0">
                <a:latin typeface="Arial" pitchFamily="34" charset="0"/>
                <a:ea typeface="宋体" pitchFamily="2" charset="-122"/>
              </a:rPr>
              <a:t>人眼睛对图像细节和颜色的辨认有一个极限，把超过极限的部分去掉，这也就达到了数据压缩的目的。</a:t>
            </a:r>
            <a:endParaRPr lang="en-US" altLang="zh-CN" smtClean="0">
              <a:latin typeface="Arial" pitchFamily="34" charset="0"/>
              <a:ea typeface="宋体" pitchFamily="2" charset="-122"/>
            </a:endParaRPr>
          </a:p>
          <a:p>
            <a:r>
              <a:rPr lang="zh-CN" altLang="en-US" smtClean="0">
                <a:ea typeface="宋体" pitchFamily="2" charset="-122"/>
              </a:rPr>
              <a:t>有损压缩和无损压缩</a:t>
            </a:r>
            <a:endParaRPr lang="en-US" altLang="zh-CN" smtClean="0">
              <a:ea typeface="宋体" pitchFamily="2" charset="-122"/>
            </a:endParaRPr>
          </a:p>
          <a:p>
            <a:pPr lvl="1"/>
            <a:r>
              <a:rPr lang="zh-CN" altLang="en-US" smtClean="0">
                <a:latin typeface="Arial" pitchFamily="34" charset="0"/>
                <a:ea typeface="宋体" pitchFamily="2" charset="-122"/>
              </a:rPr>
              <a:t>基于数据冗余的压缩技术是无损压缩技术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基于人眼视觉特性的压缩技术是有损压缩技术。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实际上，图像压缩技术是各种有损和无损压缩技术的综合实现。</a:t>
            </a:r>
          </a:p>
        </p:txBody>
      </p:sp>
      <p:sp>
        <p:nvSpPr>
          <p:cNvPr id="32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99592" y="1196752"/>
            <a:ext cx="7920880" cy="5040560"/>
          </a:xfrm>
        </p:spPr>
        <p:txBody>
          <a:bodyPr/>
          <a:lstStyle/>
          <a:p>
            <a:r>
              <a:rPr lang="en-US" altLang="zh-CN" sz="2400" dirty="0" smtClean="0"/>
              <a:t>EOI (End of Image) </a:t>
            </a:r>
            <a:r>
              <a:rPr lang="zh-CN" altLang="zh-CN" sz="2400" dirty="0" smtClean="0"/>
              <a:t>图像结束</a:t>
            </a:r>
            <a:endParaRPr lang="en-US" altLang="zh-CN" sz="2400" dirty="0" smtClean="0"/>
          </a:p>
          <a:p>
            <a:endParaRPr lang="en-US" altLang="zh-CN" sz="2400" dirty="0" smtClean="0"/>
          </a:p>
          <a:p>
            <a:pPr>
              <a:spcBef>
                <a:spcPts val="3000"/>
              </a:spcBef>
            </a:pPr>
            <a:r>
              <a:rPr lang="zh-CN" altLang="zh-CN" sz="2400" dirty="0" smtClean="0"/>
              <a:t>在压缩数据流</a:t>
            </a:r>
            <a:r>
              <a:rPr lang="en-US" altLang="zh-CN" sz="2400" dirty="0" smtClean="0"/>
              <a:t>(</a:t>
            </a:r>
            <a:r>
              <a:rPr lang="zh-CN" altLang="zh-CN" sz="2400" dirty="0" smtClean="0"/>
              <a:t>真正的图像信息</a:t>
            </a:r>
            <a:r>
              <a:rPr lang="en-US" altLang="zh-CN" sz="2400" dirty="0" smtClean="0"/>
              <a:t>)</a:t>
            </a:r>
            <a:r>
              <a:rPr lang="zh-CN" altLang="zh-CN" sz="2400" dirty="0" smtClean="0"/>
              <a:t>中出现</a:t>
            </a:r>
            <a:r>
              <a:rPr lang="en-US" altLang="zh-CN" sz="2400" dirty="0" smtClean="0"/>
              <a:t>0xFF</a:t>
            </a:r>
            <a:r>
              <a:rPr lang="zh-CN" altLang="zh-CN" sz="2400" dirty="0" smtClean="0"/>
              <a:t>，就需要作特别处理。</a:t>
            </a:r>
            <a:endParaRPr lang="en-US" altLang="zh-CN" sz="2400" dirty="0" smtClean="0"/>
          </a:p>
          <a:p>
            <a:pPr lvl="1">
              <a:spcBef>
                <a:spcPts val="0"/>
              </a:spcBef>
            </a:pPr>
            <a:r>
              <a:rPr lang="zh-CN" altLang="zh-CN" sz="2000" dirty="0" smtClean="0"/>
              <a:t>具体方法是，在数据</a:t>
            </a:r>
            <a:r>
              <a:rPr lang="en-US" altLang="zh-CN" sz="2000" dirty="0" smtClean="0"/>
              <a:t>0xFF</a:t>
            </a:r>
            <a:r>
              <a:rPr lang="zh-CN" altLang="zh-CN" sz="2000" dirty="0" smtClean="0"/>
              <a:t>后添加一个没有意义的</a:t>
            </a:r>
            <a:r>
              <a:rPr lang="en-US" altLang="zh-CN" sz="2000" dirty="0" smtClean="0"/>
              <a:t>0x00</a:t>
            </a:r>
            <a:r>
              <a:rPr lang="zh-CN" altLang="zh-CN" sz="2000" dirty="0" smtClean="0"/>
              <a:t>。如果在图像数据流中遇到</a:t>
            </a:r>
            <a:r>
              <a:rPr lang="en-US" altLang="zh-CN" sz="2000" dirty="0" smtClean="0"/>
              <a:t>0xFF</a:t>
            </a:r>
            <a:r>
              <a:rPr lang="zh-CN" altLang="zh-CN" sz="2000" dirty="0" smtClean="0"/>
              <a:t>，应该检测其紧接着的字符，如果是</a:t>
            </a:r>
          </a:p>
          <a:p>
            <a:pPr lvl="1"/>
            <a:r>
              <a:rPr lang="en-US" altLang="zh-CN" sz="2000" dirty="0" smtClean="0"/>
              <a:t>0x00</a:t>
            </a:r>
            <a:r>
              <a:rPr lang="zh-CN" altLang="zh-CN" sz="2000" dirty="0" smtClean="0"/>
              <a:t>，则表示</a:t>
            </a:r>
            <a:r>
              <a:rPr lang="en-US" altLang="zh-CN" sz="2000" dirty="0" smtClean="0"/>
              <a:t>0xFF</a:t>
            </a:r>
            <a:r>
              <a:rPr lang="zh-CN" altLang="zh-CN" sz="2000" dirty="0" smtClean="0"/>
              <a:t>是图像流的组成部分，需要进行译码；</a:t>
            </a:r>
          </a:p>
          <a:p>
            <a:pPr lvl="1"/>
            <a:r>
              <a:rPr lang="en-US" altLang="zh-CN" sz="2000" dirty="0" smtClean="0"/>
              <a:t>0xD9</a:t>
            </a:r>
            <a:r>
              <a:rPr lang="zh-CN" altLang="zh-CN" sz="2000" dirty="0" smtClean="0"/>
              <a:t>，则与</a:t>
            </a:r>
            <a:r>
              <a:rPr lang="en-US" altLang="zh-CN" sz="2000" dirty="0" smtClean="0"/>
              <a:t>0xFF</a:t>
            </a:r>
            <a:r>
              <a:rPr lang="zh-CN" altLang="zh-CN" sz="2000" dirty="0" smtClean="0"/>
              <a:t>组成标记</a:t>
            </a:r>
            <a:r>
              <a:rPr lang="en-US" altLang="zh-CN" sz="2000" dirty="0" smtClean="0"/>
              <a:t>EOI</a:t>
            </a:r>
            <a:r>
              <a:rPr lang="zh-CN" altLang="zh-CN" sz="2000" dirty="0" smtClean="0"/>
              <a:t>，则图像流结束；</a:t>
            </a:r>
          </a:p>
          <a:p>
            <a:pPr lvl="1"/>
            <a:r>
              <a:rPr lang="en-US" altLang="zh-CN" sz="2000" dirty="0" smtClean="0"/>
              <a:t>0xD0~0xD7,</a:t>
            </a:r>
            <a:r>
              <a:rPr lang="zh-CN" altLang="zh-CN" sz="2000" dirty="0" smtClean="0"/>
              <a:t>则组成</a:t>
            </a:r>
            <a:r>
              <a:rPr lang="en-US" altLang="zh-CN" sz="2000" dirty="0" err="1" smtClean="0"/>
              <a:t>RSTn</a:t>
            </a:r>
            <a:r>
              <a:rPr lang="zh-CN" altLang="zh-CN" sz="2000" dirty="0" smtClean="0"/>
              <a:t>标记，则要忽视整个</a:t>
            </a:r>
            <a:r>
              <a:rPr lang="en-US" altLang="zh-CN" sz="2000" dirty="0" err="1" smtClean="0"/>
              <a:t>RSTn</a:t>
            </a:r>
            <a:r>
              <a:rPr lang="zh-CN" altLang="zh-CN" sz="2000" dirty="0" smtClean="0"/>
              <a:t>标记，即不对当前</a:t>
            </a:r>
            <a:r>
              <a:rPr lang="en-US" altLang="zh-CN" sz="2000" dirty="0" smtClean="0"/>
              <a:t>0xFF</a:t>
            </a:r>
            <a:r>
              <a:rPr lang="zh-CN" altLang="zh-CN" sz="2000" dirty="0" smtClean="0"/>
              <a:t>和紧接的</a:t>
            </a:r>
            <a:r>
              <a:rPr lang="en-US" altLang="zh-CN" sz="2000" dirty="0" smtClean="0"/>
              <a:t>0xDn</a:t>
            </a:r>
            <a:r>
              <a:rPr lang="zh-CN" altLang="zh-CN" sz="2000" dirty="0" smtClean="0"/>
              <a:t>两个字节进行译码，并按</a:t>
            </a:r>
            <a:r>
              <a:rPr lang="en-US" altLang="zh-CN" sz="2000" dirty="0" smtClean="0"/>
              <a:t>RST</a:t>
            </a:r>
            <a:r>
              <a:rPr lang="zh-CN" altLang="zh-CN" sz="2000" dirty="0" smtClean="0"/>
              <a:t>标记的规则调整译码变量；</a:t>
            </a:r>
          </a:p>
          <a:p>
            <a:pPr lvl="1"/>
            <a:r>
              <a:rPr lang="en-US" altLang="zh-CN" sz="2000" dirty="0" smtClean="0"/>
              <a:t>0xFF</a:t>
            </a:r>
            <a:r>
              <a:rPr lang="zh-CN" altLang="zh-CN" sz="2000" dirty="0" smtClean="0"/>
              <a:t>，则忽视当前</a:t>
            </a:r>
            <a:r>
              <a:rPr lang="en-US" altLang="zh-CN" sz="2000" dirty="0" smtClean="0"/>
              <a:t>0xFF</a:t>
            </a:r>
            <a:r>
              <a:rPr lang="zh-CN" altLang="zh-CN" sz="2000" dirty="0" smtClean="0"/>
              <a:t>，对后一个</a:t>
            </a:r>
            <a:r>
              <a:rPr lang="en-US" altLang="zh-CN" sz="2000" dirty="0" smtClean="0"/>
              <a:t>0xFF</a:t>
            </a:r>
            <a:r>
              <a:rPr lang="zh-CN" altLang="zh-CN" sz="2000" dirty="0" smtClean="0"/>
              <a:t>再作判断；</a:t>
            </a:r>
          </a:p>
          <a:p>
            <a:pPr lvl="1"/>
            <a:r>
              <a:rPr lang="zh-CN" altLang="zh-CN" sz="2000" dirty="0" smtClean="0"/>
              <a:t>其他数值，则忽视当前</a:t>
            </a:r>
            <a:r>
              <a:rPr lang="en-US" altLang="zh-CN" sz="2000" dirty="0" smtClean="0"/>
              <a:t>0xFF</a:t>
            </a:r>
            <a:r>
              <a:rPr lang="zh-CN" altLang="zh-CN" sz="2000" dirty="0" smtClean="0"/>
              <a:t>，并保留紧接的此数值用于译码</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043608" y="170080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0xFFD9</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标志结束</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309048" cy="563563"/>
          </a:xfrm>
        </p:spPr>
        <p:txBody>
          <a:bodyPr/>
          <a:lstStyle/>
          <a:p>
            <a:r>
              <a:rPr lang="en-US" altLang="zh-CN" dirty="0" smtClean="0"/>
              <a:t>JFIF</a:t>
            </a:r>
            <a:r>
              <a:rPr lang="zh-CN" altLang="en-US" dirty="0" smtClean="0"/>
              <a:t>格式的</a:t>
            </a:r>
            <a:r>
              <a:rPr lang="en-US" altLang="zh-CN" dirty="0" smtClean="0"/>
              <a:t>JPEG</a:t>
            </a:r>
            <a:r>
              <a:rPr lang="zh-CN" altLang="en-US" dirty="0" smtClean="0"/>
              <a:t>文件的一般顺序</a:t>
            </a:r>
            <a:endParaRPr lang="zh-CN" altLang="en-US" dirty="0"/>
          </a:p>
        </p:txBody>
      </p:sp>
      <p:sp>
        <p:nvSpPr>
          <p:cNvPr id="3" name="内容占位符 2"/>
          <p:cNvSpPr>
            <a:spLocks noGrp="1"/>
          </p:cNvSpPr>
          <p:nvPr>
            <p:ph idx="1"/>
          </p:nvPr>
        </p:nvSpPr>
        <p:spPr>
          <a:xfrm>
            <a:off x="1043608" y="1268760"/>
            <a:ext cx="7753672" cy="5009728"/>
          </a:xfrm>
        </p:spPr>
        <p:txBody>
          <a:bodyPr/>
          <a:lstStyle/>
          <a:p>
            <a:r>
              <a:rPr lang="en-US" altLang="zh-CN" sz="2800" dirty="0" smtClean="0"/>
              <a:t>0xFF SOI(0xD8)</a:t>
            </a:r>
          </a:p>
          <a:p>
            <a:r>
              <a:rPr lang="en-US" altLang="zh-CN" sz="2800" dirty="0" smtClean="0"/>
              <a:t>0xFF APP0(0xE0) </a:t>
            </a:r>
            <a:r>
              <a:rPr lang="zh-CN" altLang="en-US" sz="2800" dirty="0" smtClean="0"/>
              <a:t>图象参数</a:t>
            </a:r>
          </a:p>
          <a:p>
            <a:r>
              <a:rPr lang="en-US" altLang="zh-CN" sz="2800" dirty="0" smtClean="0"/>
              <a:t>[</a:t>
            </a:r>
            <a:r>
              <a:rPr lang="zh-CN" altLang="en-US" sz="2800" dirty="0" smtClean="0"/>
              <a:t>若干应用段：</a:t>
            </a:r>
            <a:r>
              <a:rPr lang="en-US" altLang="zh-CN" sz="2800" dirty="0" smtClean="0"/>
              <a:t>0xFF </a:t>
            </a:r>
            <a:r>
              <a:rPr lang="en-US" altLang="zh-CN" sz="2800" dirty="0" err="1" smtClean="0"/>
              <a:t>APPn</a:t>
            </a:r>
            <a:r>
              <a:rPr lang="en-US" altLang="zh-CN" sz="2800" dirty="0" smtClean="0"/>
              <a:t>(0xEn) </a:t>
            </a:r>
            <a:r>
              <a:rPr lang="zh-CN" altLang="en-US" sz="2800" dirty="0" smtClean="0"/>
              <a:t>段长应用说明</a:t>
            </a:r>
            <a:r>
              <a:rPr lang="en-US" altLang="zh-CN" sz="2800" dirty="0" smtClean="0"/>
              <a:t>]</a:t>
            </a:r>
          </a:p>
          <a:p>
            <a:r>
              <a:rPr lang="en-US" altLang="zh-CN" sz="2800" dirty="0" smtClean="0"/>
              <a:t>0xFF DQT(0xDB) </a:t>
            </a:r>
            <a:r>
              <a:rPr lang="zh-CN" altLang="en-US" sz="2800" dirty="0" smtClean="0"/>
              <a:t>量化表说明</a:t>
            </a:r>
          </a:p>
          <a:p>
            <a:r>
              <a:rPr lang="en-US" altLang="zh-CN" sz="2800" dirty="0" smtClean="0"/>
              <a:t>0xFF SOF0(0xC0) </a:t>
            </a:r>
            <a:r>
              <a:rPr lang="zh-CN" altLang="en-US" sz="2800" dirty="0" smtClean="0"/>
              <a:t>帧参数</a:t>
            </a:r>
          </a:p>
          <a:p>
            <a:r>
              <a:rPr lang="en-US" altLang="zh-CN" sz="2800" dirty="0" smtClean="0"/>
              <a:t>0xFF DHT(0xC4) </a:t>
            </a:r>
            <a:r>
              <a:rPr lang="zh-CN" altLang="en-US" sz="2800" dirty="0" smtClean="0"/>
              <a:t>哈夫曼表说明</a:t>
            </a:r>
          </a:p>
          <a:p>
            <a:r>
              <a:rPr lang="en-US" altLang="zh-CN" sz="2800" dirty="0" smtClean="0"/>
              <a:t>0xFF SOS(0xDA) </a:t>
            </a:r>
            <a:r>
              <a:rPr lang="zh-CN" altLang="en-US" sz="2800" dirty="0" smtClean="0"/>
              <a:t>扫描参数</a:t>
            </a:r>
          </a:p>
          <a:p>
            <a:r>
              <a:rPr lang="zh-CN" altLang="en-US" sz="2800" dirty="0" smtClean="0"/>
              <a:t>压缩数据</a:t>
            </a:r>
          </a:p>
          <a:p>
            <a:r>
              <a:rPr lang="en-US" altLang="zh-CN" sz="2800" dirty="0" smtClean="0"/>
              <a:t>0xFF EOI(0xD9) </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smtClean="0"/>
              <a:t>数据解码过程</a:t>
            </a:r>
            <a:endParaRPr lang="zh-CN" altLang="en-US" dirty="0"/>
          </a:p>
        </p:txBody>
      </p:sp>
      <p:sp>
        <p:nvSpPr>
          <p:cNvPr id="3" name="内容占位符 2"/>
          <p:cNvSpPr>
            <a:spLocks noGrp="1"/>
          </p:cNvSpPr>
          <p:nvPr>
            <p:ph idx="1"/>
          </p:nvPr>
        </p:nvSpPr>
        <p:spPr>
          <a:xfrm>
            <a:off x="1066800" y="980728"/>
            <a:ext cx="7620000" cy="5328592"/>
          </a:xfrm>
        </p:spPr>
        <p:txBody>
          <a:bodyPr/>
          <a:lstStyle/>
          <a:p>
            <a:r>
              <a:rPr lang="zh-CN" altLang="zh-CN" sz="2400" dirty="0" smtClean="0"/>
              <a:t>读入单个颜色分量单元的步骤如下：</a:t>
            </a:r>
          </a:p>
          <a:p>
            <a:pPr lvl="1"/>
            <a:r>
              <a:rPr lang="zh-CN" altLang="zh-CN" sz="2000" dirty="0" smtClean="0">
                <a:latin typeface="+mn-lt"/>
              </a:rPr>
              <a:t>从此颜色分量单元数据流的起点开始一位一位的读入，直到读入的编码与该分量直流哈夫曼树的某个码字（叶子结点）一致，然后用直流哈夫曼树查得该码字对应的权值。权值（共</a:t>
            </a:r>
            <a:r>
              <a:rPr lang="en-US" altLang="zh-CN" sz="2000" dirty="0" smtClean="0">
                <a:latin typeface="+mn-lt"/>
              </a:rPr>
              <a:t>8</a:t>
            </a:r>
            <a:r>
              <a:rPr lang="zh-CN" altLang="zh-CN" sz="2000" dirty="0" smtClean="0">
                <a:latin typeface="+mn-lt"/>
              </a:rPr>
              <a:t>位）表示该直流分量数值的二进制位数，也就是接下来需要读入的位数。</a:t>
            </a:r>
          </a:p>
          <a:p>
            <a:pPr lvl="1"/>
            <a:r>
              <a:rPr lang="zh-CN" altLang="zh-CN" sz="2000" dirty="0" smtClean="0">
                <a:latin typeface="+mn-lt"/>
              </a:rPr>
              <a:t>继续读入位数据，直到读入的编码与该分量交流哈夫曼树的某个码字（叶子结点）一致，然后用交流哈夫曼树查得该码字对应的权值。权值的高</a:t>
            </a:r>
            <a:r>
              <a:rPr lang="en-US" altLang="zh-CN" sz="2000" dirty="0" smtClean="0">
                <a:latin typeface="+mn-lt"/>
              </a:rPr>
              <a:t>4</a:t>
            </a:r>
            <a:r>
              <a:rPr lang="zh-CN" altLang="zh-CN" sz="2000" dirty="0" smtClean="0">
                <a:latin typeface="+mn-lt"/>
              </a:rPr>
              <a:t>位表示当前数值前面有多少个连续的零，低</a:t>
            </a:r>
            <a:r>
              <a:rPr lang="en-US" altLang="zh-CN" sz="2000" dirty="0" smtClean="0">
                <a:latin typeface="+mn-lt"/>
              </a:rPr>
              <a:t>4</a:t>
            </a:r>
            <a:r>
              <a:rPr lang="zh-CN" altLang="zh-CN" sz="2000" dirty="0" smtClean="0">
                <a:latin typeface="+mn-lt"/>
              </a:rPr>
              <a:t>位表示该交流分量数值的二进制位数，也就是接下来需要读入的位数。</a:t>
            </a:r>
          </a:p>
          <a:p>
            <a:pPr lvl="1"/>
            <a:r>
              <a:rPr lang="zh-CN" altLang="zh-CN" sz="2000" dirty="0" smtClean="0">
                <a:latin typeface="+mn-lt"/>
              </a:rPr>
              <a:t>不断重复</a:t>
            </a:r>
            <a:r>
              <a:rPr lang="zh-CN" altLang="en-US" sz="2000" dirty="0" smtClean="0">
                <a:latin typeface="+mn-lt"/>
              </a:rPr>
              <a:t>上步</a:t>
            </a:r>
            <a:r>
              <a:rPr lang="zh-CN" altLang="zh-CN" sz="2000" dirty="0" smtClean="0">
                <a:latin typeface="+mn-lt"/>
              </a:rPr>
              <a:t>，直到满足交流分量数据结束的条件。而结束条件有两个，只要满足其中一个即可：</a:t>
            </a:r>
          </a:p>
          <a:p>
            <a:pPr lvl="2"/>
            <a:r>
              <a:rPr lang="zh-CN" altLang="zh-CN" sz="2000" dirty="0" smtClean="0">
                <a:latin typeface="+mn-lt"/>
              </a:rPr>
              <a:t>当读入码字的权值为零，表示往后的交流变量全部为零</a:t>
            </a:r>
          </a:p>
          <a:p>
            <a:pPr lvl="2"/>
            <a:r>
              <a:rPr lang="zh-CN" altLang="zh-CN" sz="2000" dirty="0" smtClean="0">
                <a:latin typeface="+mn-lt"/>
              </a:rPr>
              <a:t>已经读入</a:t>
            </a:r>
            <a:r>
              <a:rPr lang="en-US" altLang="zh-CN" sz="2000" dirty="0" smtClean="0">
                <a:latin typeface="+mn-lt"/>
              </a:rPr>
              <a:t>63</a:t>
            </a:r>
            <a:r>
              <a:rPr lang="zh-CN" altLang="zh-CN" sz="2000" dirty="0" smtClean="0">
                <a:latin typeface="+mn-lt"/>
              </a:rPr>
              <a:t>个交流分量</a:t>
            </a:r>
            <a:endParaRPr lang="en-US" altLang="zh-CN" sz="2000" dirty="0" smtClean="0">
              <a:latin typeface="+mn-lt"/>
            </a:endParaRPr>
          </a:p>
          <a:p>
            <a:pPr lvl="1"/>
            <a:r>
              <a:rPr lang="zh-CN" altLang="zh-CN" sz="2000" dirty="0" smtClean="0"/>
              <a:t>各个数值的译码是按下表进行的</a:t>
            </a:r>
            <a:endParaRPr lang="zh-CN" altLang="en-US" sz="2000" dirty="0">
              <a:latin typeface="+mn-lt"/>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压缩数据的译码表</a:t>
            </a:r>
            <a:endParaRPr lang="zh-CN" altLang="en-US" dirty="0"/>
          </a:p>
        </p:txBody>
      </p:sp>
      <p:graphicFrame>
        <p:nvGraphicFramePr>
          <p:cNvPr id="5" name="内容占位符 4"/>
          <p:cNvGraphicFramePr>
            <a:graphicFrameLocks noGrp="1"/>
          </p:cNvGraphicFramePr>
          <p:nvPr>
            <p:ph idx="1"/>
          </p:nvPr>
        </p:nvGraphicFramePr>
        <p:xfrm>
          <a:off x="467544" y="1268760"/>
          <a:ext cx="8352928" cy="4945310"/>
        </p:xfrm>
        <a:graphic>
          <a:graphicData uri="http://schemas.openxmlformats.org/drawingml/2006/table">
            <a:tbl>
              <a:tblPr/>
              <a:tblGrid>
                <a:gridCol w="3940060"/>
                <a:gridCol w="596444"/>
                <a:gridCol w="3816424"/>
              </a:tblGrid>
              <a:tr h="264853">
                <a:tc>
                  <a:txBody>
                    <a:bodyPr/>
                    <a:lstStyle/>
                    <a:p>
                      <a:pPr algn="l">
                        <a:spcAft>
                          <a:spcPts val="0"/>
                        </a:spcAft>
                      </a:pPr>
                      <a:r>
                        <a:rPr lang="en-US" sz="1800" kern="0" dirty="0">
                          <a:latin typeface="Times New Roman"/>
                          <a:ea typeface="宋体"/>
                          <a:cs typeface="Times New Roman"/>
                        </a:rPr>
                        <a:t>                  </a:t>
                      </a:r>
                      <a:r>
                        <a:rPr lang="zh-CN" sz="1800" kern="0" dirty="0">
                          <a:latin typeface="Times New Roman"/>
                          <a:ea typeface="宋体"/>
                          <a:cs typeface="宋体"/>
                        </a:rPr>
                        <a:t>实际数值</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编码长度</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0 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-3,-2,2,3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-7,-6,-5,-4,4,5,6,7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000,001,010,011,100,101,110,111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-15,</a:t>
                      </a:r>
                      <a:r>
                        <a:rPr lang="zh-CN" sz="1800" kern="0">
                          <a:latin typeface="Times New Roman"/>
                          <a:ea typeface="宋体"/>
                          <a:cs typeface="宋体"/>
                        </a:rPr>
                        <a:t>……</a:t>
                      </a:r>
                      <a:r>
                        <a:rPr lang="en-US" sz="1800" kern="0">
                          <a:latin typeface="Times New Roman"/>
                          <a:ea typeface="宋体"/>
                          <a:cs typeface="Times New Roman"/>
                        </a:rPr>
                        <a:t>,-8,8,</a:t>
                      </a:r>
                      <a:r>
                        <a:rPr lang="zh-CN" sz="1800" kern="0">
                          <a:latin typeface="Times New Roman"/>
                          <a:ea typeface="宋体"/>
                          <a:cs typeface="宋体"/>
                        </a:rPr>
                        <a:t>……</a:t>
                      </a: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a:t>
                      </a:r>
                      <a:r>
                        <a:rPr lang="zh-CN" sz="1800" kern="0">
                          <a:latin typeface="Times New Roman"/>
                          <a:ea typeface="宋体"/>
                          <a:cs typeface="宋体"/>
                        </a:rPr>
                        <a:t>……</a:t>
                      </a:r>
                      <a:r>
                        <a:rPr lang="en-US" sz="1800" kern="0">
                          <a:latin typeface="Times New Roman"/>
                          <a:ea typeface="宋体"/>
                          <a:cs typeface="Times New Roman"/>
                        </a:rPr>
                        <a:t>,0111,1000,</a:t>
                      </a:r>
                      <a:r>
                        <a:rPr lang="zh-CN" sz="1800" kern="0">
                          <a:latin typeface="Times New Roman"/>
                          <a:ea typeface="宋体"/>
                          <a:cs typeface="宋体"/>
                        </a:rPr>
                        <a:t>……</a:t>
                      </a:r>
                      <a:r>
                        <a:rPr lang="en-US" sz="1800" kern="0">
                          <a:latin typeface="Times New Roman"/>
                          <a:ea typeface="宋体"/>
                          <a:cs typeface="Times New Roman"/>
                        </a:rPr>
                        <a:t>,1111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870">
                <a:tc>
                  <a:txBody>
                    <a:bodyPr/>
                    <a:lstStyle/>
                    <a:p>
                      <a:pPr algn="l">
                        <a:spcAft>
                          <a:spcPts val="0"/>
                        </a:spcAft>
                      </a:pPr>
                      <a:r>
                        <a:rPr lang="en-US" sz="1800" kern="0">
                          <a:latin typeface="Times New Roman"/>
                          <a:ea typeface="宋体"/>
                          <a:cs typeface="Times New Roman"/>
                        </a:rPr>
                        <a:t>-31,</a:t>
                      </a:r>
                      <a:r>
                        <a:rPr lang="zh-CN" sz="1800" kern="0">
                          <a:latin typeface="Times New Roman"/>
                          <a:ea typeface="宋体"/>
                          <a:cs typeface="宋体"/>
                        </a:rPr>
                        <a:t>……</a:t>
                      </a:r>
                      <a:r>
                        <a:rPr lang="en-US" sz="1800" kern="0">
                          <a:latin typeface="Times New Roman"/>
                          <a:ea typeface="宋体"/>
                          <a:cs typeface="Times New Roman"/>
                        </a:rPr>
                        <a:t>,-16,16,</a:t>
                      </a:r>
                      <a:r>
                        <a:rPr lang="zh-CN" sz="1800" kern="0">
                          <a:latin typeface="Times New Roman"/>
                          <a:ea typeface="宋体"/>
                          <a:cs typeface="宋体"/>
                        </a:rPr>
                        <a:t>……</a:t>
                      </a:r>
                      <a:r>
                        <a:rPr lang="en-US" sz="1800" kern="0">
                          <a:latin typeface="Times New Roman"/>
                          <a:ea typeface="宋体"/>
                          <a:cs typeface="Times New Roman"/>
                        </a:rPr>
                        <a:t>,31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a:t>
                      </a:r>
                      <a:r>
                        <a:rPr lang="zh-CN" sz="1800" kern="0">
                          <a:latin typeface="Times New Roman"/>
                          <a:ea typeface="宋体"/>
                          <a:cs typeface="宋体"/>
                        </a:rPr>
                        <a:t>……</a:t>
                      </a:r>
                      <a:r>
                        <a:rPr lang="en-US" sz="1800" kern="0">
                          <a:latin typeface="Times New Roman"/>
                          <a:ea typeface="宋体"/>
                          <a:cs typeface="Times New Roman"/>
                        </a:rPr>
                        <a:t>,01111,10000,</a:t>
                      </a:r>
                      <a:r>
                        <a:rPr lang="zh-CN" sz="1800" kern="0">
                          <a:latin typeface="Times New Roman"/>
                          <a:ea typeface="宋体"/>
                          <a:cs typeface="宋体"/>
                        </a:rPr>
                        <a:t>……</a:t>
                      </a:r>
                      <a:r>
                        <a:rPr lang="en-US" sz="1800" kern="0">
                          <a:latin typeface="Times New Roman"/>
                          <a:ea typeface="宋体"/>
                          <a:cs typeface="Times New Roman"/>
                        </a:rPr>
                        <a:t>,11111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-63,</a:t>
                      </a:r>
                      <a:r>
                        <a:rPr lang="zh-CN" sz="1800" kern="0">
                          <a:latin typeface="Times New Roman"/>
                          <a:ea typeface="宋体"/>
                          <a:cs typeface="宋体"/>
                        </a:rPr>
                        <a:t>……</a:t>
                      </a:r>
                      <a:r>
                        <a:rPr lang="en-US" sz="1800" kern="0">
                          <a:latin typeface="Times New Roman"/>
                          <a:ea typeface="宋体"/>
                          <a:cs typeface="Times New Roman"/>
                        </a:rPr>
                        <a:t>,-32,32,</a:t>
                      </a:r>
                      <a:r>
                        <a:rPr lang="zh-CN" sz="1800" kern="0">
                          <a:latin typeface="Times New Roman"/>
                          <a:ea typeface="宋体"/>
                          <a:cs typeface="宋体"/>
                        </a:rPr>
                        <a:t>……</a:t>
                      </a:r>
                      <a:r>
                        <a:rPr lang="en-US" sz="1800" kern="0">
                          <a:latin typeface="Times New Roman"/>
                          <a:ea typeface="宋体"/>
                          <a:cs typeface="Times New Roman"/>
                        </a:rPr>
                        <a:t>,63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-127,</a:t>
                      </a:r>
                      <a:r>
                        <a:rPr lang="zh-CN" sz="1800" kern="0">
                          <a:latin typeface="Times New Roman"/>
                          <a:ea typeface="宋体"/>
                          <a:cs typeface="宋体"/>
                        </a:rPr>
                        <a:t>……</a:t>
                      </a:r>
                      <a:r>
                        <a:rPr lang="en-US" sz="1800" kern="0">
                          <a:latin typeface="Times New Roman"/>
                          <a:ea typeface="宋体"/>
                          <a:cs typeface="Times New Roman"/>
                        </a:rPr>
                        <a:t>,-64,64,</a:t>
                      </a:r>
                      <a:r>
                        <a:rPr lang="zh-CN" sz="1800" kern="0">
                          <a:latin typeface="Times New Roman"/>
                          <a:ea typeface="宋体"/>
                          <a:cs typeface="宋体"/>
                        </a:rPr>
                        <a:t>……</a:t>
                      </a:r>
                      <a:r>
                        <a:rPr lang="en-US" sz="1800" kern="0">
                          <a:latin typeface="Times New Roman"/>
                          <a:ea typeface="宋体"/>
                          <a:cs typeface="Times New Roman"/>
                        </a:rPr>
                        <a:t>,127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-255,</a:t>
                      </a:r>
                      <a:r>
                        <a:rPr lang="zh-CN" sz="1800" kern="0">
                          <a:latin typeface="Times New Roman"/>
                          <a:ea typeface="宋体"/>
                          <a:cs typeface="宋体"/>
                        </a:rPr>
                        <a:t>……</a:t>
                      </a:r>
                      <a:r>
                        <a:rPr lang="en-US" sz="1800" kern="0">
                          <a:latin typeface="Times New Roman"/>
                          <a:ea typeface="宋体"/>
                          <a:cs typeface="Times New Roman"/>
                        </a:rPr>
                        <a:t>,-128,128,</a:t>
                      </a:r>
                      <a:r>
                        <a:rPr lang="zh-CN" sz="1800" kern="0">
                          <a:latin typeface="Times New Roman"/>
                          <a:ea typeface="宋体"/>
                          <a:cs typeface="宋体"/>
                        </a:rPr>
                        <a:t>……</a:t>
                      </a:r>
                      <a:r>
                        <a:rPr lang="en-US" sz="1800" kern="0">
                          <a:latin typeface="Times New Roman"/>
                          <a:ea typeface="宋体"/>
                          <a:cs typeface="Times New Roman"/>
                        </a:rPr>
                        <a:t>,255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-511,</a:t>
                      </a:r>
                      <a:r>
                        <a:rPr lang="zh-CN" sz="1800" kern="0">
                          <a:latin typeface="Times New Roman"/>
                          <a:ea typeface="宋体"/>
                          <a:cs typeface="宋体"/>
                        </a:rPr>
                        <a:t>……</a:t>
                      </a:r>
                      <a:r>
                        <a:rPr lang="en-US" sz="1800" kern="0">
                          <a:latin typeface="Times New Roman"/>
                          <a:ea typeface="宋体"/>
                          <a:cs typeface="Times New Roman"/>
                        </a:rPr>
                        <a:t>,-256,256,</a:t>
                      </a:r>
                      <a:r>
                        <a:rPr lang="zh-CN" sz="1800" kern="0">
                          <a:latin typeface="Times New Roman"/>
                          <a:ea typeface="宋体"/>
                          <a:cs typeface="宋体"/>
                        </a:rPr>
                        <a:t>……</a:t>
                      </a:r>
                      <a:r>
                        <a:rPr lang="en-US" sz="1800" kern="0">
                          <a:latin typeface="Times New Roman"/>
                          <a:ea typeface="宋体"/>
                          <a:cs typeface="Times New Roman"/>
                        </a:rPr>
                        <a:t>,511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-1023,</a:t>
                      </a:r>
                      <a:r>
                        <a:rPr lang="zh-CN" sz="1800" kern="0">
                          <a:latin typeface="Times New Roman"/>
                          <a:ea typeface="宋体"/>
                          <a:cs typeface="宋体"/>
                        </a:rPr>
                        <a:t>……</a:t>
                      </a:r>
                      <a:r>
                        <a:rPr lang="en-US" sz="1800" kern="0">
                          <a:latin typeface="Times New Roman"/>
                          <a:ea typeface="宋体"/>
                          <a:cs typeface="Times New Roman"/>
                        </a:rPr>
                        <a:t>,-512,512,</a:t>
                      </a:r>
                      <a:r>
                        <a:rPr lang="zh-CN" sz="1800" kern="0">
                          <a:latin typeface="Times New Roman"/>
                          <a:ea typeface="宋体"/>
                          <a:cs typeface="宋体"/>
                        </a:rPr>
                        <a:t>……</a:t>
                      </a:r>
                      <a:r>
                        <a:rPr lang="en-US" sz="1800" kern="0">
                          <a:latin typeface="Times New Roman"/>
                          <a:ea typeface="宋体"/>
                          <a:cs typeface="Times New Roman"/>
                        </a:rPr>
                        <a:t>,1023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-2047,</a:t>
                      </a:r>
                      <a:r>
                        <a:rPr lang="zh-CN" sz="1800" kern="0">
                          <a:latin typeface="Times New Roman"/>
                          <a:ea typeface="宋体"/>
                          <a:cs typeface="宋体"/>
                        </a:rPr>
                        <a:t>……</a:t>
                      </a:r>
                      <a:r>
                        <a:rPr lang="en-US" sz="1800" kern="0">
                          <a:latin typeface="Times New Roman"/>
                          <a:ea typeface="宋体"/>
                          <a:cs typeface="Times New Roman"/>
                        </a:rPr>
                        <a:t>,-1024,1024,</a:t>
                      </a:r>
                      <a:r>
                        <a:rPr lang="zh-CN" sz="1800" kern="0">
                          <a:latin typeface="Times New Roman"/>
                          <a:ea typeface="宋体"/>
                          <a:cs typeface="宋体"/>
                        </a:rPr>
                        <a:t>……</a:t>
                      </a:r>
                      <a:r>
                        <a:rPr lang="en-US" sz="1800" kern="0">
                          <a:latin typeface="Times New Roman"/>
                          <a:ea typeface="宋体"/>
                          <a:cs typeface="Times New Roman"/>
                        </a:rPr>
                        <a:t>,2047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-4095,</a:t>
                      </a:r>
                      <a:r>
                        <a:rPr lang="zh-CN" sz="1800" kern="0">
                          <a:latin typeface="Times New Roman"/>
                          <a:ea typeface="宋体"/>
                          <a:cs typeface="宋体"/>
                        </a:rPr>
                        <a:t>……</a:t>
                      </a:r>
                      <a:r>
                        <a:rPr lang="en-US" sz="1800" kern="0">
                          <a:latin typeface="Times New Roman"/>
                          <a:ea typeface="宋体"/>
                          <a:cs typeface="Times New Roman"/>
                        </a:rPr>
                        <a:t>,-2048,2048,</a:t>
                      </a:r>
                      <a:r>
                        <a:rPr lang="zh-CN" sz="1800" kern="0">
                          <a:latin typeface="Times New Roman"/>
                          <a:ea typeface="宋体"/>
                          <a:cs typeface="宋体"/>
                        </a:rPr>
                        <a:t>……</a:t>
                      </a:r>
                      <a:r>
                        <a:rPr lang="en-US" sz="1800" kern="0">
                          <a:latin typeface="Times New Roman"/>
                          <a:ea typeface="宋体"/>
                          <a:cs typeface="Times New Roman"/>
                        </a:rPr>
                        <a:t>,4095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-8191,</a:t>
                      </a:r>
                      <a:r>
                        <a:rPr lang="zh-CN" sz="1800" kern="0">
                          <a:latin typeface="Times New Roman"/>
                          <a:ea typeface="宋体"/>
                          <a:cs typeface="宋体"/>
                        </a:rPr>
                        <a:t>……</a:t>
                      </a:r>
                      <a:r>
                        <a:rPr lang="en-US" sz="1800" kern="0">
                          <a:latin typeface="Times New Roman"/>
                          <a:ea typeface="宋体"/>
                          <a:cs typeface="Times New Roman"/>
                        </a:rPr>
                        <a:t>,-4096,4096,</a:t>
                      </a:r>
                      <a:r>
                        <a:rPr lang="zh-CN" sz="1800" kern="0">
                          <a:latin typeface="Times New Roman"/>
                          <a:ea typeface="宋体"/>
                          <a:cs typeface="宋体"/>
                        </a:rPr>
                        <a:t>……</a:t>
                      </a:r>
                      <a:r>
                        <a:rPr lang="en-US" sz="1800" kern="0">
                          <a:latin typeface="Times New Roman"/>
                          <a:ea typeface="宋体"/>
                          <a:cs typeface="Times New Roman"/>
                        </a:rPr>
                        <a:t>,8191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-16383,</a:t>
                      </a:r>
                      <a:r>
                        <a:rPr lang="zh-CN" sz="1800" kern="0">
                          <a:latin typeface="Times New Roman"/>
                          <a:ea typeface="宋体"/>
                          <a:cs typeface="宋体"/>
                        </a:rPr>
                        <a:t>……</a:t>
                      </a:r>
                      <a:r>
                        <a:rPr lang="en-US" sz="1800" kern="0">
                          <a:latin typeface="Times New Roman"/>
                          <a:ea typeface="宋体"/>
                          <a:cs typeface="Times New Roman"/>
                        </a:rPr>
                        <a:t>,-8192,8192,</a:t>
                      </a:r>
                      <a:r>
                        <a:rPr lang="zh-CN" sz="1800" kern="0">
                          <a:latin typeface="Times New Roman"/>
                          <a:ea typeface="宋体"/>
                          <a:cs typeface="宋体"/>
                        </a:rPr>
                        <a:t>……</a:t>
                      </a:r>
                      <a:r>
                        <a:rPr lang="en-US" sz="1800" kern="0">
                          <a:latin typeface="Times New Roman"/>
                          <a:ea typeface="宋体"/>
                          <a:cs typeface="Times New Roman"/>
                        </a:rPr>
                        <a:t>,16383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dirty="0">
                          <a:latin typeface="Times New Roman"/>
                          <a:ea typeface="宋体"/>
                          <a:cs typeface="Times New Roman"/>
                        </a:rPr>
                        <a:t>-32767,</a:t>
                      </a:r>
                      <a:r>
                        <a:rPr lang="zh-CN" sz="1800" kern="0" dirty="0">
                          <a:latin typeface="Times New Roman"/>
                          <a:ea typeface="宋体"/>
                          <a:cs typeface="宋体"/>
                        </a:rPr>
                        <a:t>……</a:t>
                      </a:r>
                      <a:r>
                        <a:rPr lang="en-US" sz="1800" kern="0" dirty="0">
                          <a:latin typeface="Times New Roman"/>
                          <a:ea typeface="宋体"/>
                          <a:cs typeface="Times New Roman"/>
                        </a:rPr>
                        <a:t>,-16384,16384,</a:t>
                      </a:r>
                      <a:r>
                        <a:rPr lang="zh-CN" sz="1800" kern="0" dirty="0">
                          <a:latin typeface="Times New Roman"/>
                          <a:ea typeface="宋体"/>
                          <a:cs typeface="宋体"/>
                        </a:rPr>
                        <a:t>……</a:t>
                      </a:r>
                      <a:r>
                        <a:rPr lang="en-US" sz="1800" kern="0" dirty="0">
                          <a:latin typeface="Times New Roman"/>
                          <a:ea typeface="宋体"/>
                          <a:cs typeface="Times New Roman"/>
                        </a:rPr>
                        <a:t>,32767 </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15</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dirty="0">
                          <a:latin typeface="Times New Roman"/>
                          <a:ea typeface="宋体"/>
                          <a:cs typeface="宋体"/>
                        </a:rPr>
                        <a:t>……</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数据解码举例</a:t>
            </a:r>
            <a:endParaRPr lang="zh-CN" altLang="en-US" dirty="0"/>
          </a:p>
        </p:txBody>
      </p:sp>
      <p:sp>
        <p:nvSpPr>
          <p:cNvPr id="3" name="内容占位符 2"/>
          <p:cNvSpPr>
            <a:spLocks noGrp="1"/>
          </p:cNvSpPr>
          <p:nvPr>
            <p:ph idx="1"/>
          </p:nvPr>
        </p:nvSpPr>
        <p:spPr>
          <a:xfrm>
            <a:off x="827584" y="1196752"/>
            <a:ext cx="4320480" cy="1625352"/>
          </a:xfrm>
        </p:spPr>
        <p:txBody>
          <a:bodyPr/>
          <a:lstStyle/>
          <a:p>
            <a:r>
              <a:rPr lang="zh-CN" altLang="zh-CN" sz="2400" dirty="0" smtClean="0"/>
              <a:t>某颜色分量单元数据如下：</a:t>
            </a:r>
            <a:r>
              <a:rPr lang="en-US" altLang="zh-CN" sz="2400" dirty="0" smtClean="0"/>
              <a:t>D3 5E 6E 4D 35 f5 8A</a:t>
            </a:r>
          </a:p>
          <a:p>
            <a:r>
              <a:rPr lang="zh-CN" altLang="zh-CN" sz="2400" dirty="0" smtClean="0"/>
              <a:t>假设该颜色分量单元对应以下直流和交流哈夫曼树</a:t>
            </a:r>
            <a:endParaRPr lang="zh-CN" altLang="en-US" sz="1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115616" y="3212976"/>
          <a:ext cx="3528392" cy="2072809"/>
        </p:xfrm>
        <a:graphic>
          <a:graphicData uri="http://schemas.openxmlformats.org/drawingml/2006/table">
            <a:tbl>
              <a:tblPr/>
              <a:tblGrid>
                <a:gridCol w="648072"/>
                <a:gridCol w="1312146"/>
                <a:gridCol w="848094"/>
                <a:gridCol w="720080"/>
              </a:tblGrid>
              <a:tr h="36003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0x1e</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0x2e</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5292080" y="404664"/>
          <a:ext cx="3528392" cy="4956041"/>
        </p:xfrm>
        <a:graphic>
          <a:graphicData uri="http://schemas.openxmlformats.org/drawingml/2006/table">
            <a:tbl>
              <a:tblPr/>
              <a:tblGrid>
                <a:gridCol w="648072"/>
                <a:gridCol w="1080120"/>
                <a:gridCol w="1080120"/>
                <a:gridCol w="720080"/>
              </a:tblGrid>
              <a:tr h="26324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0x41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0x51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0x61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0x71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0x81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1111010</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601">
                <a:tc>
                  <a:txBody>
                    <a:bodyPr/>
                    <a:lstStyle/>
                    <a:p>
                      <a:pPr algn="ctr">
                        <a:spcAft>
                          <a:spcPts val="0"/>
                        </a:spcAft>
                      </a:pPr>
                      <a:r>
                        <a:rPr lang="en-US" sz="1800" kern="0">
                          <a:latin typeface="Times New Roman"/>
                          <a:ea typeface="宋体"/>
                          <a:cs typeface="Times New Roman"/>
                        </a:rPr>
                        <a:t>17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8</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0x32</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内容占位符 2"/>
          <p:cNvSpPr txBox="1">
            <a:spLocks/>
          </p:cNvSpPr>
          <p:nvPr/>
        </p:nvSpPr>
        <p:spPr bwMode="gray">
          <a:xfrm>
            <a:off x="539552" y="5373216"/>
            <a:ext cx="8280920" cy="1152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110 1001101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01 1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11001 001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101 00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111010 1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1111010 11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01010</a:t>
            </a:r>
          </a:p>
          <a:p>
            <a:pPr marL="342900" lvl="0" indent="-342900" eaLnBrk="0" hangingPunct="0">
              <a:spcBef>
                <a:spcPct val="20000"/>
              </a:spcBef>
              <a:buClr>
                <a:schemeClr val="tx2"/>
              </a:buClr>
              <a:buFont typeface="Wingdings" pitchFamily="2" charset="2"/>
              <a:buChar char="v"/>
            </a:pPr>
            <a:r>
              <a:rPr lang="en-US" altLang="zh-CN" sz="2000" dirty="0" smtClean="0"/>
              <a:t>77</a:t>
            </a:r>
            <a:r>
              <a:rPr lang="zh-CN" altLang="zh-CN" sz="2000" dirty="0" smtClean="0"/>
              <a:t>，</a:t>
            </a:r>
            <a:r>
              <a:rPr lang="en-US" altLang="zh-CN" sz="2000" dirty="0" smtClean="0"/>
              <a:t>(0</a:t>
            </a:r>
            <a:r>
              <a:rPr lang="zh-CN" altLang="zh-CN" sz="2000" dirty="0" smtClean="0"/>
              <a:t>，</a:t>
            </a:r>
            <a:r>
              <a:rPr lang="en-US" altLang="zh-CN" sz="2000" dirty="0" smtClean="0"/>
              <a:t>1)</a:t>
            </a:r>
            <a:r>
              <a:rPr lang="zh-CN" altLang="zh-CN" sz="2000" dirty="0" smtClean="0"/>
              <a:t>，</a:t>
            </a:r>
            <a:r>
              <a:rPr lang="en-US" altLang="zh-CN" sz="2000" dirty="0" smtClean="0"/>
              <a:t>(0</a:t>
            </a:r>
            <a:r>
              <a:rPr lang="zh-CN" altLang="zh-CN" sz="2000" dirty="0" smtClean="0"/>
              <a:t>，</a:t>
            </a:r>
            <a:r>
              <a:rPr lang="en-US" altLang="zh-CN" sz="2000" dirty="0" smtClean="0"/>
              <a:t>5)</a:t>
            </a:r>
            <a:r>
              <a:rPr lang="zh-CN" altLang="zh-CN" sz="2000" dirty="0" smtClean="0"/>
              <a:t>，</a:t>
            </a:r>
            <a:r>
              <a:rPr lang="en-US" altLang="zh-CN" sz="2000" dirty="0" smtClean="0"/>
              <a:t>(0</a:t>
            </a:r>
            <a:r>
              <a:rPr lang="zh-CN" altLang="zh-CN" sz="2000" dirty="0" smtClean="0"/>
              <a:t>，</a:t>
            </a:r>
            <a:r>
              <a:rPr lang="en-US" altLang="zh-CN" sz="2000" dirty="0" smtClean="0"/>
              <a:t>-6)</a:t>
            </a:r>
            <a:r>
              <a:rPr lang="zh-CN" altLang="zh-CN" sz="2000" dirty="0" smtClean="0"/>
              <a:t>，</a:t>
            </a:r>
            <a:r>
              <a:rPr lang="en-US" altLang="zh-CN" sz="2000" dirty="0" smtClean="0"/>
              <a:t>(0</a:t>
            </a:r>
            <a:r>
              <a:rPr lang="zh-CN" altLang="zh-CN" sz="2000" dirty="0" smtClean="0"/>
              <a:t>，</a:t>
            </a:r>
            <a:r>
              <a:rPr lang="en-US" altLang="zh-CN" sz="2000" dirty="0" smtClean="0"/>
              <a:t>-3)</a:t>
            </a:r>
            <a:r>
              <a:rPr lang="zh-CN" altLang="zh-CN" sz="2000" dirty="0" smtClean="0"/>
              <a:t>，</a:t>
            </a:r>
            <a:r>
              <a:rPr lang="en-US" altLang="zh-CN" sz="2000" dirty="0" smtClean="0"/>
              <a:t>(5</a:t>
            </a:r>
            <a:r>
              <a:rPr lang="zh-CN" altLang="zh-CN" sz="2000" dirty="0" smtClean="0"/>
              <a:t>，</a:t>
            </a:r>
            <a:r>
              <a:rPr lang="en-US" altLang="zh-CN" sz="2000" dirty="0" smtClean="0"/>
              <a:t>1)</a:t>
            </a:r>
            <a:r>
              <a:rPr lang="zh-CN" altLang="zh-CN" sz="2000" dirty="0" smtClean="0"/>
              <a:t>，</a:t>
            </a:r>
            <a:r>
              <a:rPr lang="en-US" altLang="zh-CN" sz="2000" dirty="0" smtClean="0"/>
              <a:t>(2</a:t>
            </a:r>
            <a:r>
              <a:rPr lang="zh-CN" altLang="zh-CN" sz="2000" dirty="0" smtClean="0"/>
              <a:t>，</a:t>
            </a:r>
            <a:r>
              <a:rPr lang="en-US" altLang="zh-CN" sz="2000" dirty="0" smtClean="0"/>
              <a:t>3)</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
        <p:nvSpPr>
          <p:cNvPr id="8" name="TextBox 7"/>
          <p:cNvSpPr txBox="1"/>
          <p:nvPr/>
        </p:nvSpPr>
        <p:spPr>
          <a:xfrm>
            <a:off x="6242954" y="66110"/>
            <a:ext cx="1579278" cy="369332"/>
          </a:xfrm>
          <a:prstGeom prst="rect">
            <a:avLst/>
          </a:prstGeom>
          <a:noFill/>
        </p:spPr>
        <p:txBody>
          <a:bodyPr wrap="none" rtlCol="0">
            <a:spAutoFit/>
          </a:bodyPr>
          <a:lstStyle/>
          <a:p>
            <a:r>
              <a:rPr lang="zh-CN" altLang="en-US" sz="1800" dirty="0" smtClean="0"/>
              <a:t>交流哈夫曼树</a:t>
            </a:r>
            <a:endParaRPr lang="zh-CN" altLang="en-US" sz="1800" dirty="0"/>
          </a:p>
        </p:txBody>
      </p:sp>
      <p:sp>
        <p:nvSpPr>
          <p:cNvPr id="9" name="TextBox 8"/>
          <p:cNvSpPr txBox="1"/>
          <p:nvPr/>
        </p:nvSpPr>
        <p:spPr>
          <a:xfrm>
            <a:off x="2051720" y="2852936"/>
            <a:ext cx="1579278" cy="369332"/>
          </a:xfrm>
          <a:prstGeom prst="rect">
            <a:avLst/>
          </a:prstGeom>
          <a:noFill/>
        </p:spPr>
        <p:txBody>
          <a:bodyPr wrap="none" rtlCol="0">
            <a:spAutoFit/>
          </a:bodyPr>
          <a:lstStyle/>
          <a:p>
            <a:r>
              <a:rPr lang="zh-CN" altLang="en-US" sz="1800" dirty="0" smtClean="0"/>
              <a:t>直流哈夫曼树</a:t>
            </a:r>
            <a:endParaRPr lang="zh-CN" altLang="en-US" sz="1800"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en-US" altLang="zh-CN" smtClean="0">
                <a:ea typeface="宋体" pitchFamily="2" charset="-122"/>
              </a:rPr>
              <a:t>JPEG2000</a:t>
            </a:r>
            <a:endParaRPr lang="zh-CN" altLang="en-US" smtClean="0">
              <a:ea typeface="宋体" pitchFamily="2" charset="-122"/>
            </a:endParaRPr>
          </a:p>
        </p:txBody>
      </p:sp>
      <p:sp>
        <p:nvSpPr>
          <p:cNvPr id="113667" name="内容占位符 2"/>
          <p:cNvSpPr>
            <a:spLocks noGrp="1"/>
          </p:cNvSpPr>
          <p:nvPr>
            <p:ph idx="1"/>
          </p:nvPr>
        </p:nvSpPr>
        <p:spPr>
          <a:xfrm>
            <a:off x="642938" y="1371600"/>
            <a:ext cx="8043862" cy="4700588"/>
          </a:xfrm>
        </p:spPr>
        <p:txBody>
          <a:bodyPr/>
          <a:lstStyle/>
          <a:p>
            <a:pPr eaLnBrk="1" hangingPunct="1">
              <a:lnSpc>
                <a:spcPct val="140000"/>
              </a:lnSpc>
            </a:pPr>
            <a:r>
              <a:rPr lang="zh-CN" altLang="en-US" sz="2400" smtClean="0">
                <a:latin typeface="宋体" pitchFamily="2" charset="-122"/>
                <a:ea typeface="宋体" pitchFamily="2" charset="-122"/>
              </a:rPr>
              <a:t>为了能用单一的压缩码流提供多种性能、满足范围更为广泛的应用，</a:t>
            </a:r>
            <a:r>
              <a:rPr lang="en-US" altLang="zh-CN" sz="2400" smtClean="0">
                <a:ea typeface="宋体" pitchFamily="2" charset="-122"/>
              </a:rPr>
              <a:t>JPEG</a:t>
            </a:r>
            <a:r>
              <a:rPr lang="zh-CN" altLang="en-US" sz="2400" smtClean="0">
                <a:latin typeface="宋体" pitchFamily="2" charset="-122"/>
                <a:ea typeface="宋体" pitchFamily="2" charset="-122"/>
              </a:rPr>
              <a:t>工作组于</a:t>
            </a:r>
            <a:r>
              <a:rPr lang="en-US" altLang="zh-CN" sz="2400" smtClean="0">
                <a:ea typeface="宋体" pitchFamily="2" charset="-122"/>
              </a:rPr>
              <a:t>1996</a:t>
            </a:r>
            <a:r>
              <a:rPr lang="zh-CN" altLang="en-US" sz="2400" smtClean="0">
                <a:latin typeface="宋体" pitchFamily="2" charset="-122"/>
                <a:ea typeface="宋体" pitchFamily="2" charset="-122"/>
              </a:rPr>
              <a:t>年开始探索一种新的静止图像压缩编码标准，并且称它为</a:t>
            </a:r>
            <a:r>
              <a:rPr lang="en-US" altLang="zh-CN" sz="2400" smtClean="0">
                <a:ea typeface="宋体" pitchFamily="2" charset="-122"/>
              </a:rPr>
              <a:t>JPEG 2000</a:t>
            </a:r>
            <a:r>
              <a:rPr lang="zh-CN" altLang="en-US" sz="2400" smtClean="0">
                <a:latin typeface="宋体" pitchFamily="2" charset="-122"/>
                <a:ea typeface="宋体" pitchFamily="2" charset="-122"/>
              </a:rPr>
              <a:t>。</a:t>
            </a:r>
            <a:r>
              <a:rPr lang="zh-CN" altLang="en-US" sz="2400" smtClean="0">
                <a:ea typeface="宋体" pitchFamily="2" charset="-122"/>
              </a:rPr>
              <a:t> </a:t>
            </a:r>
          </a:p>
          <a:p>
            <a:pPr eaLnBrk="1" hangingPunct="1">
              <a:lnSpc>
                <a:spcPct val="140000"/>
              </a:lnSpc>
            </a:pPr>
            <a:r>
              <a:rPr lang="en-US" altLang="zh-CN" sz="2400" smtClean="0">
                <a:ea typeface="宋体" pitchFamily="2" charset="-122"/>
              </a:rPr>
              <a:t>JPEG 2000</a:t>
            </a:r>
            <a:r>
              <a:rPr lang="zh-CN" altLang="en-US" sz="2400" smtClean="0">
                <a:latin typeface="宋体" pitchFamily="2" charset="-122"/>
                <a:ea typeface="宋体" pitchFamily="2" charset="-122"/>
              </a:rPr>
              <a:t>是</a:t>
            </a:r>
            <a:r>
              <a:rPr lang="en-US" altLang="zh-CN" sz="2400" smtClean="0">
                <a:ea typeface="宋体" pitchFamily="2" charset="-122"/>
              </a:rPr>
              <a:t>JPEG</a:t>
            </a:r>
            <a:r>
              <a:rPr lang="zh-CN" altLang="en-US" sz="2400" smtClean="0">
                <a:latin typeface="宋体" pitchFamily="2" charset="-122"/>
                <a:ea typeface="宋体" pitchFamily="2" charset="-122"/>
              </a:rPr>
              <a:t>工作组制定的并于</a:t>
            </a:r>
            <a:r>
              <a:rPr lang="en-US" altLang="zh-CN" sz="2400" smtClean="0">
                <a:ea typeface="宋体" pitchFamily="2" charset="-122"/>
              </a:rPr>
              <a:t>2000</a:t>
            </a:r>
            <a:r>
              <a:rPr lang="zh-CN" altLang="en-US" sz="2400" smtClean="0">
                <a:latin typeface="宋体" pitchFamily="2" charset="-122"/>
                <a:ea typeface="宋体" pitchFamily="2" charset="-122"/>
              </a:rPr>
              <a:t>年底陆续公布的基于</a:t>
            </a:r>
            <a:r>
              <a:rPr lang="en-US" altLang="zh-CN" sz="2400" smtClean="0">
                <a:ea typeface="宋体" pitchFamily="2" charset="-122"/>
              </a:rPr>
              <a:t>JPEG</a:t>
            </a:r>
            <a:r>
              <a:rPr lang="zh-CN" altLang="en-US" sz="2400" smtClean="0">
                <a:latin typeface="宋体" pitchFamily="2" charset="-122"/>
                <a:ea typeface="宋体" pitchFamily="2" charset="-122"/>
              </a:rPr>
              <a:t>标准的最新的静止图像压缩编码的国际标准，它之所以比</a:t>
            </a:r>
            <a:r>
              <a:rPr lang="en-US" altLang="zh-CN" sz="2400" smtClean="0">
                <a:ea typeface="宋体" pitchFamily="2" charset="-122"/>
              </a:rPr>
              <a:t>JPEG</a:t>
            </a:r>
            <a:r>
              <a:rPr lang="zh-CN" altLang="en-US" sz="2400" smtClean="0">
                <a:latin typeface="宋体" pitchFamily="2" charset="-122"/>
                <a:ea typeface="宋体" pitchFamily="2" charset="-122"/>
              </a:rPr>
              <a:t>标准优越，主要是不再采用离散傅立叶变换</a:t>
            </a:r>
            <a:r>
              <a:rPr lang="en-US" altLang="zh-CN" sz="2400" smtClean="0">
                <a:ea typeface="宋体" pitchFamily="2" charset="-122"/>
              </a:rPr>
              <a:t>DCT</a:t>
            </a:r>
            <a:r>
              <a:rPr lang="zh-CN" altLang="en-US" sz="2400" smtClean="0">
                <a:latin typeface="宋体" pitchFamily="2" charset="-122"/>
                <a:ea typeface="宋体" pitchFamily="2" charset="-122"/>
              </a:rPr>
              <a:t>算法为主的编码方法，改用以</a:t>
            </a:r>
            <a:r>
              <a:rPr lang="en-US" altLang="zh-CN" sz="2400" smtClean="0">
                <a:ea typeface="宋体" pitchFamily="2" charset="-122"/>
              </a:rPr>
              <a:t>DWT</a:t>
            </a:r>
            <a:r>
              <a:rPr lang="zh-CN" altLang="en-US" sz="2400" smtClean="0">
                <a:latin typeface="宋体" pitchFamily="2" charset="-122"/>
                <a:ea typeface="宋体" pitchFamily="2" charset="-122"/>
              </a:rPr>
              <a:t>（</a:t>
            </a:r>
            <a:r>
              <a:rPr lang="en-US" altLang="zh-CN" sz="2400" smtClean="0">
                <a:ea typeface="宋体" pitchFamily="2" charset="-122"/>
              </a:rPr>
              <a:t>Discrete Wavelet Transformation</a:t>
            </a:r>
            <a:r>
              <a:rPr lang="zh-CN" altLang="en-US" sz="2400" smtClean="0">
                <a:latin typeface="宋体" pitchFamily="2" charset="-122"/>
                <a:ea typeface="宋体" pitchFamily="2" charset="-122"/>
              </a:rPr>
              <a:t>，离散小波变换算法）为主的多解析编码方法。</a:t>
            </a:r>
            <a:endParaRPr lang="zh-CN" altLang="en-US" sz="2400" smtClean="0">
              <a:ea typeface="宋体" pitchFamily="2" charset="-122"/>
            </a:endParaRPr>
          </a:p>
        </p:txBody>
      </p:sp>
      <p:sp>
        <p:nvSpPr>
          <p:cNvPr id="1136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组成</a:t>
            </a:r>
          </a:p>
        </p:txBody>
      </p:sp>
      <p:sp>
        <p:nvSpPr>
          <p:cNvPr id="114691" name="内容占位符 2"/>
          <p:cNvSpPr>
            <a:spLocks noGrp="1"/>
          </p:cNvSpPr>
          <p:nvPr>
            <p:ph idx="1"/>
          </p:nvPr>
        </p:nvSpPr>
        <p:spPr>
          <a:xfrm>
            <a:off x="571500" y="1371600"/>
            <a:ext cx="8286750" cy="4700588"/>
          </a:xfrm>
        </p:spPr>
        <p:txBody>
          <a:bodyPr/>
          <a:lstStyle/>
          <a:p>
            <a:pPr>
              <a:tabLst>
                <a:tab pos="533400" algn="l"/>
              </a:tabLst>
            </a:pPr>
            <a:r>
              <a:rPr lang="zh-CN" altLang="en-US" smtClean="0">
                <a:ea typeface="宋体" pitchFamily="2" charset="-122"/>
              </a:rPr>
              <a:t>图像编码系统，它是标准的核心系统。</a:t>
            </a:r>
          </a:p>
          <a:p>
            <a:pPr>
              <a:tabLst>
                <a:tab pos="533400" algn="l"/>
              </a:tabLst>
            </a:pPr>
            <a:r>
              <a:rPr lang="zh-CN" altLang="en-US" smtClean="0">
                <a:ea typeface="宋体" pitchFamily="2" charset="-122"/>
              </a:rPr>
              <a:t>扩展系统，在核心系统上添加一些功能。</a:t>
            </a:r>
          </a:p>
          <a:p>
            <a:pPr>
              <a:tabLst>
                <a:tab pos="533400" algn="l"/>
              </a:tabLst>
            </a:pPr>
            <a:r>
              <a:rPr lang="zh-CN" altLang="en-US" smtClean="0">
                <a:ea typeface="宋体" pitchFamily="2" charset="-122"/>
              </a:rPr>
              <a:t>运动</a:t>
            </a:r>
            <a:r>
              <a:rPr lang="en-US" altLang="zh-CN" smtClean="0">
                <a:ea typeface="宋体" pitchFamily="2" charset="-122"/>
              </a:rPr>
              <a:t>JPEG 2000</a:t>
            </a:r>
            <a:r>
              <a:rPr lang="zh-CN" altLang="en-US" smtClean="0">
                <a:ea typeface="宋体" pitchFamily="2" charset="-122"/>
              </a:rPr>
              <a:t>，针对运动图像提出的解决方案。</a:t>
            </a:r>
          </a:p>
          <a:p>
            <a:pPr>
              <a:tabLst>
                <a:tab pos="533400" algn="l"/>
              </a:tabLst>
            </a:pPr>
            <a:r>
              <a:rPr lang="zh-CN" altLang="en-US" smtClean="0">
                <a:ea typeface="宋体" pitchFamily="2" charset="-122"/>
              </a:rPr>
              <a:t>兼容性。</a:t>
            </a:r>
          </a:p>
          <a:p>
            <a:pPr>
              <a:tabLst>
                <a:tab pos="533400" algn="l"/>
              </a:tabLst>
            </a:pPr>
            <a:r>
              <a:rPr lang="zh-CN" altLang="en-US" smtClean="0">
                <a:ea typeface="宋体" pitchFamily="2" charset="-122"/>
              </a:rPr>
              <a:t>参考软件。</a:t>
            </a:r>
          </a:p>
          <a:p>
            <a:pPr>
              <a:tabLst>
                <a:tab pos="533400" algn="l"/>
              </a:tabLst>
            </a:pPr>
            <a:r>
              <a:rPr lang="zh-CN" altLang="en-US" smtClean="0">
                <a:ea typeface="宋体" pitchFamily="2" charset="-122"/>
              </a:rPr>
              <a:t>复合图像格式，主要是针对印刷和传真应用</a:t>
            </a:r>
          </a:p>
        </p:txBody>
      </p:sp>
      <p:sp>
        <p:nvSpPr>
          <p:cNvPr id="1146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1295400" y="285750"/>
            <a:ext cx="7086600" cy="563563"/>
          </a:xfrm>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1</a:t>
            </a:r>
            <a:r>
              <a:rPr lang="zh-CN" altLang="en-US" smtClean="0">
                <a:ea typeface="宋体" pitchFamily="2" charset="-122"/>
              </a:rPr>
              <a:t>）</a:t>
            </a:r>
          </a:p>
        </p:txBody>
      </p:sp>
      <p:sp>
        <p:nvSpPr>
          <p:cNvPr id="115715" name="内容占位符 2"/>
          <p:cNvSpPr>
            <a:spLocks noGrp="1"/>
          </p:cNvSpPr>
          <p:nvPr>
            <p:ph idx="1"/>
          </p:nvPr>
        </p:nvSpPr>
        <p:spPr>
          <a:xfrm>
            <a:off x="571500" y="857250"/>
            <a:ext cx="8115300" cy="4929188"/>
          </a:xfrm>
        </p:spPr>
        <p:txBody>
          <a:bodyPr/>
          <a:lstStyle/>
          <a:p>
            <a:pPr algn="just" eaLnBrk="1" hangingPunct="1">
              <a:lnSpc>
                <a:spcPct val="120000"/>
              </a:lnSpc>
            </a:pPr>
            <a:r>
              <a:rPr lang="zh-CN" altLang="en-US" sz="2400" smtClean="0">
                <a:ea typeface="宋体" pitchFamily="2" charset="-122"/>
              </a:rPr>
              <a:t>在压缩时，可指定图片感兴趣的区域，并指定压缩质量；在解压缩时，对这些区域指定解压缩顺序及解压缩质量。因为子波在时域及频域上具有局域性，有可能完全恢复或以高分辨率恢复图像的某个局部。</a:t>
            </a:r>
          </a:p>
          <a:p>
            <a:pPr algn="just" eaLnBrk="1" hangingPunct="1">
              <a:lnSpc>
                <a:spcPct val="120000"/>
              </a:lnSpc>
            </a:pPr>
            <a:r>
              <a:rPr lang="zh-CN" altLang="en-US" sz="2400" smtClean="0">
                <a:ea typeface="宋体" pitchFamily="2" charset="-122"/>
              </a:rPr>
              <a:t>在高压缩比下，仍能保持较高的图像质量。在类似质量的前提下，</a:t>
            </a:r>
            <a:r>
              <a:rPr lang="en-US" altLang="zh-CN" sz="2400" smtClean="0">
                <a:ea typeface="宋体" pitchFamily="2" charset="-122"/>
              </a:rPr>
              <a:t>JPEG 2000</a:t>
            </a:r>
            <a:r>
              <a:rPr lang="zh-CN" altLang="en-US" sz="2400" smtClean="0">
                <a:ea typeface="宋体" pitchFamily="2" charset="-122"/>
              </a:rPr>
              <a:t>的压缩比比</a:t>
            </a:r>
            <a:r>
              <a:rPr lang="en-US" altLang="zh-CN" sz="2400" smtClean="0">
                <a:ea typeface="宋体" pitchFamily="2" charset="-122"/>
              </a:rPr>
              <a:t>JPEG</a:t>
            </a:r>
            <a:r>
              <a:rPr lang="zh-CN" altLang="en-US" sz="2400" smtClean="0">
                <a:ea typeface="宋体" pitchFamily="2" charset="-122"/>
              </a:rPr>
              <a:t>高</a:t>
            </a:r>
            <a:r>
              <a:rPr lang="en-US" altLang="zh-CN" sz="2400" smtClean="0">
                <a:ea typeface="宋体" pitchFamily="2" charset="-122"/>
              </a:rPr>
              <a:t>10%</a:t>
            </a:r>
            <a:r>
              <a:rPr lang="zh-CN" altLang="en-US" sz="2400" smtClean="0">
                <a:ea typeface="宋体" pitchFamily="2" charset="-122"/>
              </a:rPr>
              <a:t>～</a:t>
            </a:r>
            <a:r>
              <a:rPr lang="en-US" altLang="zh-CN" sz="2400" smtClean="0">
                <a:ea typeface="宋体" pitchFamily="2" charset="-122"/>
              </a:rPr>
              <a:t>30%</a:t>
            </a:r>
          </a:p>
          <a:p>
            <a:pPr algn="just" eaLnBrk="1" hangingPunct="1">
              <a:lnSpc>
                <a:spcPct val="120000"/>
              </a:lnSpc>
            </a:pPr>
            <a:r>
              <a:rPr lang="zh-CN" altLang="en-US" sz="2400" smtClean="0">
                <a:ea typeface="宋体" pitchFamily="2" charset="-122"/>
              </a:rPr>
              <a:t>支持渐进式传输，即开始时显示一个模糊、不清晰且质量低的图像，随着数据进一步被接收，图像清晰度和质量逐步提高，最后显示出一个高清晰度且高质量的图像。</a:t>
            </a:r>
            <a:r>
              <a:rPr lang="en-US" altLang="zh-CN" sz="2400" smtClean="0">
                <a:ea typeface="宋体" pitchFamily="2" charset="-122"/>
              </a:rPr>
              <a:t>JPEG 2000</a:t>
            </a:r>
            <a:r>
              <a:rPr lang="zh-CN" altLang="en-US" sz="2400" smtClean="0">
                <a:ea typeface="宋体" pitchFamily="2" charset="-122"/>
              </a:rPr>
              <a:t>在节约和充分利用有限带宽方面显得更加优越</a:t>
            </a:r>
          </a:p>
        </p:txBody>
      </p:sp>
      <p:sp>
        <p:nvSpPr>
          <p:cNvPr id="1157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2</a:t>
            </a:r>
            <a:r>
              <a:rPr lang="zh-CN" altLang="en-US" smtClean="0">
                <a:ea typeface="宋体" pitchFamily="2" charset="-122"/>
              </a:rPr>
              <a:t>）</a:t>
            </a:r>
          </a:p>
        </p:txBody>
      </p:sp>
      <p:sp>
        <p:nvSpPr>
          <p:cNvPr id="116739" name="内容占位符 2"/>
          <p:cNvSpPr>
            <a:spLocks noGrp="1"/>
          </p:cNvSpPr>
          <p:nvPr>
            <p:ph idx="1"/>
          </p:nvPr>
        </p:nvSpPr>
        <p:spPr>
          <a:xfrm>
            <a:off x="571500" y="1143000"/>
            <a:ext cx="8115300" cy="4929188"/>
          </a:xfrm>
        </p:spPr>
        <p:txBody>
          <a:bodyPr/>
          <a:lstStyle/>
          <a:p>
            <a:pPr algn="just" eaLnBrk="1" hangingPunct="1">
              <a:lnSpc>
                <a:spcPct val="130000"/>
              </a:lnSpc>
            </a:pPr>
            <a:r>
              <a:rPr lang="zh-CN" altLang="en-US" sz="2800" smtClean="0">
                <a:ea typeface="宋体" pitchFamily="2" charset="-122"/>
              </a:rPr>
              <a:t>既支持有损压缩，也支持无损压缩方式。</a:t>
            </a:r>
          </a:p>
          <a:p>
            <a:pPr algn="just" eaLnBrk="1" hangingPunct="1">
              <a:lnSpc>
                <a:spcPct val="130000"/>
              </a:lnSpc>
            </a:pPr>
            <a:r>
              <a:rPr lang="zh-CN" altLang="en-US" sz="2800" smtClean="0">
                <a:ea typeface="宋体" pitchFamily="2" charset="-122"/>
              </a:rPr>
              <a:t>在有限带宽上进行文件传输时，有很强的纠错能力，在用户指定文件尺寸时，能保证较高的再现图像质量，以致在无线领域得到广泛应用。</a:t>
            </a:r>
            <a:endParaRPr lang="en-US" altLang="zh-CN" sz="2800" smtClean="0">
              <a:ea typeface="宋体" pitchFamily="2" charset="-122"/>
            </a:endParaRPr>
          </a:p>
          <a:p>
            <a:pPr eaLnBrk="1" hangingPunct="1">
              <a:lnSpc>
                <a:spcPct val="130000"/>
              </a:lnSpc>
            </a:pPr>
            <a:r>
              <a:rPr lang="zh-CN" altLang="en-US" sz="2800" smtClean="0">
                <a:ea typeface="宋体" pitchFamily="2" charset="-122"/>
              </a:rPr>
              <a:t>可对编码流进行随机访问和处理，因为它的块编码是独立的，且编码流具有包裹式结构。 </a:t>
            </a:r>
          </a:p>
          <a:p>
            <a:pPr eaLnBrk="1" hangingPunct="1"/>
            <a:r>
              <a:rPr lang="zh-CN" altLang="en-US" sz="2800" smtClean="0">
                <a:ea typeface="宋体" pitchFamily="2" charset="-122"/>
              </a:rPr>
              <a:t>使用</a:t>
            </a:r>
            <a:r>
              <a:rPr lang="en-US" altLang="zh-CN" sz="2800" smtClean="0">
                <a:ea typeface="宋体" pitchFamily="2" charset="-122"/>
              </a:rPr>
              <a:t>Alpha</a:t>
            </a:r>
            <a:r>
              <a:rPr lang="zh-CN" altLang="en-US" sz="2800" smtClean="0">
                <a:ea typeface="宋体" pitchFamily="2" charset="-122"/>
              </a:rPr>
              <a:t>通道，以满足图形艺术和</a:t>
            </a:r>
            <a:r>
              <a:rPr lang="en-US" altLang="zh-CN" sz="2800" smtClean="0">
                <a:ea typeface="宋体" pitchFamily="2" charset="-122"/>
              </a:rPr>
              <a:t>Internet</a:t>
            </a:r>
            <a:r>
              <a:rPr lang="zh-CN" altLang="en-US" sz="2800" smtClean="0">
                <a:ea typeface="宋体" pitchFamily="2" charset="-122"/>
              </a:rPr>
              <a:t>的发展和需求；</a:t>
            </a:r>
          </a:p>
          <a:p>
            <a:pPr eaLnBrk="1" hangingPunct="1"/>
            <a:r>
              <a:rPr lang="zh-CN" altLang="en-US" sz="2800" smtClean="0">
                <a:ea typeface="宋体" pitchFamily="2" charset="-122"/>
              </a:rPr>
              <a:t>在彩色图像处理方面，</a:t>
            </a:r>
            <a:r>
              <a:rPr lang="en-US" altLang="zh-CN" sz="2800" smtClean="0">
                <a:ea typeface="宋体" pitchFamily="2" charset="-122"/>
              </a:rPr>
              <a:t>JPEG 2000</a:t>
            </a:r>
            <a:r>
              <a:rPr lang="zh-CN" altLang="en-US" sz="2800" smtClean="0">
                <a:ea typeface="宋体" pitchFamily="2" charset="-122"/>
              </a:rPr>
              <a:t>可处理</a:t>
            </a:r>
            <a:r>
              <a:rPr lang="en-US" altLang="zh-CN" sz="2800" smtClean="0">
                <a:ea typeface="宋体" pitchFamily="2" charset="-122"/>
              </a:rPr>
              <a:t>256</a:t>
            </a:r>
            <a:r>
              <a:rPr lang="zh-CN" altLang="en-US" sz="2800" smtClean="0">
                <a:ea typeface="宋体" pitchFamily="2" charset="-122"/>
              </a:rPr>
              <a:t>个通道的信息</a:t>
            </a:r>
          </a:p>
          <a:p>
            <a:pPr algn="just" eaLnBrk="1" hangingPunct="1">
              <a:lnSpc>
                <a:spcPct val="130000"/>
              </a:lnSpc>
            </a:pPr>
            <a:endParaRPr lang="zh-CN" altLang="en-US" sz="2800" smtClean="0">
              <a:ea typeface="宋体" pitchFamily="2" charset="-122"/>
            </a:endParaRPr>
          </a:p>
        </p:txBody>
      </p:sp>
      <p:sp>
        <p:nvSpPr>
          <p:cNvPr id="1167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183"/>
          <p:cNvGraphicFramePr>
            <a:graphicFrameLocks noGrp="1"/>
          </p:cNvGraphicFramePr>
          <p:nvPr/>
        </p:nvGraphicFramePr>
        <p:xfrm>
          <a:off x="579438" y="500063"/>
          <a:ext cx="8135937" cy="5692458"/>
        </p:xfrm>
        <a:graphic>
          <a:graphicData uri="http://schemas.openxmlformats.org/drawingml/2006/table">
            <a:tbl>
              <a:tblPr/>
              <a:tblGrid>
                <a:gridCol w="1295400"/>
                <a:gridCol w="3168650"/>
                <a:gridCol w="3671887"/>
              </a:tblGrid>
              <a:tr h="427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Arial" charset="0"/>
                          <a:ea typeface="黑体" pitchFamily="2" charset="-122"/>
                          <a:cs typeface="Arial" charset="0"/>
                        </a:rPr>
                        <a:t>标准</a:t>
                      </a:r>
                      <a:endParaRPr kumimoji="1" lang="zh-CN" altLang="en-US"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 2000</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标题</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连续色调静止图像的数字压缩编码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新一代静止图像压缩编码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71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主要编码技术</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离散余弦变换（</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DCT</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知觉量化</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Zigzag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扫描</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霍夫曼编码</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算术编码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离散小波变化（</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DWT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EBCOT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核心算法</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ROI</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空间可扩展编码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质量可扩展编码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面向对象编码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位图形状编码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容错编码、</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TCQ</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、零数扫描</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2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压缩比</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算法效率</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以上急剧下降</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以上急剧衰减</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速率失真特性</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16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比</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JPEG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提高</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33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应用场合</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图像视频编辑</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数字图书馆</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电子商务</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打印、扫描、传真、遥感</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7797" name="TextBox 5"/>
          <p:cNvSpPr txBox="1">
            <a:spLocks noChangeArrowheads="1"/>
          </p:cNvSpPr>
          <p:nvPr/>
        </p:nvSpPr>
        <p:spPr bwMode="auto">
          <a:xfrm>
            <a:off x="2786063" y="38100"/>
            <a:ext cx="3706812" cy="461963"/>
          </a:xfrm>
          <a:prstGeom prst="rect">
            <a:avLst/>
          </a:prstGeom>
          <a:noFill/>
          <a:ln w="9525">
            <a:noFill/>
            <a:miter lim="800000"/>
            <a:headEnd/>
            <a:tailEnd/>
          </a:ln>
        </p:spPr>
        <p:txBody>
          <a:bodyPr wrap="none">
            <a:spAutoFit/>
          </a:bodyPr>
          <a:lstStyle/>
          <a:p>
            <a:r>
              <a:rPr lang="en-US" altLang="zh-CN"/>
              <a:t>JPEG</a:t>
            </a:r>
            <a:r>
              <a:rPr lang="zh-CN" altLang="en-US"/>
              <a:t>与</a:t>
            </a:r>
            <a:r>
              <a:rPr lang="en-US" altLang="zh-CN"/>
              <a:t>JPEG2000</a:t>
            </a:r>
            <a:r>
              <a:rPr lang="zh-CN" altLang="en-US"/>
              <a:t>对比</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295400" y="285750"/>
            <a:ext cx="7086600" cy="563563"/>
          </a:xfrm>
        </p:spPr>
        <p:txBody>
          <a:bodyPr/>
          <a:lstStyle/>
          <a:p>
            <a:r>
              <a:rPr lang="zh-CN" altLang="en-US" smtClean="0">
                <a:ea typeface="宋体" pitchFamily="2" charset="-122"/>
              </a:rPr>
              <a:t>压缩的可能性（</a:t>
            </a:r>
            <a:r>
              <a:rPr lang="en-US" altLang="zh-CN" smtClean="0">
                <a:ea typeface="宋体" pitchFamily="2" charset="-122"/>
              </a:rPr>
              <a:t>1</a:t>
            </a:r>
            <a:r>
              <a:rPr lang="zh-CN" altLang="en-US" smtClean="0">
                <a:ea typeface="宋体" pitchFamily="2" charset="-122"/>
              </a:rPr>
              <a:t>）</a:t>
            </a:r>
          </a:p>
        </p:txBody>
      </p:sp>
      <p:sp>
        <p:nvSpPr>
          <p:cNvPr id="11267" name="内容占位符 2"/>
          <p:cNvSpPr>
            <a:spLocks noGrp="1"/>
          </p:cNvSpPr>
          <p:nvPr>
            <p:ph idx="1"/>
          </p:nvPr>
        </p:nvSpPr>
        <p:spPr>
          <a:xfrm>
            <a:off x="357188" y="928688"/>
            <a:ext cx="8329612" cy="5143500"/>
          </a:xfrm>
        </p:spPr>
        <p:txBody>
          <a:bodyPr/>
          <a:lstStyle/>
          <a:p>
            <a:pPr>
              <a:defRPr/>
            </a:pPr>
            <a:r>
              <a:rPr lang="zh-CN" altLang="en-US" sz="2800" dirty="0" smtClean="0">
                <a:ea typeface="宋体" pitchFamily="2" charset="-122"/>
              </a:rPr>
              <a:t>空间冗余</a:t>
            </a:r>
            <a:endParaRPr lang="en-US" altLang="zh-CN" sz="2800" dirty="0" smtClean="0">
              <a:ea typeface="宋体" pitchFamily="2" charset="-122"/>
            </a:endParaRPr>
          </a:p>
          <a:p>
            <a:pPr lvl="1">
              <a:defRPr/>
            </a:pPr>
            <a:r>
              <a:rPr lang="zh-CN" altLang="en-US" sz="2400" dirty="0" smtClean="0">
                <a:ea typeface="宋体" pitchFamily="2" charset="-122"/>
              </a:rPr>
              <a:t>静态图像主要存在的一种冗余。</a:t>
            </a:r>
            <a:endParaRPr lang="en-US" altLang="zh-CN" sz="2400" dirty="0" smtClean="0">
              <a:ea typeface="宋体" pitchFamily="2" charset="-122"/>
            </a:endParaRPr>
          </a:p>
          <a:p>
            <a:pPr lvl="1">
              <a:defRPr/>
            </a:pPr>
            <a:r>
              <a:rPr lang="zh-CN" altLang="en-US" sz="2400" dirty="0" smtClean="0">
                <a:ea typeface="宋体" pitchFamily="2" charset="-122"/>
              </a:rPr>
              <a:t>在任何一幅图像中，均有由许多灰度或颜色都相同的邻近像素组成的区域，它们形成了一个性质相同的集合块</a:t>
            </a:r>
            <a:endParaRPr lang="en-US" altLang="zh-CN" sz="2400" dirty="0" smtClean="0">
              <a:ea typeface="宋体" pitchFamily="2" charset="-122"/>
            </a:endParaRPr>
          </a:p>
          <a:p>
            <a:pPr lvl="1">
              <a:defRPr/>
            </a:pPr>
            <a:r>
              <a:rPr lang="zh-CN" altLang="en-US" sz="2400" dirty="0" smtClean="0">
                <a:ea typeface="宋体" pitchFamily="2" charset="-122"/>
              </a:rPr>
              <a:t>它们相互之间具有空间（或空域）上的强相关性，在图像中就表现为空间冗余。</a:t>
            </a:r>
            <a:endParaRPr lang="en-US" altLang="zh-CN" sz="2400" dirty="0" smtClean="0">
              <a:ea typeface="宋体" pitchFamily="2" charset="-122"/>
            </a:endParaRPr>
          </a:p>
          <a:p>
            <a:pPr>
              <a:defRPr/>
            </a:pPr>
            <a:r>
              <a:rPr lang="zh-CN" altLang="en-US" sz="2800" dirty="0" smtClean="0">
                <a:ea typeface="宋体" pitchFamily="2" charset="-122"/>
              </a:rPr>
              <a:t>时间冗余</a:t>
            </a:r>
            <a:endParaRPr lang="en-US" altLang="zh-CN" sz="2800" dirty="0" smtClean="0">
              <a:ea typeface="宋体" pitchFamily="2" charset="-122"/>
            </a:endParaRPr>
          </a:p>
          <a:p>
            <a:pPr lvl="1">
              <a:defRPr/>
            </a:pPr>
            <a:r>
              <a:rPr lang="zh-CN" altLang="en-US" sz="2400" dirty="0" smtClean="0">
                <a:ea typeface="宋体" pitchFamily="2" charset="-122"/>
              </a:rPr>
              <a:t>序列图像经常包含的一种冗余</a:t>
            </a:r>
            <a:endParaRPr lang="en-US" altLang="zh-CN" sz="2400" dirty="0" smtClean="0">
              <a:ea typeface="宋体" pitchFamily="2" charset="-122"/>
            </a:endParaRPr>
          </a:p>
          <a:p>
            <a:pPr lvl="1">
              <a:defRPr/>
            </a:pPr>
            <a:r>
              <a:rPr lang="zh-CN" altLang="en-US" sz="2400" dirty="0" smtClean="0">
                <a:ea typeface="宋体" pitchFamily="2" charset="-122"/>
              </a:rPr>
              <a:t>相邻帧往往包含相同的背景和移动物体</a:t>
            </a:r>
            <a:endParaRPr lang="en-US" altLang="zh-CN" sz="2400" dirty="0" smtClean="0">
              <a:ea typeface="宋体" pitchFamily="2" charset="-122"/>
            </a:endParaRPr>
          </a:p>
          <a:p>
            <a:pPr marL="342900" lvl="1" indent="-342900">
              <a:buClr>
                <a:schemeClr val="tx2"/>
              </a:buClr>
              <a:buFont typeface="Wingdings" pitchFamily="2" charset="2"/>
              <a:buChar char="v"/>
              <a:defRPr/>
            </a:pPr>
            <a:r>
              <a:rPr lang="zh-CN" altLang="en-US" b="1" dirty="0" smtClean="0">
                <a:latin typeface="+mn-lt"/>
                <a:ea typeface="宋体" pitchFamily="2" charset="-122"/>
                <a:cs typeface="+mn-cs"/>
              </a:rPr>
              <a:t>统计冗余（空间冗余</a:t>
            </a:r>
            <a:r>
              <a:rPr lang="en-US" altLang="zh-CN" b="1" dirty="0" smtClean="0">
                <a:latin typeface="+mn-lt"/>
                <a:ea typeface="宋体" pitchFamily="2" charset="-122"/>
                <a:cs typeface="+mn-cs"/>
              </a:rPr>
              <a:t>+</a:t>
            </a:r>
            <a:r>
              <a:rPr lang="zh-CN" altLang="en-US" b="1" dirty="0" smtClean="0">
                <a:latin typeface="+mn-lt"/>
                <a:ea typeface="宋体" pitchFamily="2" charset="-122"/>
                <a:cs typeface="+mn-cs"/>
              </a:rPr>
              <a:t>时间冗余）</a:t>
            </a:r>
            <a:endParaRPr lang="en-US" altLang="zh-CN" b="1" dirty="0" smtClean="0">
              <a:latin typeface="+mn-lt"/>
              <a:ea typeface="宋体" pitchFamily="2" charset="-122"/>
              <a:cs typeface="+mn-cs"/>
            </a:endParaRPr>
          </a:p>
          <a:p>
            <a:pPr lvl="1">
              <a:defRPr/>
            </a:pPr>
            <a:r>
              <a:rPr lang="zh-CN" altLang="en-US" sz="2400" dirty="0" smtClean="0">
                <a:ea typeface="宋体" pitchFamily="2" charset="-122"/>
              </a:rPr>
              <a:t>空间冗余和时间冗余是将图像信号看作为随机信号时所反映出的统计特征，因此有时把这两种冗余称为统计冗余</a:t>
            </a:r>
            <a:endParaRPr lang="en-US" altLang="zh-CN" sz="2400" dirty="0" smtClean="0">
              <a:ea typeface="宋体" pitchFamily="2" charset="-122"/>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a:defRPr/>
            </a:pPr>
            <a:endParaRPr lang="en-US" altLang="zh-CN" dirty="0" smtClean="0">
              <a:ea typeface="宋体" pitchFamily="2" charset="-122"/>
            </a:endParaRP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1</a:t>
            </a:r>
            <a:r>
              <a:rPr lang="zh-CN" altLang="en-US" smtClean="0">
                <a:ea typeface="宋体" pitchFamily="2" charset="-122"/>
              </a:rPr>
              <a:t>）</a:t>
            </a:r>
          </a:p>
        </p:txBody>
      </p:sp>
      <p:sp>
        <p:nvSpPr>
          <p:cNvPr id="118787" name="内容占位符 2"/>
          <p:cNvSpPr>
            <a:spLocks noGrp="1"/>
          </p:cNvSpPr>
          <p:nvPr>
            <p:ph idx="1"/>
          </p:nvPr>
        </p:nvSpPr>
        <p:spPr/>
        <p:txBody>
          <a:bodyPr/>
          <a:lstStyle/>
          <a:p>
            <a:r>
              <a:rPr lang="zh-CN" altLang="en-US" smtClean="0">
                <a:ea typeface="宋体" pitchFamily="2" charset="-122"/>
              </a:rPr>
              <a:t>帧内压缩</a:t>
            </a:r>
            <a:endParaRPr lang="en-US" altLang="zh-CN" smtClean="0">
              <a:ea typeface="宋体" pitchFamily="2" charset="-122"/>
            </a:endParaRPr>
          </a:p>
          <a:p>
            <a:pPr lvl="1"/>
            <a:r>
              <a:rPr lang="zh-CN" altLang="en-US" smtClean="0">
                <a:latin typeface="宋体" pitchFamily="2" charset="-122"/>
                <a:ea typeface="宋体" pitchFamily="2" charset="-122"/>
              </a:rPr>
              <a:t>也称为空间压缩。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当压缩一帧视频时，仅考虑本帧的数据而不考虑相邻帧之间的冗余信息，这实际上与静态图像压缩类似。</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帧内一般采用有损压缩算法。</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由于帧内压缩时各个帧之间没有相互关系，所以压缩后的视频数据仍可以以帧为单位进行编辑。</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帧内压缩一般达不到很高的压缩</a:t>
            </a:r>
            <a:endParaRPr lang="en-US" altLang="zh-CN" smtClean="0">
              <a:latin typeface="Arial" pitchFamily="34" charset="0"/>
              <a:ea typeface="宋体" pitchFamily="2" charset="-122"/>
            </a:endParaRPr>
          </a:p>
        </p:txBody>
      </p:sp>
      <p:sp>
        <p:nvSpPr>
          <p:cNvPr id="1187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2</a:t>
            </a:r>
            <a:r>
              <a:rPr lang="zh-CN" altLang="en-US" smtClean="0">
                <a:ea typeface="宋体" pitchFamily="2" charset="-122"/>
              </a:rPr>
              <a:t>）</a:t>
            </a:r>
          </a:p>
        </p:txBody>
      </p:sp>
      <p:sp>
        <p:nvSpPr>
          <p:cNvPr id="119811" name="内容占位符 2"/>
          <p:cNvSpPr>
            <a:spLocks noGrp="1"/>
          </p:cNvSpPr>
          <p:nvPr>
            <p:ph idx="1"/>
          </p:nvPr>
        </p:nvSpPr>
        <p:spPr/>
        <p:txBody>
          <a:bodyPr/>
          <a:lstStyle/>
          <a:p>
            <a:r>
              <a:rPr lang="zh-CN" altLang="en-US" smtClean="0">
                <a:ea typeface="宋体" pitchFamily="2" charset="-122"/>
              </a:rPr>
              <a:t>帧间压缩</a:t>
            </a:r>
            <a:endParaRPr lang="en-US" altLang="zh-CN" smtClean="0">
              <a:ea typeface="宋体" pitchFamily="2" charset="-122"/>
            </a:endParaRPr>
          </a:p>
          <a:p>
            <a:pPr lvl="1"/>
            <a:r>
              <a:rPr lang="zh-CN" altLang="en-US" smtClean="0">
                <a:latin typeface="宋体" pitchFamily="2" charset="-122"/>
                <a:ea typeface="宋体" pitchFamily="2" charset="-122"/>
              </a:rPr>
              <a:t>也称为时间压缩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通过比较时间轴上不同帧之间的数据进行压缩。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帧间压缩一般是有损的。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采用帧间压缩基于许多视频或动画的连续前后两帧具有很大的相关性，或者说前后两帧信息变化很小的特点。</a:t>
            </a:r>
            <a:endParaRPr lang="zh-CN" altLang="en-US" smtClean="0">
              <a:latin typeface="Arial" pitchFamily="34" charset="0"/>
              <a:ea typeface="宋体" pitchFamily="2" charset="-122"/>
            </a:endParaRPr>
          </a:p>
        </p:txBody>
      </p:sp>
      <p:sp>
        <p:nvSpPr>
          <p:cNvPr id="1198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3</a:t>
            </a:r>
            <a:r>
              <a:rPr lang="zh-CN" altLang="en-US" smtClean="0">
                <a:ea typeface="宋体" pitchFamily="2" charset="-122"/>
              </a:rPr>
              <a:t>）</a:t>
            </a:r>
          </a:p>
        </p:txBody>
      </p:sp>
      <p:sp>
        <p:nvSpPr>
          <p:cNvPr id="120835" name="内容占位符 2"/>
          <p:cNvSpPr>
            <a:spLocks noGrp="1"/>
          </p:cNvSpPr>
          <p:nvPr>
            <p:ph idx="1"/>
          </p:nvPr>
        </p:nvSpPr>
        <p:spPr>
          <a:xfrm>
            <a:off x="285750" y="1143000"/>
            <a:ext cx="8401050" cy="4929188"/>
          </a:xfrm>
        </p:spPr>
        <p:txBody>
          <a:bodyPr/>
          <a:lstStyle/>
          <a:p>
            <a:r>
              <a:rPr lang="zh-CN" altLang="en-US" sz="2800" smtClean="0">
                <a:ea typeface="宋体" pitchFamily="2" charset="-122"/>
              </a:rPr>
              <a:t>对称编码与不对称编码</a:t>
            </a:r>
            <a:endParaRPr lang="en-US" altLang="zh-CN" sz="2800" smtClean="0">
              <a:ea typeface="宋体" pitchFamily="2" charset="-122"/>
            </a:endParaRPr>
          </a:p>
          <a:p>
            <a:pPr lvl="1">
              <a:lnSpc>
                <a:spcPct val="130000"/>
              </a:lnSpc>
            </a:pPr>
            <a:r>
              <a:rPr lang="zh-CN" altLang="en-US" sz="2400" smtClean="0">
                <a:latin typeface="宋体" pitchFamily="2" charset="-122"/>
                <a:ea typeface="宋体" pitchFamily="2" charset="-122"/>
              </a:rPr>
              <a:t>对称意味着压缩和解压缩占用相同的计算处理能力和时间。</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对称算法适合实时压缩和传送视频，如视频会议应用就以采用对称的压缩编码算法为好。</a:t>
            </a:r>
            <a:r>
              <a:rPr lang="zh-CN" altLang="en-US" sz="2400" smtClean="0">
                <a:latin typeface="Arial" pitchFamily="34" charset="0"/>
                <a:ea typeface="宋体" pitchFamily="2" charset="-122"/>
              </a:rPr>
              <a:t> </a:t>
            </a:r>
          </a:p>
          <a:p>
            <a:pPr lvl="1">
              <a:lnSpc>
                <a:spcPct val="130000"/>
              </a:lnSpc>
            </a:pPr>
            <a:r>
              <a:rPr lang="zh-CN" altLang="en-US" sz="2400" smtClean="0">
                <a:latin typeface="宋体" pitchFamily="2" charset="-122"/>
                <a:ea typeface="宋体" pitchFamily="2" charset="-122"/>
              </a:rPr>
              <a:t>不对称或非对称意味着压缩时需要花费大量的处理能力和时间，而解压缩时则能较好的实时回放，即以不同的速度进行压缩和解压缩。</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一般来说，压缩一段视频的时间比回放（解压缩）该视频的时间要多得多。</a:t>
            </a:r>
            <a:endParaRPr lang="zh-CN" altLang="en-US" sz="2400" smtClean="0">
              <a:latin typeface="Arial" pitchFamily="34" charset="0"/>
              <a:ea typeface="宋体" pitchFamily="2" charset="-122"/>
            </a:endParaRPr>
          </a:p>
        </p:txBody>
      </p:sp>
      <p:sp>
        <p:nvSpPr>
          <p:cNvPr id="1208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en-US" smtClean="0">
                <a:ea typeface="宋体" pitchFamily="2" charset="-122"/>
              </a:rPr>
              <a:t>运动图像的压缩依据</a:t>
            </a:r>
          </a:p>
        </p:txBody>
      </p:sp>
      <p:sp>
        <p:nvSpPr>
          <p:cNvPr id="121859" name="内容占位符 2"/>
          <p:cNvSpPr>
            <a:spLocks noGrp="1"/>
          </p:cNvSpPr>
          <p:nvPr>
            <p:ph idx="1"/>
          </p:nvPr>
        </p:nvSpPr>
        <p:spPr/>
        <p:txBody>
          <a:bodyPr/>
          <a:lstStyle/>
          <a:p>
            <a:r>
              <a:rPr lang="zh-CN" altLang="en-US" smtClean="0">
                <a:latin typeface="宋体" pitchFamily="2" charset="-122"/>
                <a:ea typeface="宋体" pitchFamily="2" charset="-122"/>
              </a:rPr>
              <a:t>运动图像序列中有许多重复的数据，使用数学方法来表示这些重复数据就可以减少数据量</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无损压缩技术</a:t>
            </a:r>
            <a:endParaRPr lang="en-US" altLang="zh-CN" smtClean="0">
              <a:latin typeface="宋体" pitchFamily="2" charset="-122"/>
              <a:ea typeface="宋体" pitchFamily="2" charset="-122"/>
            </a:endParaRPr>
          </a:p>
          <a:p>
            <a:r>
              <a:rPr lang="zh-CN" altLang="en-US" smtClean="0">
                <a:latin typeface="宋体" pitchFamily="2" charset="-122"/>
                <a:ea typeface="宋体" pitchFamily="2" charset="-122"/>
              </a:rPr>
              <a:t>人的眼睛对图像细节和颜色的辨认有一个极限，把超过极限的部分去掉，这也就达到了压缩数据的目的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有损压缩技术</a:t>
            </a:r>
          </a:p>
        </p:txBody>
      </p:sp>
      <p:sp>
        <p:nvSpPr>
          <p:cNvPr id="1218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smtClean="0">
                <a:ea typeface="宋体" pitchFamily="2" charset="-122"/>
              </a:rPr>
              <a:t>MPEG</a:t>
            </a:r>
            <a:r>
              <a:rPr lang="zh-CN" altLang="en-US" smtClean="0">
                <a:latin typeface="宋体" pitchFamily="2" charset="-122"/>
                <a:ea typeface="宋体" pitchFamily="2" charset="-122"/>
              </a:rPr>
              <a:t>标准概述</a:t>
            </a:r>
            <a:endParaRPr lang="zh-CN" altLang="en-US" smtClean="0">
              <a:ea typeface="宋体" pitchFamily="2" charset="-122"/>
            </a:endParaRPr>
          </a:p>
        </p:txBody>
      </p:sp>
      <p:sp>
        <p:nvSpPr>
          <p:cNvPr id="122883" name="内容占位符 2"/>
          <p:cNvSpPr>
            <a:spLocks noGrp="1"/>
          </p:cNvSpPr>
          <p:nvPr>
            <p:ph idx="1"/>
          </p:nvPr>
        </p:nvSpPr>
        <p:spPr>
          <a:xfrm>
            <a:off x="428625" y="1143000"/>
            <a:ext cx="8391847" cy="4929188"/>
          </a:xfrm>
        </p:spPr>
        <p:txBody>
          <a:bodyPr/>
          <a:lstStyle/>
          <a:p>
            <a:r>
              <a:rPr lang="en-US" altLang="zh-CN" sz="2400" dirty="0" smtClean="0">
                <a:ea typeface="宋体" pitchFamily="2" charset="-122"/>
              </a:rPr>
              <a:t>MPEG</a:t>
            </a:r>
            <a:r>
              <a:rPr lang="zh-CN" altLang="en-US" sz="2400" dirty="0" smtClean="0">
                <a:latin typeface="宋体" pitchFamily="2" charset="-122"/>
                <a:ea typeface="宋体" pitchFamily="2" charset="-122"/>
              </a:rPr>
              <a:t>（</a:t>
            </a:r>
            <a:r>
              <a:rPr lang="en-US" altLang="zh-CN" sz="2400" dirty="0" smtClean="0">
                <a:ea typeface="宋体" pitchFamily="2" charset="-122"/>
              </a:rPr>
              <a:t>Moving Picture Export Group</a:t>
            </a:r>
            <a:r>
              <a:rPr lang="zh-CN" altLang="en-US" sz="2400" dirty="0" smtClean="0">
                <a:latin typeface="宋体" pitchFamily="2" charset="-122"/>
                <a:ea typeface="宋体" pitchFamily="2" charset="-122"/>
              </a:rPr>
              <a:t>）</a:t>
            </a:r>
            <a:r>
              <a:rPr lang="zh-CN" altLang="en-US" sz="2400" dirty="0" smtClean="0">
                <a:ea typeface="宋体" pitchFamily="2" charset="-122"/>
              </a:rPr>
              <a:t>是在</a:t>
            </a:r>
            <a:r>
              <a:rPr lang="en-US" altLang="zh-CN" sz="2400" dirty="0" smtClean="0">
                <a:ea typeface="宋体" pitchFamily="2" charset="-122"/>
              </a:rPr>
              <a:t>1988</a:t>
            </a:r>
            <a:r>
              <a:rPr lang="zh-CN" altLang="en-US" sz="2400" dirty="0" smtClean="0">
                <a:ea typeface="宋体" pitchFamily="2" charset="-122"/>
              </a:rPr>
              <a:t>年由国际标准化组织</a:t>
            </a:r>
            <a:r>
              <a:rPr lang="en-US" altLang="zh-CN" sz="2400" dirty="0" smtClean="0">
                <a:ea typeface="宋体" pitchFamily="2" charset="-122"/>
              </a:rPr>
              <a:t>(International Organization for Standardization ) ISO</a:t>
            </a:r>
            <a:r>
              <a:rPr lang="zh-CN" altLang="en-US" sz="2400" dirty="0" smtClean="0">
                <a:ea typeface="宋体" pitchFamily="2" charset="-122"/>
              </a:rPr>
              <a:t>和国际电工委员会</a:t>
            </a:r>
            <a:r>
              <a:rPr lang="en-US" altLang="zh-CN" sz="2400" dirty="0" smtClean="0">
                <a:ea typeface="宋体" pitchFamily="2" charset="-122"/>
              </a:rPr>
              <a:t>(International Electro-technical Commission ) IEC</a:t>
            </a:r>
            <a:r>
              <a:rPr lang="zh-CN" altLang="en-US" sz="2400" dirty="0" smtClean="0">
                <a:ea typeface="宋体" pitchFamily="2" charset="-122"/>
              </a:rPr>
              <a:t>联合成立的专家组，负责开发满足各种应用的运动图像及其伴音的编码、解码和它们的同步等国际标准。这个专家组开发的标准称为</a:t>
            </a:r>
            <a:r>
              <a:rPr lang="en-US" altLang="zh-CN" sz="2400" dirty="0" smtClean="0">
                <a:ea typeface="宋体" pitchFamily="2" charset="-122"/>
              </a:rPr>
              <a:t>MPEG</a:t>
            </a:r>
            <a:r>
              <a:rPr lang="zh-CN" altLang="en-US" sz="2400" dirty="0" smtClean="0">
                <a:ea typeface="宋体" pitchFamily="2" charset="-122"/>
              </a:rPr>
              <a:t>标准</a:t>
            </a:r>
            <a:endParaRPr lang="en-US" altLang="zh-CN" sz="2400" dirty="0" smtClean="0">
              <a:ea typeface="宋体" pitchFamily="2" charset="-122"/>
            </a:endParaRPr>
          </a:p>
          <a:p>
            <a:r>
              <a:rPr lang="zh-CN" altLang="en-US" sz="2400" dirty="0" smtClean="0">
                <a:latin typeface="宋体" pitchFamily="2" charset="-122"/>
                <a:ea typeface="宋体" pitchFamily="2" charset="-122"/>
              </a:rPr>
              <a:t>一般来说，</a:t>
            </a:r>
            <a:r>
              <a:rPr lang="en-US" altLang="zh-CN" sz="2400" dirty="0" smtClean="0">
                <a:ea typeface="宋体" pitchFamily="2" charset="-122"/>
              </a:rPr>
              <a:t>MPEG</a:t>
            </a:r>
            <a:r>
              <a:rPr lang="zh-CN" altLang="en-US" sz="2400" dirty="0" smtClean="0">
                <a:latin typeface="宋体" pitchFamily="2" charset="-122"/>
                <a:ea typeface="宋体" pitchFamily="2" charset="-122"/>
              </a:rPr>
              <a:t>标准分为</a:t>
            </a:r>
            <a:r>
              <a:rPr lang="en-US" altLang="zh-CN" sz="2400" dirty="0" smtClean="0">
                <a:ea typeface="宋体" pitchFamily="2" charset="-122"/>
              </a:rPr>
              <a:t>MPEG</a:t>
            </a:r>
            <a:r>
              <a:rPr lang="zh-CN" altLang="en-US" sz="2400" dirty="0" smtClean="0">
                <a:latin typeface="宋体" pitchFamily="2" charset="-122"/>
                <a:ea typeface="宋体" pitchFamily="2" charset="-122"/>
              </a:rPr>
              <a:t>视频、</a:t>
            </a:r>
            <a:r>
              <a:rPr lang="en-US" altLang="zh-CN" sz="2400" dirty="0" smtClean="0">
                <a:ea typeface="宋体" pitchFamily="2" charset="-122"/>
              </a:rPr>
              <a:t>MPEG</a:t>
            </a:r>
            <a:r>
              <a:rPr lang="zh-CN" altLang="en-US" sz="2400" dirty="0" smtClean="0">
                <a:latin typeface="宋体" pitchFamily="2" charset="-122"/>
                <a:ea typeface="宋体" pitchFamily="2" charset="-122"/>
              </a:rPr>
              <a:t>音频和</a:t>
            </a:r>
            <a:r>
              <a:rPr lang="en-US" altLang="zh-CN" sz="2400" dirty="0" smtClean="0">
                <a:ea typeface="宋体" pitchFamily="2" charset="-122"/>
              </a:rPr>
              <a:t>MPEG</a:t>
            </a:r>
            <a:r>
              <a:rPr lang="zh-CN" altLang="en-US" sz="2400" dirty="0" smtClean="0">
                <a:ea typeface="宋体" pitchFamily="2" charset="-122"/>
              </a:rPr>
              <a:t>系统</a:t>
            </a:r>
            <a:r>
              <a:rPr lang="zh-CN" altLang="en-US" sz="2400" dirty="0" smtClean="0">
                <a:latin typeface="宋体" pitchFamily="2" charset="-122"/>
                <a:ea typeface="宋体" pitchFamily="2" charset="-122"/>
              </a:rPr>
              <a:t>三个部分</a:t>
            </a:r>
          </a:p>
          <a:p>
            <a:r>
              <a:rPr lang="en-US" altLang="zh-CN" sz="2400" dirty="0" smtClean="0">
                <a:ea typeface="宋体" pitchFamily="2" charset="-122"/>
              </a:rPr>
              <a:t>MPEG</a:t>
            </a:r>
            <a:r>
              <a:rPr lang="zh-CN" altLang="en-US" sz="2400" dirty="0" smtClean="0">
                <a:ea typeface="宋体" pitchFamily="2" charset="-122"/>
              </a:rPr>
              <a:t>系列国际标准已经成为影响最大的多媒体技术标准，对数字电视、视听消费电子产品、多媒体通信等信息产业中的重要产品将产生深远的影响</a:t>
            </a:r>
            <a:endParaRPr lang="en-US" altLang="zh-CN" sz="2400" dirty="0" smtClean="0">
              <a:ea typeface="宋体" pitchFamily="2" charset="-122"/>
            </a:endParaRPr>
          </a:p>
          <a:p>
            <a:endParaRPr lang="en-US" altLang="zh-CN" dirty="0" smtClean="0">
              <a:latin typeface="宋体" pitchFamily="2" charset="-122"/>
              <a:ea typeface="宋体" pitchFamily="2" charset="-122"/>
            </a:endParaRPr>
          </a:p>
          <a:p>
            <a:endParaRPr lang="zh-CN" altLang="en-US" dirty="0" smtClean="0">
              <a:ea typeface="宋体" pitchFamily="2" charset="-122"/>
            </a:endParaRPr>
          </a:p>
        </p:txBody>
      </p:sp>
      <p:sp>
        <p:nvSpPr>
          <p:cNvPr id="1228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zh-CN" altLang="en-US" smtClean="0">
                <a:latin typeface="宋体" pitchFamily="2" charset="-122"/>
                <a:ea typeface="宋体" pitchFamily="2" charset="-122"/>
              </a:rPr>
              <a:t>开发和正在开发的</a:t>
            </a:r>
            <a:r>
              <a:rPr lang="en-US" altLang="zh-CN" smtClean="0">
                <a:ea typeface="宋体" pitchFamily="2" charset="-122"/>
              </a:rPr>
              <a:t>MPEG</a:t>
            </a:r>
            <a:r>
              <a:rPr lang="zh-CN" altLang="en-US" smtClean="0">
                <a:latin typeface="宋体" pitchFamily="2" charset="-122"/>
                <a:ea typeface="宋体" pitchFamily="2" charset="-122"/>
              </a:rPr>
              <a:t>标准</a:t>
            </a:r>
            <a:endParaRPr lang="zh-CN" altLang="en-US" smtClean="0">
              <a:ea typeface="宋体" pitchFamily="2" charset="-122"/>
            </a:endParaRPr>
          </a:p>
        </p:txBody>
      </p:sp>
      <p:sp>
        <p:nvSpPr>
          <p:cNvPr id="123907" name="内容占位符 2"/>
          <p:cNvSpPr>
            <a:spLocks noGrp="1"/>
          </p:cNvSpPr>
          <p:nvPr>
            <p:ph idx="1"/>
          </p:nvPr>
        </p:nvSpPr>
        <p:spPr>
          <a:xfrm>
            <a:off x="357188" y="1143000"/>
            <a:ext cx="8572500" cy="4929188"/>
          </a:xfrm>
        </p:spPr>
        <p:txBody>
          <a:bodyPr/>
          <a:lstStyle/>
          <a:p>
            <a:r>
              <a:rPr lang="en-US" altLang="zh-CN" sz="2800" dirty="0" smtClean="0">
                <a:ea typeface="宋体" pitchFamily="2" charset="-122"/>
              </a:rPr>
              <a:t>MPEG-1</a:t>
            </a:r>
            <a:r>
              <a:rPr lang="zh-CN" altLang="en-US" sz="2800" dirty="0" smtClean="0">
                <a:ea typeface="宋体" pitchFamily="2" charset="-122"/>
              </a:rPr>
              <a:t>：运动图像数字压缩标准，</a:t>
            </a:r>
            <a:r>
              <a:rPr lang="en-US" altLang="zh-CN" sz="2800" dirty="0" smtClean="0">
                <a:ea typeface="宋体" pitchFamily="2" charset="-122"/>
              </a:rPr>
              <a:t>1992</a:t>
            </a:r>
            <a:r>
              <a:rPr lang="zh-CN" altLang="en-US" sz="2800" dirty="0" smtClean="0">
                <a:ea typeface="宋体" pitchFamily="2" charset="-122"/>
              </a:rPr>
              <a:t>年正式发布</a:t>
            </a:r>
            <a:endParaRPr lang="en-US" altLang="zh-CN" sz="2800" dirty="0" smtClean="0">
              <a:ea typeface="宋体" pitchFamily="2" charset="-122"/>
            </a:endParaRPr>
          </a:p>
          <a:p>
            <a:r>
              <a:rPr lang="en-US" altLang="zh-CN" sz="2800" dirty="0" smtClean="0">
                <a:ea typeface="宋体" pitchFamily="2" charset="-122"/>
              </a:rPr>
              <a:t>MPEG-2</a:t>
            </a:r>
            <a:r>
              <a:rPr lang="zh-CN" altLang="en-US" sz="2800" dirty="0" smtClean="0">
                <a:ea typeface="宋体" pitchFamily="2" charset="-122"/>
              </a:rPr>
              <a:t>：运动图像数字压缩标准</a:t>
            </a:r>
            <a:endParaRPr lang="en-US" altLang="zh-CN" sz="2800" dirty="0" smtClean="0">
              <a:ea typeface="宋体" pitchFamily="2" charset="-122"/>
            </a:endParaRPr>
          </a:p>
          <a:p>
            <a:r>
              <a:rPr lang="en-US" altLang="zh-CN" sz="2800" dirty="0" smtClean="0">
                <a:ea typeface="宋体" pitchFamily="2" charset="-122"/>
              </a:rPr>
              <a:t>MPEG-3</a:t>
            </a:r>
            <a:r>
              <a:rPr lang="zh-CN" altLang="en-US" sz="2800" dirty="0" smtClean="0">
                <a:ea typeface="宋体" pitchFamily="2" charset="-122"/>
              </a:rPr>
              <a:t>：已于</a:t>
            </a:r>
            <a:r>
              <a:rPr lang="en-US" altLang="zh-CN" sz="2800" dirty="0" smtClean="0">
                <a:ea typeface="宋体" pitchFamily="2" charset="-122"/>
              </a:rPr>
              <a:t>1992</a:t>
            </a:r>
            <a:r>
              <a:rPr lang="zh-CN" altLang="en-US" sz="2800" dirty="0" smtClean="0">
                <a:ea typeface="宋体" pitchFamily="2" charset="-122"/>
              </a:rPr>
              <a:t>年</a:t>
            </a:r>
            <a:r>
              <a:rPr lang="en-US" altLang="zh-CN" sz="2800" dirty="0" smtClean="0">
                <a:ea typeface="宋体" pitchFamily="2" charset="-122"/>
              </a:rPr>
              <a:t>7</a:t>
            </a:r>
            <a:r>
              <a:rPr lang="zh-CN" altLang="en-US" sz="2800" dirty="0" smtClean="0">
                <a:ea typeface="宋体" pitchFamily="2" charset="-122"/>
              </a:rPr>
              <a:t>月合并到高清晰度电视（</a:t>
            </a:r>
            <a:r>
              <a:rPr lang="en-US" altLang="zh-CN" sz="2800" dirty="0" smtClean="0">
                <a:ea typeface="宋体" pitchFamily="2" charset="-122"/>
              </a:rPr>
              <a:t>High-Definition TV</a:t>
            </a:r>
            <a:r>
              <a:rPr lang="zh-CN" altLang="en-US" sz="2800" dirty="0" smtClean="0">
                <a:ea typeface="宋体" pitchFamily="2" charset="-122"/>
              </a:rPr>
              <a:t>，</a:t>
            </a:r>
            <a:r>
              <a:rPr lang="en-US" altLang="zh-CN" sz="2800" dirty="0" smtClean="0">
                <a:ea typeface="宋体" pitchFamily="2" charset="-122"/>
              </a:rPr>
              <a:t>HDTV</a:t>
            </a:r>
            <a:r>
              <a:rPr lang="zh-CN" altLang="en-US" sz="2800" dirty="0" smtClean="0">
                <a:ea typeface="宋体" pitchFamily="2" charset="-122"/>
              </a:rPr>
              <a:t>）工作组</a:t>
            </a:r>
            <a:endParaRPr lang="en-US" altLang="zh-CN" sz="2800" dirty="0" smtClean="0">
              <a:ea typeface="宋体" pitchFamily="2" charset="-122"/>
            </a:endParaRPr>
          </a:p>
          <a:p>
            <a:r>
              <a:rPr lang="en-US" altLang="zh-CN" sz="2800" dirty="0" smtClean="0">
                <a:ea typeface="宋体" pitchFamily="2" charset="-122"/>
              </a:rPr>
              <a:t>MPEG-4</a:t>
            </a:r>
            <a:r>
              <a:rPr lang="zh-CN" altLang="en-US" sz="2800" dirty="0" smtClean="0">
                <a:ea typeface="宋体" pitchFamily="2" charset="-122"/>
              </a:rPr>
              <a:t>：运动图像数字压缩标准及多媒体应用标准，</a:t>
            </a:r>
            <a:r>
              <a:rPr lang="en-US" altLang="zh-CN" sz="2800" dirty="0" smtClean="0">
                <a:ea typeface="宋体" pitchFamily="2" charset="-122"/>
              </a:rPr>
              <a:t>1999</a:t>
            </a:r>
            <a:r>
              <a:rPr lang="zh-CN" altLang="en-US" sz="2800" dirty="0" smtClean="0">
                <a:ea typeface="宋体" pitchFamily="2" charset="-122"/>
              </a:rPr>
              <a:t>年发布</a:t>
            </a:r>
            <a:endParaRPr lang="en-US" altLang="zh-CN" sz="2800" dirty="0" smtClean="0">
              <a:ea typeface="宋体" pitchFamily="2" charset="-122"/>
            </a:endParaRPr>
          </a:p>
          <a:p>
            <a:r>
              <a:rPr lang="en-US" altLang="zh-CN" sz="2800" dirty="0" smtClean="0">
                <a:ea typeface="宋体" pitchFamily="2" charset="-122"/>
              </a:rPr>
              <a:t>MPEG-7</a:t>
            </a:r>
            <a:r>
              <a:rPr lang="zh-CN" altLang="en-US" sz="2800" dirty="0" smtClean="0">
                <a:ea typeface="宋体" pitchFamily="2" charset="-122"/>
              </a:rPr>
              <a:t>：多媒体内容描述接口</a:t>
            </a:r>
            <a:endParaRPr lang="en-US" altLang="zh-CN" sz="2800" dirty="0" smtClean="0">
              <a:ea typeface="宋体" pitchFamily="2" charset="-122"/>
            </a:endParaRPr>
          </a:p>
          <a:p>
            <a:r>
              <a:rPr lang="en-US" altLang="zh-CN" sz="2800" dirty="0" smtClean="0">
                <a:ea typeface="宋体" pitchFamily="2" charset="-122"/>
              </a:rPr>
              <a:t>MPEG-21</a:t>
            </a:r>
            <a:r>
              <a:rPr lang="zh-CN" altLang="en-US" sz="2800" dirty="0" smtClean="0">
                <a:ea typeface="宋体" pitchFamily="2" charset="-122"/>
              </a:rPr>
              <a:t>：</a:t>
            </a:r>
            <a:r>
              <a:rPr lang="zh-CN" altLang="en-US" sz="2800" dirty="0" smtClean="0">
                <a:latin typeface="宋体" pitchFamily="2" charset="-122"/>
                <a:ea typeface="宋体" pitchFamily="2" charset="-122"/>
              </a:rPr>
              <a:t>多媒体框架和综合应用方面的框架。该标准致力于在大范围的网络上实现透明的传输和对多媒体资源的充分利用</a:t>
            </a:r>
            <a:endParaRPr lang="zh-CN" altLang="en-US" sz="2800" dirty="0" smtClean="0">
              <a:ea typeface="宋体" pitchFamily="2" charset="-122"/>
            </a:endParaRPr>
          </a:p>
        </p:txBody>
      </p:sp>
      <p:sp>
        <p:nvSpPr>
          <p:cNvPr id="1239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概述</a:t>
            </a:r>
          </a:p>
        </p:txBody>
      </p:sp>
      <p:sp>
        <p:nvSpPr>
          <p:cNvPr id="124931" name="内容占位符 2"/>
          <p:cNvSpPr>
            <a:spLocks noGrp="1"/>
          </p:cNvSpPr>
          <p:nvPr>
            <p:ph idx="1"/>
          </p:nvPr>
        </p:nvSpPr>
        <p:spPr>
          <a:xfrm>
            <a:off x="1000125" y="1357313"/>
            <a:ext cx="7892355" cy="4714875"/>
          </a:xfrm>
        </p:spPr>
        <p:txBody>
          <a:bodyPr/>
          <a:lstStyle/>
          <a:p>
            <a:r>
              <a:rPr lang="zh-CN" altLang="en-US" sz="2800" dirty="0" smtClean="0">
                <a:latin typeface="宋体" pitchFamily="2" charset="-122"/>
                <a:ea typeface="宋体" pitchFamily="2" charset="-122"/>
              </a:rPr>
              <a:t>标准名称为</a:t>
            </a:r>
            <a:r>
              <a:rPr lang="zh-CN" altLang="en-US" sz="2800" dirty="0" smtClean="0">
                <a:latin typeface="Arial" pitchFamily="34" charset="0"/>
                <a:ea typeface="宋体" pitchFamily="2" charset="-122"/>
              </a:rPr>
              <a:t>“</a:t>
            </a:r>
            <a:r>
              <a:rPr lang="zh-CN" altLang="en-US" sz="2800" dirty="0" smtClean="0">
                <a:latin typeface="宋体" pitchFamily="2" charset="-122"/>
                <a:ea typeface="宋体" pitchFamily="2" charset="-122"/>
              </a:rPr>
              <a:t>信息技术</a:t>
            </a:r>
            <a:r>
              <a:rPr lang="en-US" altLang="zh-CN" sz="2800" dirty="0" smtClean="0">
                <a:ea typeface="宋体" pitchFamily="2" charset="-122"/>
              </a:rPr>
              <a:t>——</a:t>
            </a:r>
            <a:r>
              <a:rPr lang="zh-CN" altLang="en-US" sz="2800" dirty="0" smtClean="0">
                <a:latin typeface="宋体" pitchFamily="2" charset="-122"/>
                <a:ea typeface="宋体" pitchFamily="2" charset="-122"/>
              </a:rPr>
              <a:t>用于数据速率高达大约</a:t>
            </a:r>
            <a:r>
              <a:rPr lang="en-US" altLang="zh-CN" sz="2800" dirty="0" smtClean="0">
                <a:ea typeface="宋体" pitchFamily="2" charset="-122"/>
              </a:rPr>
              <a:t>1.5 Mb/s</a:t>
            </a:r>
            <a:r>
              <a:rPr lang="zh-CN" altLang="en-US" sz="2800" dirty="0" smtClean="0">
                <a:latin typeface="宋体" pitchFamily="2" charset="-122"/>
                <a:ea typeface="宋体" pitchFamily="2" charset="-122"/>
              </a:rPr>
              <a:t>的数字存储媒体的电视图像和伴音编码”，视频</a:t>
            </a:r>
            <a:r>
              <a:rPr lang="en-US" altLang="zh-CN" sz="2800" dirty="0" smtClean="0">
                <a:ea typeface="宋体" pitchFamily="2" charset="-122"/>
              </a:rPr>
              <a:t>1.2Mbps</a:t>
            </a:r>
            <a:r>
              <a:rPr lang="zh-CN" altLang="en-US" sz="2800" dirty="0" smtClean="0">
                <a:ea typeface="宋体" pitchFamily="2" charset="-122"/>
              </a:rPr>
              <a:t>，音频</a:t>
            </a:r>
            <a:r>
              <a:rPr lang="en-US" altLang="zh-CN" sz="2800" dirty="0" smtClean="0">
                <a:ea typeface="宋体" pitchFamily="2" charset="-122"/>
              </a:rPr>
              <a:t>256kbps</a:t>
            </a:r>
          </a:p>
          <a:p>
            <a:r>
              <a:rPr lang="zh-CN" altLang="en-US" sz="2800" dirty="0" smtClean="0"/>
              <a:t>在</a:t>
            </a:r>
            <a:r>
              <a:rPr lang="en-US" altLang="zh-CN" sz="2800" dirty="0" smtClean="0"/>
              <a:t>1988</a:t>
            </a:r>
            <a:r>
              <a:rPr lang="zh-CN" altLang="en-US" sz="2800" dirty="0" smtClean="0"/>
              <a:t>年提出，并于</a:t>
            </a:r>
            <a:r>
              <a:rPr lang="en-US" altLang="zh-CN" sz="2800" dirty="0" smtClean="0"/>
              <a:t>1992</a:t>
            </a:r>
            <a:r>
              <a:rPr lang="zh-CN" altLang="en-US" sz="2800" dirty="0" smtClean="0"/>
              <a:t>年</a:t>
            </a:r>
            <a:r>
              <a:rPr lang="en-US" altLang="zh-CN" sz="2800" dirty="0" smtClean="0"/>
              <a:t>11</a:t>
            </a:r>
            <a:r>
              <a:rPr lang="zh-CN" altLang="en-US" sz="2800" dirty="0" smtClean="0"/>
              <a:t>月通过，</a:t>
            </a:r>
            <a:r>
              <a:rPr lang="en-US" altLang="zh-CN" sz="2800" dirty="0" smtClean="0"/>
              <a:t>1993</a:t>
            </a:r>
            <a:r>
              <a:rPr lang="zh-CN" altLang="en-US" sz="2800" dirty="0" smtClean="0"/>
              <a:t>年</a:t>
            </a:r>
            <a:r>
              <a:rPr lang="en-US" altLang="zh-CN" sz="2800" dirty="0" smtClean="0"/>
              <a:t>8</a:t>
            </a:r>
            <a:r>
              <a:rPr lang="zh-CN" altLang="en-US" sz="2800" dirty="0" smtClean="0"/>
              <a:t>月作为</a:t>
            </a:r>
            <a:r>
              <a:rPr lang="en-US" altLang="zh-CN" sz="2800" dirty="0" smtClean="0"/>
              <a:t>ISO/IEC 11172</a:t>
            </a:r>
            <a:r>
              <a:rPr lang="zh-CN" altLang="en-US" sz="2800" dirty="0" smtClean="0"/>
              <a:t>标准公布</a:t>
            </a:r>
            <a:endParaRPr lang="en-US" altLang="zh-CN" sz="2800" dirty="0" smtClean="0">
              <a:ea typeface="宋体" pitchFamily="2" charset="-122"/>
            </a:endParaRPr>
          </a:p>
          <a:p>
            <a:r>
              <a:rPr lang="zh-CN" altLang="en-US" sz="2800" dirty="0" smtClean="0">
                <a:latin typeface="宋体" pitchFamily="2" charset="-122"/>
                <a:ea typeface="宋体" pitchFamily="2" charset="-122"/>
              </a:rPr>
              <a:t>处理的是标准图像交换格式的电视</a:t>
            </a:r>
            <a:endParaRPr lang="en-US" altLang="zh-CN" sz="2800" dirty="0" smtClean="0">
              <a:latin typeface="宋体" pitchFamily="2" charset="-122"/>
              <a:ea typeface="宋体" pitchFamily="2" charset="-122"/>
            </a:endParaRPr>
          </a:p>
          <a:p>
            <a:pPr lvl="1"/>
            <a:r>
              <a:rPr lang="en-US" altLang="zh-CN" dirty="0" smtClean="0">
                <a:latin typeface="+mn-ea"/>
                <a:ea typeface="+mn-ea"/>
              </a:rPr>
              <a:t>NTSC</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×240</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×30</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pPr lvl="1"/>
            <a:r>
              <a:rPr lang="en-US" altLang="zh-CN" dirty="0" smtClean="0">
                <a:latin typeface="+mn-ea"/>
                <a:ea typeface="+mn-ea"/>
              </a:rPr>
              <a:t>PAL</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×288</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×25</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r>
              <a:rPr lang="zh-CN" altLang="en-US" sz="2800" dirty="0" smtClean="0">
                <a:latin typeface="宋体" pitchFamily="2" charset="-122"/>
                <a:ea typeface="宋体" pitchFamily="2" charset="-122"/>
              </a:rPr>
              <a:t>压缩的</a:t>
            </a:r>
            <a:r>
              <a:rPr lang="zh-CN" altLang="en-US" sz="2800" dirty="0" smtClean="0">
                <a:ea typeface="宋体" pitchFamily="2" charset="-122"/>
              </a:rPr>
              <a:t>输出速率定义在</a:t>
            </a:r>
            <a:r>
              <a:rPr lang="en-US" altLang="zh-CN" sz="2800" dirty="0" smtClean="0">
                <a:ea typeface="宋体" pitchFamily="2" charset="-122"/>
              </a:rPr>
              <a:t>1.5 Mb/s</a:t>
            </a:r>
            <a:r>
              <a:rPr lang="zh-CN" altLang="en-US" sz="2800" dirty="0" smtClean="0">
                <a:ea typeface="宋体" pitchFamily="2" charset="-122"/>
              </a:rPr>
              <a:t>以下</a:t>
            </a:r>
            <a:endParaRPr lang="en-US" altLang="zh-CN" sz="2800" dirty="0" smtClean="0">
              <a:ea typeface="宋体" pitchFamily="2" charset="-122"/>
            </a:endParaRPr>
          </a:p>
        </p:txBody>
      </p:sp>
      <p:sp>
        <p:nvSpPr>
          <p:cNvPr id="1249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组成</a:t>
            </a:r>
          </a:p>
        </p:txBody>
      </p:sp>
      <p:sp>
        <p:nvSpPr>
          <p:cNvPr id="125955" name="内容占位符 2"/>
          <p:cNvSpPr>
            <a:spLocks noGrp="1"/>
          </p:cNvSpPr>
          <p:nvPr>
            <p:ph idx="1"/>
          </p:nvPr>
        </p:nvSpPr>
        <p:spPr/>
        <p:txBody>
          <a:bodyPr/>
          <a:lstStyle/>
          <a:p>
            <a:r>
              <a:rPr lang="zh-CN" altLang="en-US" sz="2800" dirty="0" smtClean="0">
                <a:ea typeface="宋体" pitchFamily="2" charset="-122"/>
              </a:rPr>
              <a:t>系统：第一部分说明了如何根据第二部分（视频）以及第三部分（音频）的规定，对音频和视频进行复合编码，满足同步的要求</a:t>
            </a:r>
            <a:endParaRPr lang="en-US" altLang="zh-CN" sz="2800" dirty="0" smtClean="0">
              <a:ea typeface="宋体" pitchFamily="2" charset="-122"/>
            </a:endParaRPr>
          </a:p>
          <a:p>
            <a:r>
              <a:rPr lang="zh-CN" altLang="en-US" sz="2800" dirty="0" smtClean="0">
                <a:ea typeface="宋体" pitchFamily="2" charset="-122"/>
              </a:rPr>
              <a:t>视频：视频数据的编码和解码</a:t>
            </a:r>
            <a:endParaRPr lang="en-US" altLang="zh-CN" sz="2800" dirty="0" smtClean="0">
              <a:ea typeface="宋体" pitchFamily="2" charset="-122"/>
            </a:endParaRPr>
          </a:p>
          <a:p>
            <a:r>
              <a:rPr lang="zh-CN" altLang="en-US" sz="2800" dirty="0" smtClean="0">
                <a:ea typeface="宋体" pitchFamily="2" charset="-122"/>
              </a:rPr>
              <a:t>音频：声音数据的编码和解码</a:t>
            </a:r>
            <a:endParaRPr lang="en-US" altLang="zh-CN" sz="2800" dirty="0" smtClean="0">
              <a:ea typeface="宋体" pitchFamily="2" charset="-122"/>
            </a:endParaRPr>
          </a:p>
          <a:p>
            <a:r>
              <a:rPr lang="zh-CN" altLang="en-US" sz="2800" dirty="0" smtClean="0">
                <a:ea typeface="宋体" pitchFamily="2" charset="-122"/>
              </a:rPr>
              <a:t>一致性测试：说明了检验解码器或编码器的输出比特流符合前三部分规定的过程</a:t>
            </a:r>
            <a:endParaRPr lang="en-US" altLang="zh-CN" sz="2800" dirty="0" smtClean="0">
              <a:ea typeface="宋体" pitchFamily="2" charset="-122"/>
            </a:endParaRPr>
          </a:p>
          <a:p>
            <a:r>
              <a:rPr lang="zh-CN" altLang="en-US" sz="2800" dirty="0" smtClean="0">
                <a:ea typeface="宋体" pitchFamily="2" charset="-122"/>
              </a:rPr>
              <a:t>软件模拟：这部分内容是一个技术报告，</a:t>
            </a:r>
            <a:r>
              <a:rPr lang="zh-CN" altLang="en-US" sz="2800" dirty="0" smtClean="0">
                <a:latin typeface="宋体" pitchFamily="2" charset="-122"/>
              </a:rPr>
              <a:t>用完整的</a:t>
            </a:r>
            <a:r>
              <a:rPr lang="en-US" altLang="zh-CN" sz="2800" dirty="0" smtClean="0">
                <a:latin typeface="" charset="0"/>
              </a:rPr>
              <a:t>C</a:t>
            </a:r>
            <a:r>
              <a:rPr lang="zh-CN" altLang="en-US" sz="2800" dirty="0" smtClean="0">
                <a:latin typeface="宋体" pitchFamily="2" charset="-122"/>
              </a:rPr>
              <a:t>语言实现的编码和解码器</a:t>
            </a:r>
            <a:endParaRPr lang="en-US" altLang="zh-CN" sz="2800" dirty="0" smtClean="0">
              <a:ea typeface="宋体" pitchFamily="2" charset="-122"/>
            </a:endParaRPr>
          </a:p>
          <a:p>
            <a:endParaRPr lang="en-US" altLang="zh-CN" sz="2800" dirty="0" smtClean="0">
              <a:latin typeface="宋体" pitchFamily="2" charset="-122"/>
              <a:ea typeface="宋体" pitchFamily="2" charset="-122"/>
            </a:endParaRPr>
          </a:p>
          <a:p>
            <a:endParaRPr lang="zh-CN" altLang="en-US" dirty="0" smtClean="0">
              <a:ea typeface="宋体" pitchFamily="2" charset="-122"/>
            </a:endParaRPr>
          </a:p>
        </p:txBody>
      </p:sp>
      <p:sp>
        <p:nvSpPr>
          <p:cNvPr id="1259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译码器方框图</a:t>
            </a:r>
          </a:p>
        </p:txBody>
      </p:sp>
      <p:sp>
        <p:nvSpPr>
          <p:cNvPr id="12697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6980" name="Picture 4"/>
          <p:cNvPicPr>
            <a:picLocks noChangeAspect="1" noChangeArrowheads="1"/>
          </p:cNvPicPr>
          <p:nvPr/>
        </p:nvPicPr>
        <p:blipFill>
          <a:blip r:embed="rId2" cstate="print"/>
          <a:srcRect/>
          <a:stretch>
            <a:fillRect/>
          </a:stretch>
        </p:blipFill>
        <p:spPr bwMode="auto">
          <a:xfrm>
            <a:off x="768350" y="1285875"/>
            <a:ext cx="7620000" cy="4294188"/>
          </a:xfrm>
          <a:prstGeom prst="rect">
            <a:avLst/>
          </a:prstGeom>
          <a:noFill/>
          <a:ln w="9525">
            <a:noFill/>
            <a:miter lim="800000"/>
            <a:headEnd/>
            <a:tailEnd/>
          </a:ln>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ea typeface="宋体" pitchFamily="2" charset="-122"/>
              </a:rPr>
              <a:t>运动图像压缩的基本方法</a:t>
            </a:r>
          </a:p>
        </p:txBody>
      </p:sp>
      <p:sp>
        <p:nvSpPr>
          <p:cNvPr id="128003" name="内容占位符 2"/>
          <p:cNvSpPr>
            <a:spLocks noGrp="1"/>
          </p:cNvSpPr>
          <p:nvPr>
            <p:ph idx="1"/>
          </p:nvPr>
        </p:nvSpPr>
        <p:spPr/>
        <p:txBody>
          <a:bodyPr/>
          <a:lstStyle/>
          <a:p>
            <a:r>
              <a:rPr lang="zh-CN" altLang="en-US" smtClean="0">
                <a:ea typeface="宋体" pitchFamily="2" charset="-122"/>
              </a:rPr>
              <a:t>在空间方向上，图像数据压缩采用</a:t>
            </a:r>
            <a:r>
              <a:rPr lang="en-US" altLang="zh-CN" smtClean="0">
                <a:ea typeface="宋体" pitchFamily="2" charset="-122"/>
              </a:rPr>
              <a:t>JPEG</a:t>
            </a:r>
            <a:r>
              <a:rPr lang="zh-CN" altLang="en-US" smtClean="0">
                <a:ea typeface="宋体" pitchFamily="2" charset="-122"/>
              </a:rPr>
              <a:t>（</a:t>
            </a:r>
            <a:r>
              <a:rPr lang="en-US" altLang="zh-CN" smtClean="0">
                <a:ea typeface="宋体" pitchFamily="2" charset="-122"/>
              </a:rPr>
              <a:t>Joint Photographic Experts Group</a:t>
            </a:r>
            <a:r>
              <a:rPr lang="zh-CN" altLang="en-US" smtClean="0">
                <a:ea typeface="宋体" pitchFamily="2" charset="-122"/>
              </a:rPr>
              <a:t>）压缩算法来去掉冗余信息</a:t>
            </a:r>
            <a:endParaRPr lang="en-US" altLang="zh-CN" smtClean="0">
              <a:ea typeface="宋体" pitchFamily="2" charset="-122"/>
            </a:endParaRPr>
          </a:p>
          <a:p>
            <a:r>
              <a:rPr lang="zh-CN" altLang="en-US" smtClean="0">
                <a:ea typeface="宋体" pitchFamily="2" charset="-122"/>
              </a:rPr>
              <a:t>在时间方向上，图像数据压缩采用移动补偿（</a:t>
            </a:r>
            <a:r>
              <a:rPr lang="en-US" altLang="zh-CN" smtClean="0">
                <a:ea typeface="宋体" pitchFamily="2" charset="-122"/>
              </a:rPr>
              <a:t>Motion Compensation</a:t>
            </a:r>
            <a:r>
              <a:rPr lang="zh-CN" altLang="en-US" smtClean="0">
                <a:ea typeface="宋体" pitchFamily="2" charset="-122"/>
              </a:rPr>
              <a:t>）算法来去掉冗余信息</a:t>
            </a:r>
          </a:p>
        </p:txBody>
      </p:sp>
      <p:sp>
        <p:nvSpPr>
          <p:cNvPr id="1280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ea typeface="宋体" pitchFamily="2" charset="-122"/>
              </a:rPr>
              <a:t>压缩的可能性（</a:t>
            </a:r>
            <a:r>
              <a:rPr lang="en-US" altLang="zh-CN" smtClean="0">
                <a:ea typeface="宋体" pitchFamily="2" charset="-122"/>
              </a:rPr>
              <a:t>2</a:t>
            </a:r>
            <a:r>
              <a:rPr lang="zh-CN" altLang="en-US" smtClean="0">
                <a:ea typeface="宋体" pitchFamily="2" charset="-122"/>
              </a:rPr>
              <a:t>）</a:t>
            </a:r>
          </a:p>
        </p:txBody>
      </p:sp>
      <p:sp>
        <p:nvSpPr>
          <p:cNvPr id="34819" name="内容占位符 2"/>
          <p:cNvSpPr>
            <a:spLocks noGrp="1"/>
          </p:cNvSpPr>
          <p:nvPr>
            <p:ph idx="1"/>
          </p:nvPr>
        </p:nvSpPr>
        <p:spPr>
          <a:xfrm>
            <a:off x="142875" y="1071563"/>
            <a:ext cx="8858250" cy="4929187"/>
          </a:xfrm>
        </p:spPr>
        <p:txBody>
          <a:bodyPr/>
          <a:lstStyle/>
          <a:p>
            <a:r>
              <a:rPr lang="zh-CN" altLang="en-US" sz="2800" smtClean="0">
                <a:ea typeface="宋体" pitchFamily="2" charset="-122"/>
              </a:rPr>
              <a:t>结构冗余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有些图像的纹理区，图像的像素值存在着明显的分布模式。</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方格状的板图案等，我们称此为结构冗余。</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已知分布模式，可以通过某一过程生成图像。</a:t>
            </a:r>
            <a:endParaRPr lang="en-US" altLang="zh-CN" sz="2400" smtClean="0">
              <a:latin typeface="Arial" pitchFamily="34" charset="0"/>
              <a:ea typeface="宋体" pitchFamily="2" charset="-122"/>
            </a:endParaRPr>
          </a:p>
          <a:p>
            <a:r>
              <a:rPr lang="zh-CN" altLang="en-US" sz="2800" smtClean="0">
                <a:ea typeface="宋体" pitchFamily="2" charset="-122"/>
              </a:rPr>
              <a:t>知识冗余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有些图像的理解与某些知识有相当大的相关性。</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例如：狗的图像有固定的结构，比如，狗有四条腿，头部有眼、鼻、耳朵，有尾巴等。这类规律性的结构可由先验知识和背景知识得到，我们称此类冗余为知识冗余。</a:t>
            </a:r>
            <a:endParaRPr lang="en-US" altLang="zh-CN" sz="2400" smtClean="0">
              <a:latin typeface="Arial" pitchFamily="34" charset="0"/>
              <a:ea typeface="宋体" pitchFamily="2" charset="-122"/>
            </a:endParaRPr>
          </a:p>
          <a:p>
            <a:r>
              <a:rPr lang="zh-CN" altLang="en-US" sz="2800" smtClean="0">
                <a:ea typeface="宋体" pitchFamily="2" charset="-122"/>
              </a:rPr>
              <a:t>视觉冗余</a:t>
            </a:r>
            <a:endParaRPr lang="en-US" altLang="zh-CN" sz="2800" smtClean="0">
              <a:ea typeface="宋体" pitchFamily="2" charset="-122"/>
            </a:endParaRPr>
          </a:p>
          <a:p>
            <a:pPr lvl="1"/>
            <a:r>
              <a:rPr lang="zh-CN" altLang="en-US" sz="2400" smtClean="0">
                <a:latin typeface="Arial" pitchFamily="34" charset="0"/>
                <a:ea typeface="宋体" pitchFamily="2" charset="-122"/>
              </a:rPr>
              <a:t>人类视觉系统的一般分辨能力估计为26灰度等级，而一般图像的量化采用的是28的灰度等级。像这样的冗余，我们称之为视觉冗余</a:t>
            </a:r>
            <a:endParaRPr lang="en-US" altLang="zh-CN" sz="2400" smtClean="0">
              <a:latin typeface="Arial" pitchFamily="34" charset="0"/>
              <a:ea typeface="宋体" pitchFamily="2" charset="-122"/>
            </a:endParaRPr>
          </a:p>
          <a:p>
            <a:pPr lvl="1"/>
            <a:endParaRPr lang="zh-CN" altLang="en-US" sz="2400" smtClean="0">
              <a:latin typeface="Arial" pitchFamily="34" charset="0"/>
              <a:ea typeface="宋体" pitchFamily="2" charset="-122"/>
            </a:endParaRPr>
          </a:p>
          <a:p>
            <a:pPr lvl="1"/>
            <a:endParaRPr lang="en-US" altLang="zh-CN" sz="2400" smtClean="0">
              <a:latin typeface="Arial" pitchFamily="34" charset="0"/>
              <a:ea typeface="宋体" pitchFamily="2" charset="-122"/>
            </a:endParaRPr>
          </a:p>
          <a:p>
            <a:endParaRPr lang="zh-CN" altLang="en-US" smtClean="0">
              <a:ea typeface="宋体" pitchFamily="2" charset="-122"/>
            </a:endParaRP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视频的结构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视频序列也称图像序列，它是随机选取节目的一个基本单元</a:t>
            </a:r>
            <a:endParaRPr lang="en-US" altLang="zh-CN" sz="2400" dirty="0" smtClean="0"/>
          </a:p>
          <a:p>
            <a:r>
              <a:rPr lang="zh-CN" altLang="en-US" sz="2400" dirty="0" smtClean="0"/>
              <a:t>图像组是将一个图像序列中连续的几个图像组成一个小组，简称为</a:t>
            </a:r>
            <a:r>
              <a:rPr lang="en-US" altLang="zh-CN" sz="2400" dirty="0" smtClean="0"/>
              <a:t>GOP</a:t>
            </a:r>
          </a:p>
          <a:p>
            <a:r>
              <a:rPr lang="zh-CN" altLang="en-US" sz="2400" dirty="0" smtClean="0"/>
              <a:t>图像是一个独立的显示单元，也是图像编码的基本单元，可分为</a:t>
            </a:r>
            <a:r>
              <a:rPr lang="en-US" altLang="zh-CN" sz="2400" dirty="0" smtClean="0"/>
              <a:t>I，P</a:t>
            </a:r>
            <a:r>
              <a:rPr lang="zh-CN" altLang="en-US" sz="2400" dirty="0" smtClean="0"/>
              <a:t>和</a:t>
            </a:r>
            <a:r>
              <a:rPr lang="en-US" altLang="zh-CN" sz="2400" dirty="0" smtClean="0"/>
              <a:t>B</a:t>
            </a:r>
            <a:r>
              <a:rPr lang="zh-CN" altLang="en-US" sz="2400" dirty="0" smtClean="0"/>
              <a:t>三种编码图像</a:t>
            </a:r>
            <a:endParaRPr lang="en-US" altLang="zh-CN" sz="2400" dirty="0" smtClean="0"/>
          </a:p>
          <a:p>
            <a:r>
              <a:rPr lang="zh-CN" altLang="en-US" sz="2400" dirty="0" smtClean="0"/>
              <a:t>像条是发生误码且不可纠正时，数据重新获得同步，从而能正常解码的基本单元</a:t>
            </a:r>
            <a:endParaRPr lang="en-US" altLang="zh-CN" sz="2400" dirty="0" smtClean="0"/>
          </a:p>
          <a:p>
            <a:r>
              <a:rPr lang="zh-CN" altLang="en-US" sz="2400" dirty="0" smtClean="0"/>
              <a:t>宏块是运动预测的基本单元。运动估计以宏块为单位，借此得到最佳匹配宏块的运动矢量。运动预测只对亮度阵列进行，对应的色差阵列其运动估计使用和亮度阵列相同的运动矢量</a:t>
            </a:r>
            <a:endParaRPr lang="en-US" altLang="zh-CN" sz="2400" dirty="0" smtClean="0"/>
          </a:p>
          <a:p>
            <a:r>
              <a:rPr lang="zh-CN" altLang="en-US" sz="2400" dirty="0" smtClean="0"/>
              <a:t>块或称像块，是</a:t>
            </a:r>
            <a:r>
              <a:rPr lang="en-US" altLang="zh-CN" sz="2400" dirty="0" smtClean="0"/>
              <a:t>DCT</a:t>
            </a:r>
            <a:r>
              <a:rPr lang="zh-CN" altLang="en-US" sz="2400" dirty="0" smtClean="0"/>
              <a:t>变换的基本单元</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endParaRPr lang="zh-CN" altLang="en-US" smtClean="0">
              <a:ea typeface="宋体" pitchFamily="2" charset="-122"/>
            </a:endParaRPr>
          </a:p>
        </p:txBody>
      </p:sp>
      <p:sp>
        <p:nvSpPr>
          <p:cNvPr id="12902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9028" name="Picture 2"/>
          <p:cNvPicPr>
            <a:picLocks noChangeAspect="1" noChangeArrowheads="1"/>
          </p:cNvPicPr>
          <p:nvPr/>
        </p:nvPicPr>
        <p:blipFill>
          <a:blip r:embed="rId2" cstate="print"/>
          <a:srcRect/>
          <a:stretch>
            <a:fillRect/>
          </a:stretch>
        </p:blipFill>
        <p:spPr bwMode="auto">
          <a:xfrm>
            <a:off x="209550" y="571500"/>
            <a:ext cx="8724900" cy="5572125"/>
          </a:xfrm>
          <a:prstGeom prst="rect">
            <a:avLst/>
          </a:prstGeom>
          <a:noFill/>
          <a:ln w="9525">
            <a:noFill/>
            <a:miter lim="800000"/>
            <a:headEnd/>
            <a:tailEnd/>
          </a:ln>
        </p:spPr>
      </p:pic>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0051" name="Picture 3"/>
          <p:cNvPicPr>
            <a:picLocks noChangeAspect="1" noChangeArrowheads="1"/>
          </p:cNvPicPr>
          <p:nvPr/>
        </p:nvPicPr>
        <p:blipFill>
          <a:blip r:embed="rId2" cstate="print"/>
          <a:srcRect/>
          <a:stretch>
            <a:fillRect/>
          </a:stretch>
        </p:blipFill>
        <p:spPr bwMode="auto">
          <a:xfrm>
            <a:off x="1428750" y="428625"/>
            <a:ext cx="6357938" cy="5786438"/>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zh-CN" altLang="en-US" smtClean="0">
                <a:ea typeface="宋体" pitchFamily="2" charset="-122"/>
              </a:rPr>
              <a:t>运动图像分类及排序（</a:t>
            </a:r>
            <a:r>
              <a:rPr lang="en-US" altLang="zh-CN" smtClean="0">
                <a:ea typeface="宋体" pitchFamily="2" charset="-122"/>
              </a:rPr>
              <a:t>1</a:t>
            </a:r>
            <a:r>
              <a:rPr lang="zh-CN" altLang="en-US" smtClean="0">
                <a:ea typeface="宋体" pitchFamily="2" charset="-122"/>
              </a:rPr>
              <a:t>）</a:t>
            </a:r>
          </a:p>
        </p:txBody>
      </p:sp>
      <p:sp>
        <p:nvSpPr>
          <p:cNvPr id="131075" name="内容占位符 2"/>
          <p:cNvSpPr>
            <a:spLocks noGrp="1"/>
          </p:cNvSpPr>
          <p:nvPr>
            <p:ph idx="1"/>
          </p:nvPr>
        </p:nvSpPr>
        <p:spPr>
          <a:xfrm>
            <a:off x="600075" y="1052736"/>
            <a:ext cx="8258175" cy="5328592"/>
          </a:xfrm>
        </p:spPr>
        <p:txBody>
          <a:bodyPr/>
          <a:lstStyle/>
          <a:p>
            <a:r>
              <a:rPr lang="zh-CN" altLang="en-US" sz="2400" dirty="0" smtClean="0">
                <a:ea typeface="宋体" pitchFamily="2" charset="-122"/>
              </a:rPr>
              <a:t>为保证图像质量基本不降低而又能够获得高的压缩比，</a:t>
            </a:r>
            <a:r>
              <a:rPr lang="en-US" altLang="zh-CN" sz="2400" dirty="0" smtClean="0">
                <a:ea typeface="宋体" pitchFamily="2" charset="-122"/>
              </a:rPr>
              <a:t>MPEG</a:t>
            </a:r>
            <a:r>
              <a:rPr lang="zh-CN" altLang="en-US" sz="2400" dirty="0" smtClean="0">
                <a:ea typeface="宋体" pitchFamily="2" charset="-122"/>
              </a:rPr>
              <a:t>标准定义了三种图像：帧内图（</a:t>
            </a:r>
            <a:r>
              <a:rPr lang="en-US" altLang="zh-CN" sz="2400" dirty="0" err="1" smtClean="0">
                <a:ea typeface="宋体" pitchFamily="2" charset="-122"/>
              </a:rPr>
              <a:t>Intrapictures</a:t>
            </a:r>
            <a:r>
              <a:rPr lang="en-US" altLang="zh-CN" sz="2400" dirty="0" smtClean="0">
                <a:ea typeface="宋体" pitchFamily="2" charset="-122"/>
              </a:rPr>
              <a:t> I</a:t>
            </a:r>
            <a:r>
              <a:rPr lang="zh-CN" altLang="en-US" sz="2400" dirty="0" smtClean="0">
                <a:ea typeface="宋体" pitchFamily="2" charset="-122"/>
              </a:rPr>
              <a:t>），预测图（</a:t>
            </a:r>
            <a:r>
              <a:rPr lang="en-US" altLang="zh-CN" sz="2400" dirty="0" smtClean="0">
                <a:ea typeface="宋体" pitchFamily="2" charset="-122"/>
              </a:rPr>
              <a:t>Predicted Pictures P</a:t>
            </a:r>
            <a:r>
              <a:rPr lang="zh-CN" altLang="en-US" sz="2400" dirty="0" smtClean="0">
                <a:ea typeface="宋体" pitchFamily="2" charset="-122"/>
              </a:rPr>
              <a:t>）和插补图，即双向预测图（</a:t>
            </a:r>
            <a:r>
              <a:rPr lang="en-US" altLang="zh-CN" sz="2400" dirty="0" smtClean="0">
                <a:ea typeface="宋体" pitchFamily="2" charset="-122"/>
              </a:rPr>
              <a:t>Bidirectional Prediction B</a:t>
            </a:r>
            <a:r>
              <a:rPr lang="zh-CN" altLang="en-US" sz="2400" dirty="0" smtClean="0">
                <a:ea typeface="宋体" pitchFamily="2" charset="-122"/>
              </a:rPr>
              <a:t>）</a:t>
            </a:r>
            <a:endParaRPr lang="en-US" altLang="zh-CN" sz="2400" dirty="0" smtClean="0">
              <a:ea typeface="宋体" pitchFamily="2" charset="-122"/>
            </a:endParaRPr>
          </a:p>
          <a:p>
            <a:r>
              <a:rPr lang="en-US" altLang="zh-CN" sz="2400" dirty="0" smtClean="0">
                <a:ea typeface="宋体" pitchFamily="2" charset="-122"/>
              </a:rPr>
              <a:t>I</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ea typeface="宋体" pitchFamily="2" charset="-122"/>
              </a:rPr>
              <a:t>采用帧内编码方式，即只利用了单帧图像内的空间相关性，而没有利用时间相关性。</a:t>
            </a:r>
            <a:r>
              <a:rPr lang="en-US" altLang="zh-CN" sz="2000" dirty="0" smtClean="0">
                <a:ea typeface="宋体" pitchFamily="2" charset="-122"/>
              </a:rPr>
              <a:t>I</a:t>
            </a:r>
            <a:r>
              <a:rPr lang="zh-CN" altLang="en-US" sz="2000" dirty="0" smtClean="0">
                <a:ea typeface="宋体" pitchFamily="2" charset="-122"/>
              </a:rPr>
              <a:t>帧使用帧内压缩，不使用运动补偿</a:t>
            </a:r>
            <a:endParaRPr lang="en-US" altLang="zh-CN" sz="2000" dirty="0" smtClean="0">
              <a:ea typeface="宋体" pitchFamily="2" charset="-122"/>
            </a:endParaRPr>
          </a:p>
          <a:p>
            <a:pPr lvl="1"/>
            <a:r>
              <a:rPr lang="zh-CN" altLang="en-US" sz="2000" dirty="0" smtClean="0">
                <a:latin typeface="Arial" pitchFamily="34" charset="0"/>
                <a:ea typeface="宋体" pitchFamily="2" charset="-122"/>
              </a:rPr>
              <a:t>只用了较低的压缩率，所占数据的信息量较大</a:t>
            </a:r>
            <a:endParaRPr lang="en-US" altLang="zh-CN" sz="2000" dirty="0" smtClean="0">
              <a:ea typeface="宋体" pitchFamily="2" charset="-122"/>
            </a:endParaRPr>
          </a:p>
          <a:p>
            <a:pPr lvl="1"/>
            <a:r>
              <a:rPr lang="zh-CN" altLang="en-US" sz="2000" dirty="0" smtClean="0">
                <a:ea typeface="宋体" pitchFamily="2" charset="-122"/>
              </a:rPr>
              <a:t>由于</a:t>
            </a:r>
            <a:r>
              <a:rPr lang="en-US" altLang="zh-CN" sz="2000" dirty="0" smtClean="0">
                <a:ea typeface="宋体" pitchFamily="2" charset="-122"/>
              </a:rPr>
              <a:t>I</a:t>
            </a:r>
            <a:r>
              <a:rPr lang="zh-CN" altLang="en-US" sz="2000" dirty="0" smtClean="0">
                <a:ea typeface="宋体" pitchFamily="2" charset="-122"/>
              </a:rPr>
              <a:t>帧不依赖其它帧，</a:t>
            </a:r>
            <a:r>
              <a:rPr lang="zh-CN" altLang="en-US" sz="2000" dirty="0" smtClean="0">
                <a:latin typeface="Arial" pitchFamily="34" charset="0"/>
                <a:ea typeface="宋体" pitchFamily="2" charset="-122"/>
              </a:rPr>
              <a:t>为解码器随机访问图像码流提供了定位点</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ea typeface="宋体" pitchFamily="2" charset="-122"/>
            </a:endParaRPr>
          </a:p>
          <a:p>
            <a:r>
              <a:rPr lang="en-US" altLang="zh-CN" sz="2400" dirty="0" smtClean="0"/>
              <a:t>P</a:t>
            </a:r>
            <a:r>
              <a:rPr lang="zh-CN" altLang="en-US" sz="2400" dirty="0" smtClean="0"/>
              <a:t>帧</a:t>
            </a:r>
            <a:endParaRPr lang="en-US" altLang="zh-CN" sz="2400" dirty="0" smtClean="0"/>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只采用前向时间预测，可以提高压缩效率和图像质量</a:t>
            </a:r>
            <a:endParaRPr lang="en-US" altLang="zh-CN" sz="2000" dirty="0" smtClean="0">
              <a:latin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latin typeface="宋体" pitchFamily="2" charset="-122"/>
            </a:endParaRPr>
          </a:p>
        </p:txBody>
      </p:sp>
      <p:sp>
        <p:nvSpPr>
          <p:cNvPr id="1310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2</a:t>
            </a:r>
            <a:r>
              <a:rPr lang="zh-CN" altLang="en-US" dirty="0" smtClean="0">
                <a:ea typeface="宋体" pitchFamily="2" charset="-122"/>
              </a:rPr>
              <a:t>）</a:t>
            </a:r>
          </a:p>
        </p:txBody>
      </p:sp>
      <p:sp>
        <p:nvSpPr>
          <p:cNvPr id="132099" name="内容占位符 2"/>
          <p:cNvSpPr>
            <a:spLocks noGrp="1"/>
          </p:cNvSpPr>
          <p:nvPr>
            <p:ph idx="1"/>
          </p:nvPr>
        </p:nvSpPr>
        <p:spPr>
          <a:xfrm>
            <a:off x="1066800" y="1196752"/>
            <a:ext cx="7620000" cy="3312368"/>
          </a:xfrm>
        </p:spPr>
        <p:txBody>
          <a:bodyPr/>
          <a:lstStyle/>
          <a:p>
            <a:r>
              <a:rPr lang="en-US" altLang="zh-CN" sz="2400" dirty="0" smtClean="0">
                <a:ea typeface="宋体" pitchFamily="2" charset="-122"/>
              </a:rPr>
              <a:t>B</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采用双向时间预测</a:t>
            </a:r>
            <a:endParaRPr lang="en-US" altLang="zh-CN" sz="2000" dirty="0" smtClean="0"/>
          </a:p>
          <a:p>
            <a:r>
              <a:rPr lang="zh-CN" altLang="en-US" sz="2400" dirty="0" smtClean="0"/>
              <a:t>插多少</a:t>
            </a:r>
            <a:r>
              <a:rPr lang="en-US" altLang="zh-CN" sz="2400" dirty="0" smtClean="0"/>
              <a:t>B </a:t>
            </a:r>
            <a:r>
              <a:rPr lang="zh-CN" altLang="en-US" sz="2400" dirty="0" smtClean="0"/>
              <a:t>帧合适？</a:t>
            </a:r>
            <a:endParaRPr lang="en-US" altLang="zh-CN" sz="2400" dirty="0" smtClean="0"/>
          </a:p>
          <a:p>
            <a:pPr lvl="1"/>
            <a:r>
              <a:rPr lang="zh-CN" altLang="en-US" sz="2000" dirty="0" smtClean="0"/>
              <a:t>优点：</a:t>
            </a:r>
            <a:r>
              <a:rPr lang="en-US" altLang="zh-CN" sz="2000" dirty="0" smtClean="0"/>
              <a:t>I</a:t>
            </a:r>
            <a:r>
              <a:rPr lang="zh-CN" altLang="en-US" sz="2000" dirty="0" smtClean="0"/>
              <a:t>、</a:t>
            </a:r>
            <a:r>
              <a:rPr lang="en-US" altLang="zh-CN" sz="2000" dirty="0" smtClean="0"/>
              <a:t>P</a:t>
            </a:r>
            <a:r>
              <a:rPr lang="zh-CN" altLang="en-US" sz="2000" dirty="0" smtClean="0"/>
              <a:t>之间插入的</a:t>
            </a:r>
            <a:r>
              <a:rPr lang="en-US" altLang="zh-CN" sz="2000" dirty="0" smtClean="0"/>
              <a:t>B</a:t>
            </a:r>
            <a:r>
              <a:rPr lang="zh-CN" altLang="en-US" sz="2000" dirty="0" smtClean="0"/>
              <a:t>帧越多，压缩比越高</a:t>
            </a:r>
            <a:endParaRPr lang="en-US" altLang="zh-CN" sz="2000" dirty="0" smtClean="0"/>
          </a:p>
          <a:p>
            <a:pPr lvl="1"/>
            <a:r>
              <a:rPr lang="zh-CN" altLang="en-US" sz="2000" dirty="0" smtClean="0"/>
              <a:t>缺点：编解码器所需的帧存储器也越大；其次，</a:t>
            </a:r>
            <a:r>
              <a:rPr lang="en-US" altLang="zh-CN" sz="2000" dirty="0" smtClean="0"/>
              <a:t>B</a:t>
            </a:r>
            <a:r>
              <a:rPr lang="zh-CN" altLang="en-US" sz="2000" dirty="0" smtClean="0"/>
              <a:t>帧的引入会增加编解码端的延迟，如果追求网络监视的时延，最好是不使用</a:t>
            </a:r>
            <a:r>
              <a:rPr lang="en-US" altLang="zh-CN" sz="2000" dirty="0" smtClean="0"/>
              <a:t>B</a:t>
            </a:r>
            <a:r>
              <a:rPr lang="zh-CN" altLang="en-US" sz="2000" dirty="0" smtClean="0"/>
              <a:t>帧</a:t>
            </a:r>
            <a:endParaRPr lang="en-US" altLang="zh-CN" sz="2000" dirty="0" smtClean="0"/>
          </a:p>
          <a:p>
            <a:pPr lvl="1"/>
            <a:r>
              <a:rPr lang="zh-CN" altLang="en-US" sz="2000" dirty="0" smtClean="0"/>
              <a:t>实际应用中一般两个</a:t>
            </a:r>
            <a:endParaRPr lang="en-US" altLang="zh-CN" sz="2000" dirty="0" smtClean="0"/>
          </a:p>
        </p:txBody>
      </p:sp>
      <p:sp>
        <p:nvSpPr>
          <p:cNvPr id="132100"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pic>
        <p:nvPicPr>
          <p:cNvPr id="5" name="Picture 6" descr="Image323"/>
          <p:cNvPicPr>
            <a:picLocks noChangeAspect="1" noChangeArrowheads="1"/>
          </p:cNvPicPr>
          <p:nvPr/>
        </p:nvPicPr>
        <p:blipFill>
          <a:blip r:embed="rId2" cstate="print"/>
          <a:srcRect/>
          <a:stretch>
            <a:fillRect/>
          </a:stretch>
        </p:blipFill>
        <p:spPr bwMode="auto">
          <a:xfrm>
            <a:off x="2843808" y="4756794"/>
            <a:ext cx="3571572" cy="184055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fade">
                                      <p:cBhvr>
                                        <p:cTn id="7" dur="1000"/>
                                        <p:tgtEl>
                                          <p:spTgt spid="1320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099">
                                            <p:txEl>
                                              <p:pRg st="1" end="1"/>
                                            </p:txEl>
                                          </p:spTgt>
                                        </p:tgtEl>
                                        <p:attrNameLst>
                                          <p:attrName>style.visibility</p:attrName>
                                        </p:attrNameLst>
                                      </p:cBhvr>
                                      <p:to>
                                        <p:strVal val="visible"/>
                                      </p:to>
                                    </p:set>
                                    <p:animEffect transition="in" filter="fade">
                                      <p:cBhvr>
                                        <p:cTn id="10" dur="2000"/>
                                        <p:tgtEl>
                                          <p:spTgt spid="13209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2099">
                                            <p:txEl>
                                              <p:pRg st="2" end="2"/>
                                            </p:txEl>
                                          </p:spTgt>
                                        </p:tgtEl>
                                        <p:attrNameLst>
                                          <p:attrName>style.visibility</p:attrName>
                                        </p:attrNameLst>
                                      </p:cBhvr>
                                      <p:to>
                                        <p:strVal val="visible"/>
                                      </p:to>
                                    </p:set>
                                    <p:animEffect transition="in" filter="fade">
                                      <p:cBhvr>
                                        <p:cTn id="13" dur="2000"/>
                                        <p:tgtEl>
                                          <p:spTgt spid="13209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fade">
                                      <p:cBhvr>
                                        <p:cTn id="18" dur="1000"/>
                                        <p:tgtEl>
                                          <p:spTgt spid="13209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2099">
                                            <p:txEl>
                                              <p:pRg st="4" end="4"/>
                                            </p:txEl>
                                          </p:spTgt>
                                        </p:tgtEl>
                                        <p:attrNameLst>
                                          <p:attrName>style.visibility</p:attrName>
                                        </p:attrNameLst>
                                      </p:cBhvr>
                                      <p:to>
                                        <p:strVal val="visible"/>
                                      </p:to>
                                    </p:set>
                                    <p:animEffect transition="in" filter="fade">
                                      <p:cBhvr>
                                        <p:cTn id="23" dur="1000"/>
                                        <p:tgtEl>
                                          <p:spTgt spid="1320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2099">
                                            <p:txEl>
                                              <p:pRg st="5" end="5"/>
                                            </p:txEl>
                                          </p:spTgt>
                                        </p:tgtEl>
                                        <p:attrNameLst>
                                          <p:attrName>style.visibility</p:attrName>
                                        </p:attrNameLst>
                                      </p:cBhvr>
                                      <p:to>
                                        <p:strVal val="visible"/>
                                      </p:to>
                                    </p:set>
                                    <p:animEffect transition="in" filter="fade">
                                      <p:cBhvr>
                                        <p:cTn id="28" dur="1000"/>
                                        <p:tgtEl>
                                          <p:spTgt spid="13209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2099">
                                            <p:txEl>
                                              <p:pRg st="6" end="6"/>
                                            </p:txEl>
                                          </p:spTgt>
                                        </p:tgtEl>
                                        <p:attrNameLst>
                                          <p:attrName>style.visibility</p:attrName>
                                        </p:attrNameLst>
                                      </p:cBhvr>
                                      <p:to>
                                        <p:strVal val="visible"/>
                                      </p:to>
                                    </p:set>
                                    <p:animEffect transition="in" filter="fade">
                                      <p:cBhvr>
                                        <p:cTn id="33" dur="1000"/>
                                        <p:tgtEl>
                                          <p:spTgt spid="132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uiExpand="1" build="allAtOnce"/>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1066800" y="5445224"/>
            <a:ext cx="7620000" cy="936104"/>
          </a:xfrm>
        </p:spPr>
        <p:txBody>
          <a:bodyPr/>
          <a:lstStyle/>
          <a:p>
            <a:r>
              <a:rPr lang="zh-CN" altLang="en-US" sz="2400" dirty="0" smtClean="0">
                <a:ea typeface="宋体" pitchFamily="2" charset="-122"/>
              </a:rPr>
              <a:t>显示顺序</a:t>
            </a:r>
            <a:r>
              <a:rPr lang="pl-PL" altLang="zh-CN" sz="2400" dirty="0" smtClean="0"/>
              <a:t>I B B P B B P…B B I</a:t>
            </a:r>
            <a:endParaRPr lang="en-US" altLang="zh-CN" sz="2400" dirty="0" smtClean="0"/>
          </a:p>
          <a:p>
            <a:r>
              <a:rPr lang="zh-CN" altLang="en-US" sz="2400" dirty="0" smtClean="0">
                <a:ea typeface="宋体" pitchFamily="2" charset="-122"/>
              </a:rPr>
              <a:t>编解码顺序</a:t>
            </a:r>
            <a:r>
              <a:rPr lang="pl-PL" altLang="zh-CN" sz="2400" dirty="0" smtClean="0"/>
              <a:t>I P B B P B B … I B B</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09.tif"/>
          <p:cNvPicPr>
            <a:picLocks noChangeAspect="1" noChangeArrowheads="1"/>
          </p:cNvPicPr>
          <p:nvPr/>
        </p:nvPicPr>
        <p:blipFill>
          <a:blip r:embed="rId2" cstate="print"/>
          <a:srcRect/>
          <a:stretch>
            <a:fillRect/>
          </a:stretch>
        </p:blipFill>
        <p:spPr bwMode="auto">
          <a:xfrm>
            <a:off x="107604" y="980728"/>
            <a:ext cx="8999884" cy="44968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4</a:t>
            </a:r>
            <a:r>
              <a:rPr lang="zh-CN" altLang="en-US" dirty="0" smtClean="0">
                <a:ea typeface="宋体" pitchFamily="2" charset="-122"/>
              </a:rPr>
              <a:t>）</a:t>
            </a:r>
          </a:p>
        </p:txBody>
      </p:sp>
      <p:sp>
        <p:nvSpPr>
          <p:cNvPr id="133123" name="内容占位符 2"/>
          <p:cNvSpPr>
            <a:spLocks noGrp="1"/>
          </p:cNvSpPr>
          <p:nvPr>
            <p:ph idx="1"/>
          </p:nvPr>
        </p:nvSpPr>
        <p:spPr>
          <a:xfrm>
            <a:off x="500063" y="1143000"/>
            <a:ext cx="8186737" cy="4929188"/>
          </a:xfrm>
        </p:spPr>
        <p:txBody>
          <a:bodyPr/>
          <a:lstStyle/>
          <a:p>
            <a:r>
              <a:rPr lang="zh-CN" altLang="en-US" sz="2800" smtClean="0">
                <a:ea typeface="宋体" pitchFamily="2" charset="-122"/>
              </a:rPr>
              <a:t>图像压缩首先需要处理</a:t>
            </a:r>
            <a:r>
              <a:rPr lang="en-US" altLang="zh-CN" sz="2800" smtClean="0">
                <a:ea typeface="宋体" pitchFamily="2" charset="-122"/>
              </a:rPr>
              <a:t>I</a:t>
            </a:r>
            <a:r>
              <a:rPr lang="zh-CN" altLang="en-US" sz="2800" smtClean="0">
                <a:ea typeface="宋体" pitchFamily="2" charset="-122"/>
              </a:rPr>
              <a:t>帧图像，然后是对应的前向预测图像</a:t>
            </a:r>
            <a:r>
              <a:rPr lang="en-US" altLang="zh-CN" sz="2800" smtClean="0">
                <a:ea typeface="宋体" pitchFamily="2" charset="-122"/>
              </a:rPr>
              <a:t>P</a:t>
            </a:r>
            <a:r>
              <a:rPr lang="zh-CN" altLang="en-US" sz="2800" smtClean="0">
                <a:ea typeface="宋体" pitchFamily="2" charset="-122"/>
              </a:rPr>
              <a:t>，在两者的基础上才处理</a:t>
            </a:r>
            <a:r>
              <a:rPr lang="en-US" altLang="zh-CN" sz="2800" smtClean="0">
                <a:ea typeface="宋体" pitchFamily="2" charset="-122"/>
              </a:rPr>
              <a:t>B</a:t>
            </a:r>
            <a:r>
              <a:rPr lang="zh-CN" altLang="en-US" sz="2800" smtClean="0">
                <a:ea typeface="宋体" pitchFamily="2" charset="-122"/>
              </a:rPr>
              <a:t>图像</a:t>
            </a:r>
            <a:endParaRPr lang="en-US" altLang="zh-CN" sz="2800" smtClean="0">
              <a:ea typeface="宋体" pitchFamily="2" charset="-122"/>
            </a:endParaRPr>
          </a:p>
          <a:p>
            <a:r>
              <a:rPr lang="en-US" altLang="zh-CN" sz="2800" smtClean="0">
                <a:ea typeface="宋体" pitchFamily="2" charset="-122"/>
              </a:rPr>
              <a:t>MPEG</a:t>
            </a:r>
            <a:r>
              <a:rPr lang="zh-CN" altLang="en-US" sz="2800" smtClean="0">
                <a:ea typeface="宋体" pitchFamily="2" charset="-122"/>
              </a:rPr>
              <a:t>编码器算法允许选择</a:t>
            </a:r>
            <a:r>
              <a:rPr lang="en-US" altLang="zh-CN" sz="2800" smtClean="0">
                <a:ea typeface="宋体" pitchFamily="2" charset="-122"/>
              </a:rPr>
              <a:t>I</a:t>
            </a:r>
            <a:r>
              <a:rPr lang="zh-CN" altLang="en-US" sz="2800" smtClean="0">
                <a:ea typeface="宋体" pitchFamily="2" charset="-122"/>
              </a:rPr>
              <a:t>图像的频率和位置</a:t>
            </a:r>
            <a:endParaRPr lang="en-US" altLang="zh-CN" sz="2800" smtClean="0">
              <a:ea typeface="宋体" pitchFamily="2" charset="-122"/>
            </a:endParaRPr>
          </a:p>
          <a:p>
            <a:pPr lvl="1"/>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图像的频率是指每秒钟出现</a:t>
            </a:r>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图像的次数</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位置是指时间方向上帧所在的位置</a:t>
            </a:r>
            <a:endParaRPr lang="en-US" altLang="zh-CN" sz="2400" smtClean="0">
              <a:latin typeface="Arial" pitchFamily="34" charset="0"/>
              <a:ea typeface="宋体" pitchFamily="2" charset="-122"/>
            </a:endParaRPr>
          </a:p>
          <a:p>
            <a:r>
              <a:rPr lang="zh-CN" altLang="en-US" sz="2800" smtClean="0">
                <a:ea typeface="宋体" pitchFamily="2" charset="-122"/>
              </a:rPr>
              <a:t>一个典型的</a:t>
            </a:r>
            <a:r>
              <a:rPr lang="en-US" altLang="zh-CN" sz="2800" smtClean="0">
                <a:ea typeface="宋体" pitchFamily="2" charset="-122"/>
              </a:rPr>
              <a:t>I</a:t>
            </a:r>
            <a:r>
              <a:rPr lang="zh-CN" altLang="en-US" sz="2800" smtClean="0">
                <a:ea typeface="宋体" pitchFamily="2" charset="-122"/>
              </a:rPr>
              <a:t>、</a:t>
            </a:r>
            <a:r>
              <a:rPr lang="en-US" altLang="zh-CN" sz="2800" smtClean="0">
                <a:ea typeface="宋体" pitchFamily="2" charset="-122"/>
              </a:rPr>
              <a:t>P</a:t>
            </a:r>
            <a:r>
              <a:rPr lang="zh-CN" altLang="en-US" sz="2800" smtClean="0">
                <a:ea typeface="宋体" pitchFamily="2" charset="-122"/>
              </a:rPr>
              <a:t>、</a:t>
            </a:r>
            <a:r>
              <a:rPr lang="en-US" altLang="zh-CN" sz="2800" smtClean="0">
                <a:ea typeface="宋体" pitchFamily="2" charset="-122"/>
              </a:rPr>
              <a:t>B</a:t>
            </a:r>
            <a:r>
              <a:rPr lang="zh-CN" altLang="en-US" sz="2800" smtClean="0">
                <a:ea typeface="宋体" pitchFamily="2" charset="-122"/>
              </a:rPr>
              <a:t>图像安排如下图所示。编码参数为：帧内图像</a:t>
            </a:r>
            <a:r>
              <a:rPr lang="en-US" altLang="zh-CN" sz="2800" smtClean="0">
                <a:ea typeface="宋体" pitchFamily="2" charset="-122"/>
              </a:rPr>
              <a:t>I</a:t>
            </a:r>
            <a:r>
              <a:rPr lang="zh-CN" altLang="en-US" sz="2800" smtClean="0">
                <a:ea typeface="宋体" pitchFamily="2" charset="-122"/>
              </a:rPr>
              <a:t>的距离为</a:t>
            </a:r>
            <a:r>
              <a:rPr lang="en-US" altLang="zh-CN" sz="2800" smtClean="0">
                <a:ea typeface="宋体" pitchFamily="2" charset="-122"/>
              </a:rPr>
              <a:t>N=15</a:t>
            </a:r>
            <a:r>
              <a:rPr lang="zh-CN" altLang="en-US" sz="2800" smtClean="0">
                <a:ea typeface="宋体" pitchFamily="2" charset="-122"/>
              </a:rPr>
              <a:t>，预测图像</a:t>
            </a:r>
            <a:r>
              <a:rPr lang="en-US" altLang="zh-CN" sz="2800" smtClean="0">
                <a:ea typeface="宋体" pitchFamily="2" charset="-122"/>
              </a:rPr>
              <a:t>P</a:t>
            </a:r>
            <a:r>
              <a:rPr lang="zh-CN" altLang="en-US" sz="2800" smtClean="0">
                <a:ea typeface="宋体" pitchFamily="2" charset="-122"/>
              </a:rPr>
              <a:t>的距离为</a:t>
            </a:r>
            <a:r>
              <a:rPr lang="en-US" altLang="zh-CN" sz="2800" smtClean="0">
                <a:ea typeface="宋体" pitchFamily="2" charset="-122"/>
              </a:rPr>
              <a:t>M=3</a:t>
            </a:r>
            <a:endParaRPr lang="zh-CN" altLang="en-US" sz="2800" smtClean="0">
              <a:ea typeface="宋体" pitchFamily="2" charset="-122"/>
            </a:endParaRPr>
          </a:p>
        </p:txBody>
      </p:sp>
      <p:sp>
        <p:nvSpPr>
          <p:cNvPr id="133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3125" name="Picture 144"/>
          <p:cNvPicPr>
            <a:picLocks noChangeAspect="1" noChangeArrowheads="1"/>
          </p:cNvPicPr>
          <p:nvPr/>
        </p:nvPicPr>
        <p:blipFill>
          <a:blip r:embed="rId2" cstate="print"/>
          <a:srcRect b="20926"/>
          <a:stretch>
            <a:fillRect/>
          </a:stretch>
        </p:blipFill>
        <p:spPr bwMode="auto">
          <a:xfrm>
            <a:off x="1014413" y="4786313"/>
            <a:ext cx="7343775"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899592" y="939552"/>
            <a:ext cx="7787208" cy="833264"/>
          </a:xfrm>
        </p:spPr>
        <p:txBody>
          <a:bodyPr/>
          <a:lstStyle/>
          <a:p>
            <a:r>
              <a:rPr lang="zh-CN" altLang="en-US" sz="2400" dirty="0" smtClean="0"/>
              <a:t>经过编码器编码后，6个视频层次构成的编码视频码流称为视频基本码流(</a:t>
            </a:r>
            <a:r>
              <a:rPr lang="en-US" altLang="zh-CN" sz="2400" dirty="0" smtClean="0"/>
              <a:t>ES)</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1.tif"/>
          <p:cNvPicPr>
            <a:picLocks noChangeAspect="1" noChangeArrowheads="1"/>
          </p:cNvPicPr>
          <p:nvPr/>
        </p:nvPicPr>
        <p:blipFill>
          <a:blip r:embed="rId3" cstate="print"/>
          <a:srcRect/>
          <a:stretch>
            <a:fillRect/>
          </a:stretch>
        </p:blipFill>
        <p:spPr bwMode="auto">
          <a:xfrm>
            <a:off x="1547664" y="1772816"/>
            <a:ext cx="6514698" cy="5040560"/>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在视频序列层中，一个编码的视频序列由一个序列信头开始，后面跟随一个图像组头，然后是由许多图像(</a:t>
            </a:r>
            <a:r>
              <a:rPr lang="en-US" altLang="zh-CN" sz="2400" dirty="0" smtClean="0"/>
              <a:t>I，P</a:t>
            </a:r>
            <a:r>
              <a:rPr lang="zh-CN" altLang="en-US" sz="2400" dirty="0" smtClean="0"/>
              <a:t>和</a:t>
            </a:r>
            <a:r>
              <a:rPr lang="en-US" altLang="zh-CN" sz="2400" dirty="0" smtClean="0"/>
              <a:t>B)</a:t>
            </a:r>
            <a:r>
              <a:rPr lang="zh-CN" altLang="en-US" sz="2400" dirty="0" smtClean="0"/>
              <a:t>组成的一系列</a:t>
            </a:r>
            <a:r>
              <a:rPr lang="en-US" altLang="zh-CN" sz="2400" dirty="0" smtClean="0"/>
              <a:t>GOP，</a:t>
            </a:r>
            <a:r>
              <a:rPr lang="zh-CN" altLang="en-US" sz="2400" dirty="0" smtClean="0"/>
              <a:t>视频序列结束于一个序列终止码</a:t>
            </a:r>
            <a:endParaRPr lang="en-US" altLang="zh-CN" sz="2400" dirty="0" smtClean="0"/>
          </a:p>
          <a:p>
            <a:r>
              <a:rPr lang="zh-CN" altLang="en-US" sz="2400" dirty="0" smtClean="0"/>
              <a:t>在图像组层中，</a:t>
            </a:r>
            <a:r>
              <a:rPr lang="en-US" altLang="zh-CN" sz="2400" dirty="0" smtClean="0"/>
              <a:t>GOP</a:t>
            </a:r>
            <a:r>
              <a:rPr lang="zh-CN" altLang="en-US" sz="2400" dirty="0" smtClean="0"/>
              <a:t>头中给出了时间码和紧跟在</a:t>
            </a:r>
            <a:r>
              <a:rPr lang="en-US" altLang="zh-CN" sz="2400" dirty="0" smtClean="0"/>
              <a:t>I</a:t>
            </a:r>
            <a:r>
              <a:rPr lang="zh-CN" altLang="en-US" sz="2400" dirty="0" smtClean="0"/>
              <a:t>幀后面的</a:t>
            </a:r>
            <a:r>
              <a:rPr lang="en-US" altLang="zh-CN" sz="2400" dirty="0" smtClean="0"/>
              <a:t>B</a:t>
            </a:r>
            <a:r>
              <a:rPr lang="zh-CN" altLang="en-US" sz="2400" dirty="0" smtClean="0"/>
              <a:t>图像的预测特性等信息</a:t>
            </a:r>
            <a:endParaRPr lang="en-US" altLang="zh-CN" sz="2400" dirty="0" smtClean="0"/>
          </a:p>
          <a:p>
            <a:r>
              <a:rPr lang="zh-CN" altLang="en-US" sz="2400" dirty="0" smtClean="0"/>
              <a:t>在图像层中，图像头中给出了时间参考信息、图像编码类型和</a:t>
            </a:r>
            <a:r>
              <a:rPr lang="en-US" altLang="zh-CN" sz="2400" dirty="0" smtClean="0"/>
              <a:t>VBV(</a:t>
            </a:r>
            <a:r>
              <a:rPr lang="zh-CN" altLang="en-US" sz="2400" dirty="0" smtClean="0"/>
              <a:t>视频缓存校验器)延时等信息</a:t>
            </a:r>
            <a:endParaRPr lang="en-US" altLang="zh-CN" sz="2400" dirty="0" smtClean="0"/>
          </a:p>
          <a:p>
            <a:r>
              <a:rPr lang="zh-CN" altLang="en-US" sz="2400" dirty="0" smtClean="0"/>
              <a:t>在像条层中，像条头中给出了像条垂直位置、量化因子码等信息</a:t>
            </a:r>
            <a:endParaRPr lang="en-US" altLang="zh-CN" sz="2400" dirty="0" smtClean="0"/>
          </a:p>
          <a:p>
            <a:r>
              <a:rPr lang="zh-CN" altLang="en-US" sz="2400" dirty="0" smtClean="0"/>
              <a:t>在宏块层中，其中的宏块类型码中给出了宏块属性、运动矢量</a:t>
            </a:r>
            <a:endParaRPr lang="en-US" altLang="zh-CN" sz="2400" dirty="0" smtClean="0"/>
          </a:p>
          <a:p>
            <a:r>
              <a:rPr lang="zh-CN" altLang="en-US" sz="2400" dirty="0" smtClean="0"/>
              <a:t>最后一层是块层，给出了其</a:t>
            </a:r>
            <a:r>
              <a:rPr lang="en-US" altLang="zh-CN" sz="2400" dirty="0" smtClean="0"/>
              <a:t>DCT</a:t>
            </a:r>
            <a:r>
              <a:rPr lang="zh-CN" altLang="en-US" sz="2400" dirty="0" smtClean="0"/>
              <a:t>系数</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1</a:t>
            </a:r>
            <a:r>
              <a:rPr lang="zh-CN" altLang="en-US" smtClean="0">
                <a:ea typeface="宋体" pitchFamily="2" charset="-122"/>
              </a:rPr>
              <a:t>）</a:t>
            </a:r>
          </a:p>
        </p:txBody>
      </p:sp>
      <p:sp>
        <p:nvSpPr>
          <p:cNvPr id="134147" name="内容占位符 2"/>
          <p:cNvSpPr>
            <a:spLocks noGrp="1"/>
          </p:cNvSpPr>
          <p:nvPr>
            <p:ph idx="1"/>
          </p:nvPr>
        </p:nvSpPr>
        <p:spPr/>
        <p:txBody>
          <a:bodyPr/>
          <a:lstStyle/>
          <a:p>
            <a:r>
              <a:rPr lang="zh-CN" altLang="en-US" dirty="0" smtClean="0">
                <a:ea typeface="宋体" pitchFamily="2" charset="-122"/>
              </a:rPr>
              <a:t>将图像进行颜色空间变换</a:t>
            </a:r>
            <a:endParaRPr lang="en-US" altLang="zh-CN" dirty="0" smtClean="0">
              <a:ea typeface="宋体" pitchFamily="2" charset="-122"/>
            </a:endParaRPr>
          </a:p>
          <a:p>
            <a:pPr lvl="1"/>
            <a:r>
              <a:rPr lang="zh-CN" altLang="en-US" dirty="0" smtClean="0">
                <a:latin typeface="Arial" pitchFamily="34" charset="0"/>
                <a:ea typeface="宋体" pitchFamily="2" charset="-122"/>
              </a:rPr>
              <a:t>如将</a:t>
            </a:r>
            <a:r>
              <a:rPr lang="en-US" altLang="zh-CN" dirty="0" smtClean="0">
                <a:latin typeface="Arial" pitchFamily="34" charset="0"/>
                <a:ea typeface="宋体" pitchFamily="2" charset="-122"/>
              </a:rPr>
              <a:t>RGB</a:t>
            </a:r>
            <a:r>
              <a:rPr lang="zh-CN" altLang="en-US" dirty="0" smtClean="0">
                <a:latin typeface="Arial" pitchFamily="34" charset="0"/>
                <a:ea typeface="宋体" pitchFamily="2" charset="-122"/>
              </a:rPr>
              <a:t>空间转换为</a:t>
            </a:r>
            <a:r>
              <a:rPr lang="en-US" altLang="zh-CN" dirty="0" err="1" smtClean="0">
                <a:latin typeface="Arial" pitchFamily="34" charset="0"/>
                <a:ea typeface="宋体" pitchFamily="2" charset="-122"/>
              </a:rPr>
              <a:t>YCrCb</a:t>
            </a:r>
            <a:r>
              <a:rPr lang="zh-CN" altLang="en-US" dirty="0" smtClean="0">
                <a:latin typeface="Arial" pitchFamily="34" charset="0"/>
                <a:ea typeface="宋体" pitchFamily="2" charset="-122"/>
              </a:rPr>
              <a:t>空间表示的图像</a:t>
            </a:r>
            <a:endParaRPr lang="en-US" altLang="zh-CN" dirty="0" smtClean="0">
              <a:latin typeface="Arial" pitchFamily="34" charset="0"/>
              <a:ea typeface="宋体" pitchFamily="2" charset="-122"/>
            </a:endParaRPr>
          </a:p>
          <a:p>
            <a:r>
              <a:rPr lang="zh-CN" altLang="en-US" dirty="0" smtClean="0">
                <a:ea typeface="宋体" pitchFamily="2" charset="-122"/>
              </a:rPr>
              <a:t>将图像划分成宏块，每个宏块包含</a:t>
            </a:r>
            <a:r>
              <a:rPr lang="en-US" altLang="zh-CN" dirty="0" smtClean="0">
                <a:ea typeface="宋体" pitchFamily="2" charset="-122"/>
              </a:rPr>
              <a:t>16×16</a:t>
            </a:r>
            <a:r>
              <a:rPr lang="zh-CN" altLang="en-US" dirty="0" smtClean="0">
                <a:ea typeface="宋体" pitchFamily="2" charset="-122"/>
              </a:rPr>
              <a:t>个像素点，每个宏块根据图像子采样进一步划分成</a:t>
            </a:r>
            <a:r>
              <a:rPr lang="en-US" altLang="zh-CN" dirty="0" smtClean="0">
                <a:ea typeface="宋体" pitchFamily="2" charset="-122"/>
              </a:rPr>
              <a:t>8×8</a:t>
            </a:r>
            <a:r>
              <a:rPr lang="zh-CN" altLang="en-US" dirty="0" smtClean="0">
                <a:ea typeface="宋体" pitchFamily="2" charset="-122"/>
              </a:rPr>
              <a:t>的图块。</a:t>
            </a:r>
            <a:endParaRPr lang="en-US" altLang="zh-CN" dirty="0" smtClean="0">
              <a:ea typeface="宋体" pitchFamily="2" charset="-122"/>
            </a:endParaRPr>
          </a:p>
          <a:p>
            <a:pPr lvl="1"/>
            <a:r>
              <a:rPr lang="zh-CN" altLang="en-US" dirty="0" smtClean="0">
                <a:latin typeface="Arial" pitchFamily="34" charset="0"/>
                <a:ea typeface="宋体" pitchFamily="2" charset="-122"/>
              </a:rPr>
              <a:t>如采用</a:t>
            </a:r>
            <a:r>
              <a:rPr lang="en-US" altLang="zh-CN" dirty="0" smtClean="0">
                <a:latin typeface="Arial" pitchFamily="34" charset="0"/>
                <a:ea typeface="宋体" pitchFamily="2" charset="-122"/>
              </a:rPr>
              <a:t>4:1:1</a:t>
            </a:r>
            <a:r>
              <a:rPr lang="zh-CN" altLang="en-US" dirty="0" smtClean="0">
                <a:latin typeface="Arial" pitchFamily="34" charset="0"/>
                <a:ea typeface="宋体" pitchFamily="2" charset="-122"/>
              </a:rPr>
              <a:t>的图像子采样，则一个宏块包括</a:t>
            </a:r>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Y</a:t>
            </a:r>
            <a:r>
              <a:rPr lang="zh-CN" altLang="en-US" dirty="0" smtClean="0">
                <a:latin typeface="Arial" pitchFamily="34" charset="0"/>
                <a:ea typeface="宋体" pitchFamily="2" charset="-122"/>
              </a:rPr>
              <a:t>块，</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Cr</a:t>
            </a:r>
            <a:r>
              <a:rPr lang="zh-CN" altLang="en-US" dirty="0" smtClean="0">
                <a:latin typeface="Arial" pitchFamily="34" charset="0"/>
                <a:ea typeface="宋体" pitchFamily="2" charset="-122"/>
              </a:rPr>
              <a:t>块和</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err="1" smtClean="0">
                <a:latin typeface="Arial" pitchFamily="34" charset="0"/>
                <a:ea typeface="宋体" pitchFamily="2" charset="-122"/>
              </a:rPr>
              <a:t>Cb</a:t>
            </a:r>
            <a:r>
              <a:rPr lang="zh-CN" altLang="en-US" dirty="0" smtClean="0">
                <a:latin typeface="Arial" pitchFamily="34" charset="0"/>
                <a:ea typeface="宋体" pitchFamily="2" charset="-122"/>
              </a:rPr>
              <a:t>块</a:t>
            </a:r>
            <a:endParaRPr lang="en-US" altLang="zh-CN" dirty="0" smtClean="0">
              <a:latin typeface="Arial" pitchFamily="34" charset="0"/>
              <a:ea typeface="宋体" pitchFamily="2" charset="-122"/>
            </a:endParaRPr>
          </a:p>
        </p:txBody>
      </p:sp>
      <p:sp>
        <p:nvSpPr>
          <p:cNvPr id="134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071563" y="357188"/>
            <a:ext cx="7643812" cy="900112"/>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编解码后是否一致</a:t>
            </a:r>
          </a:p>
        </p:txBody>
      </p:sp>
      <p:sp>
        <p:nvSpPr>
          <p:cNvPr id="35843" name="内容占位符 2"/>
          <p:cNvSpPr>
            <a:spLocks noGrp="1"/>
          </p:cNvSpPr>
          <p:nvPr>
            <p:ph idx="1"/>
          </p:nvPr>
        </p:nvSpPr>
        <p:spPr>
          <a:xfrm>
            <a:off x="428625" y="1357313"/>
            <a:ext cx="8258175" cy="4714875"/>
          </a:xfrm>
        </p:spPr>
        <p:txBody>
          <a:bodyPr/>
          <a:lstStyle/>
          <a:p>
            <a:r>
              <a:rPr lang="zh-CN" altLang="en-US" sz="2800" dirty="0" smtClean="0">
                <a:latin typeface="Times New Roman" pitchFamily="18" charset="0"/>
                <a:ea typeface="宋体" pitchFamily="2" charset="-122"/>
              </a:rPr>
              <a:t>可逆编码（无损编码）</a:t>
            </a:r>
            <a:endParaRPr lang="en-US" altLang="zh-CN" sz="2800" dirty="0" smtClean="0">
              <a:latin typeface="Times New Roman" pitchFamily="18" charset="0"/>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对压缩后的数据进行重构，重构后的数据与原来的数据完全相同</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对于图像压缩，压缩比大约在2:1~5:1之间</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主要编码有</a:t>
            </a:r>
            <a:r>
              <a:rPr lang="en-US" altLang="zh-CN" sz="2400" dirty="0" smtClean="0">
                <a:latin typeface="宋体" pitchFamily="2" charset="-122"/>
                <a:ea typeface="宋体" pitchFamily="2" charset="-122"/>
              </a:rPr>
              <a:t>Huffman</a:t>
            </a:r>
            <a:r>
              <a:rPr lang="zh-CN" altLang="en-US" sz="2400" dirty="0" smtClean="0">
                <a:latin typeface="宋体" pitchFamily="2" charset="-122"/>
                <a:ea typeface="宋体" pitchFamily="2" charset="-122"/>
              </a:rPr>
              <a:t>编码、算术编码、行程长度编码等</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不可逆编码（有损编码）</a:t>
            </a:r>
            <a:endParaRPr lang="en-US" altLang="zh-CN" sz="28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对压缩后的数据进行重构，重构后的数据与原来的数据有所不同，但人对原始资料表达的信息不会造成误解</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对于图像压缩，压缩比可以从几倍到上百倍调节。</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常用的编码有变换编码和预测编码。</a:t>
            </a: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2</a:t>
            </a:r>
            <a:r>
              <a:rPr lang="zh-CN" altLang="en-US" smtClean="0">
                <a:ea typeface="宋体" pitchFamily="2" charset="-122"/>
              </a:rPr>
              <a:t>）</a:t>
            </a:r>
          </a:p>
        </p:txBody>
      </p:sp>
      <p:sp>
        <p:nvSpPr>
          <p:cNvPr id="135171" name="内容占位符 2"/>
          <p:cNvSpPr>
            <a:spLocks noGrp="1"/>
          </p:cNvSpPr>
          <p:nvPr>
            <p:ph idx="1"/>
          </p:nvPr>
        </p:nvSpPr>
        <p:spPr/>
        <p:txBody>
          <a:bodyPr/>
          <a:lstStyle/>
          <a:p>
            <a:r>
              <a:rPr lang="zh-CN" altLang="en-US" smtClean="0">
                <a:ea typeface="宋体" pitchFamily="2" charset="-122"/>
              </a:rPr>
              <a:t>对每个图块进行离散余弦变换（</a:t>
            </a:r>
            <a:r>
              <a:rPr lang="en-US" altLang="zh-CN" smtClean="0">
                <a:ea typeface="宋体" pitchFamily="2" charset="-122"/>
              </a:rPr>
              <a:t>DCT</a:t>
            </a:r>
            <a:r>
              <a:rPr lang="zh-CN" altLang="en-US" smtClean="0">
                <a:ea typeface="宋体" pitchFamily="2" charset="-122"/>
              </a:rPr>
              <a:t>）→量化→ 按照</a:t>
            </a:r>
            <a:r>
              <a:rPr lang="en-US" altLang="zh-CN" smtClean="0">
                <a:ea typeface="宋体" pitchFamily="2" charset="-122"/>
              </a:rPr>
              <a:t>Z</a:t>
            </a:r>
            <a:r>
              <a:rPr lang="zh-CN" altLang="en-US" smtClean="0">
                <a:ea typeface="宋体" pitchFamily="2" charset="-122"/>
              </a:rPr>
              <a:t>字形排序→使用无损压缩技术进行编码。</a:t>
            </a:r>
            <a:endParaRPr lang="en-US" altLang="zh-CN" smtClean="0">
              <a:ea typeface="宋体" pitchFamily="2" charset="-122"/>
            </a:endParaRPr>
          </a:p>
          <a:p>
            <a:pPr lvl="1"/>
            <a:r>
              <a:rPr lang="zh-CN" altLang="en-US" smtClean="0">
                <a:latin typeface="Arial" pitchFamily="34" charset="0"/>
                <a:ea typeface="宋体" pitchFamily="2" charset="-122"/>
              </a:rPr>
              <a:t>直流分量系数用差分脉冲编码（</a:t>
            </a:r>
            <a:r>
              <a:rPr lang="en-US" altLang="zh-CN" smtClean="0">
                <a:latin typeface="Arial" pitchFamily="34" charset="0"/>
                <a:ea typeface="宋体" pitchFamily="2" charset="-122"/>
              </a:rPr>
              <a:t>DPCM</a:t>
            </a:r>
            <a:r>
              <a:rPr lang="zh-CN" altLang="en-US" smtClean="0">
                <a:latin typeface="Arial" pitchFamily="34" charset="0"/>
                <a:ea typeface="宋体" pitchFamily="2" charset="-122"/>
              </a:rPr>
              <a:t>）</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交流分量系数用行程长度编码（</a:t>
            </a:r>
            <a:r>
              <a:rPr lang="en-US" altLang="zh-CN" smtClean="0">
                <a:latin typeface="Arial" pitchFamily="34" charset="0"/>
                <a:ea typeface="宋体" pitchFamily="2" charset="-122"/>
              </a:rPr>
              <a:t>RLE</a:t>
            </a:r>
            <a:r>
              <a:rPr lang="zh-CN" altLang="en-US" smtClean="0">
                <a:latin typeface="Arial" pitchFamily="34" charset="0"/>
                <a:ea typeface="宋体" pitchFamily="2" charset="-122"/>
              </a:rPr>
              <a:t>），形成中间编码格式</a:t>
            </a:r>
          </a:p>
          <a:p>
            <a:r>
              <a:rPr lang="zh-CN" altLang="en-US" smtClean="0">
                <a:ea typeface="宋体" pitchFamily="2" charset="-122"/>
              </a:rPr>
              <a:t>最后用哈夫曼（</a:t>
            </a:r>
            <a:r>
              <a:rPr lang="en-US" altLang="zh-CN" smtClean="0">
                <a:ea typeface="宋体" pitchFamily="2" charset="-122"/>
              </a:rPr>
              <a:t>Huffman</a:t>
            </a:r>
            <a:r>
              <a:rPr lang="zh-CN" altLang="en-US" smtClean="0">
                <a:ea typeface="宋体" pitchFamily="2" charset="-122"/>
              </a:rPr>
              <a:t>）编码或者用算术编码</a:t>
            </a:r>
          </a:p>
        </p:txBody>
      </p:sp>
      <p:sp>
        <p:nvSpPr>
          <p:cNvPr id="1351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endParaRPr lang="zh-CN" altLang="en-US" smtClean="0">
              <a:ea typeface="宋体" pitchFamily="2" charset="-122"/>
            </a:endParaRPr>
          </a:p>
        </p:txBody>
      </p:sp>
      <p:sp>
        <p:nvSpPr>
          <p:cNvPr id="13619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6196" name="Picture 4"/>
          <p:cNvPicPr>
            <a:picLocks noChangeAspect="1" noChangeArrowheads="1"/>
          </p:cNvPicPr>
          <p:nvPr/>
        </p:nvPicPr>
        <p:blipFill>
          <a:blip r:embed="rId2" cstate="print"/>
          <a:srcRect/>
          <a:stretch>
            <a:fillRect/>
          </a:stretch>
        </p:blipFill>
        <p:spPr bwMode="auto">
          <a:xfrm>
            <a:off x="1285875" y="928688"/>
            <a:ext cx="6643688" cy="5302250"/>
          </a:xfrm>
          <a:prstGeom prst="rect">
            <a:avLst/>
          </a:prstGeom>
          <a:noFill/>
          <a:ln w="9525">
            <a:noFill/>
            <a:miter lim="800000"/>
            <a:headEnd/>
            <a:tailEnd/>
          </a:ln>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zh-CN" altLang="en-US" smtClean="0">
                <a:ea typeface="宋体" pitchFamily="2" charset="-122"/>
              </a:rPr>
              <a:t>对</a:t>
            </a:r>
            <a:r>
              <a:rPr lang="en-US" altLang="zh-CN" smtClean="0">
                <a:ea typeface="宋体" pitchFamily="2" charset="-122"/>
              </a:rPr>
              <a:t>P</a:t>
            </a:r>
            <a:r>
              <a:rPr lang="zh-CN" altLang="en-US" smtClean="0">
                <a:ea typeface="宋体" pitchFamily="2" charset="-122"/>
              </a:rPr>
              <a:t>和</a:t>
            </a:r>
            <a:r>
              <a:rPr lang="en-US" altLang="zh-CN" smtClean="0">
                <a:ea typeface="宋体" pitchFamily="2" charset="-122"/>
              </a:rPr>
              <a:t>B</a:t>
            </a:r>
            <a:r>
              <a:rPr lang="zh-CN" altLang="en-US" smtClean="0">
                <a:ea typeface="宋体" pitchFamily="2" charset="-122"/>
              </a:rPr>
              <a:t>帧的压缩编码</a:t>
            </a:r>
          </a:p>
        </p:txBody>
      </p:sp>
      <p:sp>
        <p:nvSpPr>
          <p:cNvPr id="137219" name="内容占位符 2"/>
          <p:cNvSpPr>
            <a:spLocks noGrp="1"/>
          </p:cNvSpPr>
          <p:nvPr>
            <p:ph idx="1"/>
          </p:nvPr>
        </p:nvSpPr>
        <p:spPr/>
        <p:txBody>
          <a:bodyPr/>
          <a:lstStyle/>
          <a:p>
            <a:r>
              <a:rPr lang="zh-CN" altLang="en-US" smtClean="0">
                <a:latin typeface="Times New Roman" pitchFamily="18" charset="0"/>
                <a:ea typeface="宋体" pitchFamily="2" charset="-122"/>
                <a:cs typeface="Times New Roman" pitchFamily="18" charset="0"/>
              </a:rPr>
              <a:t>预测图像的编码也是以宏块为基本编码单元。预测图像</a:t>
            </a:r>
            <a:r>
              <a:rPr lang="en-US" altLang="zh-CN" smtClean="0">
                <a:latin typeface="Times New Roman" pitchFamily="18" charset="0"/>
                <a:ea typeface="宋体" pitchFamily="2" charset="-122"/>
                <a:cs typeface="Times New Roman" pitchFamily="18" charset="0"/>
              </a:rPr>
              <a:t>P</a:t>
            </a:r>
            <a:r>
              <a:rPr lang="zh-CN" altLang="en-US" smtClean="0">
                <a:latin typeface="Times New Roman" pitchFamily="18" charset="0"/>
                <a:ea typeface="宋体" pitchFamily="2" charset="-122"/>
                <a:cs typeface="Times New Roman" pitchFamily="18" charset="0"/>
              </a:rPr>
              <a:t>编码需要两种类型的参数</a:t>
            </a:r>
            <a:endParaRPr lang="en-US" altLang="zh-CN" smtClean="0">
              <a:latin typeface="Times New Roman" pitchFamily="18"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当前要编码的图像宏块与参考图像的宏块之间的差值</a:t>
            </a:r>
            <a:endParaRPr lang="en-US" altLang="zh-CN" smtClean="0">
              <a:latin typeface="Arial" pitchFamily="34"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宏块间的移动矢量</a:t>
            </a:r>
          </a:p>
        </p:txBody>
      </p:sp>
      <p:sp>
        <p:nvSpPr>
          <p:cNvPr id="1372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p:txBody>
          <a:bodyPr/>
          <a:lstStyle/>
          <a:p>
            <a:r>
              <a:rPr lang="zh-CN" altLang="en-US" smtClean="0">
                <a:ea typeface="宋体" pitchFamily="2" charset="-122"/>
              </a:rPr>
              <a:t>运动估计的分类</a:t>
            </a:r>
          </a:p>
        </p:txBody>
      </p:sp>
      <p:sp>
        <p:nvSpPr>
          <p:cNvPr id="13824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8244" name="Picture 2"/>
          <p:cNvPicPr>
            <a:picLocks noChangeAspect="1" noChangeArrowheads="1"/>
          </p:cNvPicPr>
          <p:nvPr/>
        </p:nvPicPr>
        <p:blipFill>
          <a:blip r:embed="rId2" cstate="print"/>
          <a:srcRect/>
          <a:stretch>
            <a:fillRect/>
          </a:stretch>
        </p:blipFill>
        <p:spPr bwMode="auto">
          <a:xfrm>
            <a:off x="1643063" y="1357313"/>
            <a:ext cx="6143625" cy="4814887"/>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a:lstStyle/>
          <a:p>
            <a:endParaRPr lang="zh-CN" altLang="en-US" smtClean="0">
              <a:ea typeface="宋体" pitchFamily="2" charset="-122"/>
            </a:endParaRPr>
          </a:p>
        </p:txBody>
      </p:sp>
      <p:sp>
        <p:nvSpPr>
          <p:cNvPr id="1392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9268" name="Picture 2"/>
          <p:cNvPicPr>
            <a:picLocks noChangeAspect="1" noChangeArrowheads="1"/>
          </p:cNvPicPr>
          <p:nvPr/>
        </p:nvPicPr>
        <p:blipFill>
          <a:blip r:embed="rId2" cstate="print"/>
          <a:srcRect/>
          <a:stretch>
            <a:fillRect/>
          </a:stretch>
        </p:blipFill>
        <p:spPr bwMode="auto">
          <a:xfrm>
            <a:off x="1014413" y="1285875"/>
            <a:ext cx="6843712" cy="4948238"/>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p:txBody>
          <a:bodyPr/>
          <a:lstStyle/>
          <a:p>
            <a:endParaRPr lang="zh-CN" altLang="en-US" smtClean="0">
              <a:ea typeface="宋体" pitchFamily="2" charset="-122"/>
            </a:endParaRPr>
          </a:p>
        </p:txBody>
      </p:sp>
      <p:sp>
        <p:nvSpPr>
          <p:cNvPr id="1402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0292" name="Picture 2"/>
          <p:cNvPicPr>
            <a:picLocks noChangeAspect="1" noChangeArrowheads="1"/>
          </p:cNvPicPr>
          <p:nvPr/>
        </p:nvPicPr>
        <p:blipFill>
          <a:blip r:embed="rId2" cstate="print"/>
          <a:srcRect/>
          <a:stretch>
            <a:fillRect/>
          </a:stretch>
        </p:blipFill>
        <p:spPr bwMode="auto">
          <a:xfrm>
            <a:off x="500063" y="1385888"/>
            <a:ext cx="8132762" cy="4875212"/>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p:txBody>
          <a:bodyPr/>
          <a:lstStyle/>
          <a:p>
            <a:endParaRPr lang="zh-CN" altLang="en-US" smtClean="0">
              <a:ea typeface="宋体" pitchFamily="2" charset="-122"/>
            </a:endParaRPr>
          </a:p>
        </p:txBody>
      </p:sp>
      <p:sp>
        <p:nvSpPr>
          <p:cNvPr id="1413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1316" name="Picture 2"/>
          <p:cNvPicPr>
            <a:picLocks noChangeAspect="1" noChangeArrowheads="1"/>
          </p:cNvPicPr>
          <p:nvPr/>
        </p:nvPicPr>
        <p:blipFill>
          <a:blip r:embed="rId2" cstate="print"/>
          <a:srcRect/>
          <a:stretch>
            <a:fillRect/>
          </a:stretch>
        </p:blipFill>
        <p:spPr bwMode="auto">
          <a:xfrm>
            <a:off x="777875" y="1143000"/>
            <a:ext cx="7866063" cy="4738688"/>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r>
              <a:rPr lang="zh-CN" altLang="en-US" smtClean="0">
                <a:ea typeface="宋体" pitchFamily="2" charset="-122"/>
              </a:rPr>
              <a:t>运动矢量的概念</a:t>
            </a:r>
          </a:p>
        </p:txBody>
      </p:sp>
      <p:sp>
        <p:nvSpPr>
          <p:cNvPr id="1423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2340" name="Picture 2"/>
          <p:cNvPicPr>
            <a:picLocks noChangeAspect="1" noChangeArrowheads="1"/>
          </p:cNvPicPr>
          <p:nvPr/>
        </p:nvPicPr>
        <p:blipFill>
          <a:blip r:embed="rId2" cstate="print"/>
          <a:srcRect/>
          <a:stretch>
            <a:fillRect/>
          </a:stretch>
        </p:blipFill>
        <p:spPr bwMode="auto">
          <a:xfrm>
            <a:off x="852488" y="1500188"/>
            <a:ext cx="7853362" cy="4071937"/>
          </a:xfrm>
          <a:prstGeom prst="rect">
            <a:avLst/>
          </a:prstGeom>
          <a:noFill/>
          <a:ln w="9525">
            <a:noFill/>
            <a:miter lim="800000"/>
            <a:headEnd/>
            <a:tailEnd/>
          </a:ln>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p:txBody>
          <a:bodyPr/>
          <a:lstStyle/>
          <a:p>
            <a:r>
              <a:rPr lang="zh-CN" altLang="en-US" smtClean="0">
                <a:ea typeface="宋体" pitchFamily="2" charset="-122"/>
              </a:rPr>
              <a:t>块匹配法</a:t>
            </a:r>
          </a:p>
        </p:txBody>
      </p:sp>
      <p:sp>
        <p:nvSpPr>
          <p:cNvPr id="143363" name="内容占位符 2"/>
          <p:cNvSpPr>
            <a:spLocks noGrp="1"/>
          </p:cNvSpPr>
          <p:nvPr>
            <p:ph idx="1"/>
          </p:nvPr>
        </p:nvSpPr>
        <p:spPr>
          <a:xfrm>
            <a:off x="428625" y="1214438"/>
            <a:ext cx="8501063" cy="985837"/>
          </a:xfrm>
        </p:spPr>
        <p:txBody>
          <a:bodyPr/>
          <a:lstStyle/>
          <a:p>
            <a:r>
              <a:rPr lang="zh-CN" altLang="en-US" sz="2400" dirty="0" smtClean="0">
                <a:ea typeface="宋体" pitchFamily="2" charset="-122"/>
              </a:rPr>
              <a:t>求两个宏块差值之前，找出编码图像中的预测图像编码宏块相对于参考图像所移动的距离和方向，这就是运动矢量</a:t>
            </a:r>
          </a:p>
        </p:txBody>
      </p:sp>
      <p:sp>
        <p:nvSpPr>
          <p:cNvPr id="143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3365" name="Picture 2"/>
          <p:cNvPicPr>
            <a:picLocks noChangeAspect="1" noChangeArrowheads="1"/>
          </p:cNvPicPr>
          <p:nvPr/>
        </p:nvPicPr>
        <p:blipFill>
          <a:blip r:embed="rId2" cstate="print"/>
          <a:srcRect r="4411"/>
          <a:stretch>
            <a:fillRect/>
          </a:stretch>
        </p:blipFill>
        <p:spPr bwMode="auto">
          <a:xfrm>
            <a:off x="1470025" y="2500313"/>
            <a:ext cx="6316663" cy="370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P</a:t>
            </a:r>
            <a:r>
              <a:rPr lang="zh-CN" altLang="en-US" smtClean="0">
                <a:ea typeface="宋体" pitchFamily="2" charset="-122"/>
              </a:rPr>
              <a:t>的压缩编码算法</a:t>
            </a:r>
          </a:p>
        </p:txBody>
      </p:sp>
      <p:sp>
        <p:nvSpPr>
          <p:cNvPr id="14438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44388" name="TextBox 5"/>
          <p:cNvSpPr txBox="1">
            <a:spLocks noChangeArrowheads="1"/>
          </p:cNvSpPr>
          <p:nvPr/>
        </p:nvSpPr>
        <p:spPr bwMode="auto">
          <a:xfrm>
            <a:off x="357188" y="1214438"/>
            <a:ext cx="8501062" cy="2308225"/>
          </a:xfrm>
          <a:prstGeom prst="rect">
            <a:avLst/>
          </a:prstGeom>
          <a:noFill/>
          <a:ln w="9525">
            <a:noFill/>
            <a:miter lim="800000"/>
            <a:headEnd/>
            <a:tailEnd/>
          </a:ln>
        </p:spPr>
        <p:txBody>
          <a:bodyPr>
            <a:spAutoFit/>
          </a:bodyPr>
          <a:lstStyle/>
          <a:p>
            <a:r>
              <a:rPr lang="zh-CN" altLang="en-US" b="0">
                <a:latin typeface="Times New Roman" pitchFamily="18" charset="0"/>
              </a:rPr>
              <a:t>假设编码图像宏块</a:t>
            </a:r>
            <a:r>
              <a:rPr lang="en-US" altLang="zh-CN" b="0"/>
              <a:t>M</a:t>
            </a:r>
            <a:r>
              <a:rPr lang="en-US" altLang="zh-CN" b="0" baseline="-30000"/>
              <a:t>PI</a:t>
            </a:r>
            <a:r>
              <a:rPr lang="zh-CN" altLang="en-US" b="0">
                <a:latin typeface="Times New Roman" pitchFamily="18" charset="0"/>
              </a:rPr>
              <a:t>是参考图像宏块</a:t>
            </a:r>
            <a:r>
              <a:rPr lang="en-US" altLang="zh-CN" b="0"/>
              <a:t>M</a:t>
            </a:r>
            <a:r>
              <a:rPr lang="en-US" altLang="zh-CN" b="0" baseline="-30000"/>
              <a:t>RJ</a:t>
            </a:r>
            <a:r>
              <a:rPr lang="zh-CN" altLang="en-US" b="0">
                <a:latin typeface="Times New Roman" pitchFamily="18" charset="0"/>
              </a:rPr>
              <a:t>的最佳匹配块，它们的差值就是这两个宏块中</a:t>
            </a:r>
            <a:r>
              <a:rPr lang="zh-CN" altLang="en-US" b="0">
                <a:solidFill>
                  <a:srgbClr val="0000FF"/>
                </a:solidFill>
                <a:latin typeface="Times New Roman" pitchFamily="18" charset="0"/>
              </a:rPr>
              <a:t>相应像素值之差</a:t>
            </a:r>
            <a:r>
              <a:rPr lang="zh-CN" altLang="en-US" b="0">
                <a:latin typeface="Times New Roman" pitchFamily="18" charset="0"/>
              </a:rPr>
              <a:t>。对所求得的差值进行彩色空间转换，并作</a:t>
            </a:r>
            <a:r>
              <a:rPr lang="en-US" altLang="zh-CN" b="0"/>
              <a:t>4:1:1</a:t>
            </a:r>
            <a:r>
              <a:rPr lang="zh-CN" altLang="en-US" b="0">
                <a:latin typeface="Times New Roman" pitchFamily="18" charset="0"/>
              </a:rPr>
              <a:t>的子采样得到</a:t>
            </a:r>
            <a:r>
              <a:rPr lang="en-US" altLang="zh-CN" b="0"/>
              <a:t>Y</a:t>
            </a:r>
            <a:r>
              <a:rPr lang="zh-CN" altLang="en-US" b="0">
                <a:latin typeface="Times New Roman" pitchFamily="18" charset="0"/>
              </a:rPr>
              <a:t>、</a:t>
            </a:r>
            <a:r>
              <a:rPr lang="en-US" altLang="zh-CN" b="0"/>
              <a:t>Cr</a:t>
            </a:r>
            <a:r>
              <a:rPr lang="zh-CN" altLang="en-US" b="0">
                <a:latin typeface="Times New Roman" pitchFamily="18" charset="0"/>
              </a:rPr>
              <a:t>和</a:t>
            </a:r>
            <a:r>
              <a:rPr lang="en-US" altLang="zh-CN" b="0"/>
              <a:t>Cb</a:t>
            </a:r>
            <a:r>
              <a:rPr lang="zh-CN" altLang="en-US" b="0">
                <a:latin typeface="Times New Roman" pitchFamily="18" charset="0"/>
              </a:rPr>
              <a:t>分量值，然后仿照</a:t>
            </a:r>
            <a:r>
              <a:rPr lang="en-US" altLang="zh-CN" b="0"/>
              <a:t>JPEG</a:t>
            </a:r>
            <a:r>
              <a:rPr lang="zh-CN" altLang="en-US" b="0">
                <a:latin typeface="Times New Roman" pitchFamily="18" charset="0"/>
              </a:rPr>
              <a:t>压缩算法对差值进行编码，计算出的移动矢量也要进行哈夫曼编码</a:t>
            </a:r>
            <a:endParaRPr lang="zh-CN" altLang="en-US"/>
          </a:p>
          <a:p>
            <a:endParaRPr lang="zh-CN" altLang="en-US"/>
          </a:p>
        </p:txBody>
      </p:sp>
      <p:pic>
        <p:nvPicPr>
          <p:cNvPr id="144389" name="Picture 6"/>
          <p:cNvPicPr>
            <a:picLocks noChangeAspect="1" noChangeArrowheads="1"/>
          </p:cNvPicPr>
          <p:nvPr/>
        </p:nvPicPr>
        <p:blipFill>
          <a:blip r:embed="rId2" cstate="print"/>
          <a:srcRect/>
          <a:stretch>
            <a:fillRect/>
          </a:stretch>
        </p:blipFill>
        <p:spPr bwMode="auto">
          <a:xfrm>
            <a:off x="1428750" y="3214688"/>
            <a:ext cx="5800725"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143000" y="457200"/>
            <a:ext cx="78486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1</a:t>
            </a:r>
            <a:r>
              <a:rPr lang="zh-CN" altLang="en-US" smtClean="0">
                <a:ea typeface="宋体" pitchFamily="2" charset="-122"/>
              </a:rPr>
              <a:t>）</a:t>
            </a:r>
          </a:p>
        </p:txBody>
      </p:sp>
      <p:sp>
        <p:nvSpPr>
          <p:cNvPr id="36867" name="内容占位符 2"/>
          <p:cNvSpPr>
            <a:spLocks noGrp="1"/>
          </p:cNvSpPr>
          <p:nvPr>
            <p:ph idx="1"/>
          </p:nvPr>
        </p:nvSpPr>
        <p:spPr>
          <a:xfrm>
            <a:off x="500063" y="1143000"/>
            <a:ext cx="8429625" cy="4929188"/>
          </a:xfrm>
        </p:spPr>
        <p:txBody>
          <a:bodyPr/>
          <a:lstStyle/>
          <a:p>
            <a:r>
              <a:rPr lang="zh-CN" altLang="en-US" sz="2800" smtClean="0">
                <a:ea typeface="宋体" pitchFamily="2" charset="-122"/>
              </a:rPr>
              <a:t>预测编码</a:t>
            </a:r>
            <a:endParaRPr lang="en-US" altLang="zh-CN" sz="2800" smtClean="0">
              <a:ea typeface="宋体" pitchFamily="2" charset="-122"/>
            </a:endParaRPr>
          </a:p>
          <a:p>
            <a:pPr lvl="1"/>
            <a:r>
              <a:rPr lang="zh-CN" altLang="en-US" sz="2400" smtClean="0">
                <a:latin typeface="Times New Roman" pitchFamily="18" charset="0"/>
                <a:ea typeface="宋体" pitchFamily="2" charset="-122"/>
                <a:cs typeface="Times New Roman" pitchFamily="18" charset="0"/>
              </a:rPr>
              <a:t>利用空间中相邻数据的相关性来进行压缩数据的</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通常用的方法有脉冲编码调制（</a:t>
            </a:r>
            <a:r>
              <a:rPr lang="en-US" altLang="zh-CN" sz="2400" smtClean="0">
                <a:latin typeface="Times New Roman" pitchFamily="18" charset="0"/>
                <a:ea typeface="宋体" pitchFamily="2" charset="-122"/>
                <a:cs typeface="Times New Roman" pitchFamily="18" charset="0"/>
              </a:rPr>
              <a:t>PCM）、</a:t>
            </a:r>
            <a:r>
              <a:rPr lang="zh-CN" altLang="en-US" sz="2400" smtClean="0">
                <a:latin typeface="Times New Roman" pitchFamily="18" charset="0"/>
                <a:ea typeface="宋体" pitchFamily="2" charset="-122"/>
                <a:cs typeface="Times New Roman" pitchFamily="18" charset="0"/>
              </a:rPr>
              <a:t>增量调制（</a:t>
            </a:r>
            <a:r>
              <a:rPr lang="en-US" altLang="zh-CN" sz="2400" smtClean="0">
                <a:latin typeface="Times New Roman" pitchFamily="18" charset="0"/>
                <a:ea typeface="宋体" pitchFamily="2" charset="-122"/>
                <a:cs typeface="Times New Roman" pitchFamily="18" charset="0"/>
              </a:rPr>
              <a:t>DM）、</a:t>
            </a:r>
            <a:r>
              <a:rPr lang="zh-CN" altLang="en-US" sz="2400" smtClean="0">
                <a:latin typeface="Times New Roman" pitchFamily="18" charset="0"/>
                <a:ea typeface="宋体" pitchFamily="2" charset="-122"/>
                <a:cs typeface="Times New Roman" pitchFamily="18" charset="0"/>
              </a:rPr>
              <a:t>差分脉冲编码调制（</a:t>
            </a:r>
            <a:r>
              <a:rPr lang="en-US" altLang="zh-CN" sz="2400" smtClean="0">
                <a:latin typeface="Times New Roman" pitchFamily="18" charset="0"/>
                <a:ea typeface="宋体" pitchFamily="2" charset="-122"/>
                <a:cs typeface="Times New Roman" pitchFamily="18" charset="0"/>
              </a:rPr>
              <a:t>DPCM）</a:t>
            </a:r>
            <a:r>
              <a:rPr lang="zh-CN" altLang="en-US" sz="2400" smtClean="0">
                <a:latin typeface="Times New Roman" pitchFamily="18" charset="0"/>
                <a:ea typeface="宋体" pitchFamily="2" charset="-122"/>
                <a:cs typeface="Times New Roman" pitchFamily="18" charset="0"/>
              </a:rPr>
              <a:t>等</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主要用于声音的编码</a:t>
            </a:r>
            <a:endParaRPr lang="en-US" altLang="zh-CN" sz="2400" smtClean="0">
              <a:latin typeface="Times New Roman" pitchFamily="18" charset="0"/>
              <a:ea typeface="宋体" pitchFamily="2" charset="-122"/>
              <a:cs typeface="Times New Roman" pitchFamily="18" charset="0"/>
            </a:endParaRPr>
          </a:p>
          <a:p>
            <a:r>
              <a:rPr lang="zh-CN" altLang="en-US" sz="2800" smtClean="0">
                <a:latin typeface="Times New Roman" pitchFamily="18" charset="0"/>
                <a:ea typeface="宋体" pitchFamily="2" charset="-122"/>
                <a:cs typeface="Times New Roman" pitchFamily="18" charset="0"/>
              </a:rPr>
              <a:t>变换编码</a:t>
            </a:r>
            <a:endParaRPr lang="en-US" altLang="zh-CN" sz="28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将图像时域信号转换为频域信号进行处理。</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这种转换的特点是把在时域空间具有强相关的信号转换到频域上时在某些特定的区域内能量常常集中在一起，数据处理时可以将主要的注意力集中在相对较小的区域，从而实现数据压缩。</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一般采用正交变换，如离散余弦变换（</a:t>
            </a:r>
            <a:r>
              <a:rPr lang="en-US" altLang="zh-CN" sz="2400" smtClean="0">
                <a:latin typeface="Times New Roman" pitchFamily="18" charset="0"/>
                <a:ea typeface="宋体" pitchFamily="2" charset="-122"/>
                <a:cs typeface="Times New Roman" pitchFamily="18" charset="0"/>
              </a:rPr>
              <a:t>DCT）、</a:t>
            </a:r>
            <a:r>
              <a:rPr lang="zh-CN" altLang="en-US" sz="2400" smtClean="0">
                <a:latin typeface="Times New Roman" pitchFamily="18" charset="0"/>
                <a:ea typeface="宋体" pitchFamily="2" charset="-122"/>
                <a:cs typeface="Times New Roman" pitchFamily="18" charset="0"/>
              </a:rPr>
              <a:t>离散傅立叶变换（</a:t>
            </a:r>
            <a:r>
              <a:rPr lang="en-US" altLang="zh-CN" sz="2400" smtClean="0">
                <a:latin typeface="Times New Roman" pitchFamily="18" charset="0"/>
                <a:ea typeface="宋体" pitchFamily="2" charset="-122"/>
                <a:cs typeface="Times New Roman" pitchFamily="18" charset="0"/>
              </a:rPr>
              <a:t>DFT）</a:t>
            </a: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zh-CN" altLang="en-US" smtClean="0">
                <a:ea typeface="宋体" pitchFamily="2" charset="-122"/>
              </a:rPr>
              <a:t>块匹配的讨论</a:t>
            </a:r>
          </a:p>
        </p:txBody>
      </p:sp>
      <p:sp>
        <p:nvSpPr>
          <p:cNvPr id="145411" name="内容占位符 2"/>
          <p:cNvSpPr>
            <a:spLocks noGrp="1"/>
          </p:cNvSpPr>
          <p:nvPr>
            <p:ph idx="1"/>
          </p:nvPr>
        </p:nvSpPr>
        <p:spPr/>
        <p:txBody>
          <a:bodyPr/>
          <a:lstStyle/>
          <a:p>
            <a:r>
              <a:rPr lang="zh-CN" altLang="en-US" smtClean="0">
                <a:ea typeface="宋体" pitchFamily="2" charset="-122"/>
              </a:rPr>
              <a:t>块匹配法需要解决的问题</a:t>
            </a:r>
            <a:endParaRPr lang="en-US" altLang="zh-CN" smtClean="0">
              <a:ea typeface="宋体" pitchFamily="2" charset="-122"/>
            </a:endParaRPr>
          </a:p>
          <a:p>
            <a:pPr lvl="1"/>
            <a:r>
              <a:rPr lang="zh-CN" altLang="en-US" smtClean="0">
                <a:latin typeface="Arial" pitchFamily="34" charset="0"/>
                <a:ea typeface="宋体" pitchFamily="2" charset="-122"/>
              </a:rPr>
              <a:t>匹配准则</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搜索算法</a:t>
            </a:r>
            <a:endParaRPr lang="en-US" altLang="zh-CN" smtClean="0">
              <a:latin typeface="Arial" pitchFamily="34" charset="0"/>
              <a:ea typeface="宋体" pitchFamily="2" charset="-122"/>
            </a:endParaRPr>
          </a:p>
          <a:p>
            <a:pPr lvl="2"/>
            <a:r>
              <a:rPr lang="zh-CN" altLang="en-US" smtClean="0">
                <a:latin typeface="Arial" pitchFamily="34" charset="0"/>
                <a:ea typeface="宋体" pitchFamily="2" charset="-122"/>
              </a:rPr>
              <a:t>是决定编码时间的重要因素</a:t>
            </a:r>
            <a:endParaRPr lang="en-US" altLang="zh-CN" smtClean="0">
              <a:latin typeface="Arial" pitchFamily="34" charset="0"/>
              <a:ea typeface="宋体" pitchFamily="2" charset="-122"/>
            </a:endParaRPr>
          </a:p>
          <a:p>
            <a:r>
              <a:rPr lang="zh-CN" altLang="en-US" smtClean="0">
                <a:ea typeface="宋体" pitchFamily="2" charset="-122"/>
              </a:rPr>
              <a:t>寻找最佳匹配宏块</a:t>
            </a:r>
            <a:endParaRPr lang="en-US" altLang="zh-CN" smtClean="0">
              <a:ea typeface="宋体" pitchFamily="2" charset="-122"/>
            </a:endParaRPr>
          </a:p>
          <a:p>
            <a:pPr lvl="1"/>
            <a:r>
              <a:rPr lang="zh-CN" altLang="en-US" smtClean="0">
                <a:latin typeface="Arial" pitchFamily="34" charset="0"/>
                <a:ea typeface="宋体" pitchFamily="2" charset="-122"/>
              </a:rPr>
              <a:t>花费时间</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匹配的好→相同码率下图像质量↑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在图像质量与压缩速度下的折中</a:t>
            </a:r>
          </a:p>
        </p:txBody>
      </p:sp>
      <p:sp>
        <p:nvSpPr>
          <p:cNvPr id="1454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B</a:t>
            </a:r>
            <a:r>
              <a:rPr lang="zh-CN" altLang="en-US" smtClean="0">
                <a:ea typeface="宋体" pitchFamily="2" charset="-122"/>
              </a:rPr>
              <a:t>的压缩编码算法</a:t>
            </a:r>
          </a:p>
        </p:txBody>
      </p:sp>
      <p:sp>
        <p:nvSpPr>
          <p:cNvPr id="1464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6436" name="Picture 5"/>
          <p:cNvPicPr>
            <a:picLocks noChangeAspect="1" noChangeArrowheads="1"/>
          </p:cNvPicPr>
          <p:nvPr/>
        </p:nvPicPr>
        <p:blipFill>
          <a:blip r:embed="rId2" cstate="print"/>
          <a:srcRect/>
          <a:stretch>
            <a:fillRect/>
          </a:stretch>
        </p:blipFill>
        <p:spPr bwMode="auto">
          <a:xfrm>
            <a:off x="1571625" y="1311275"/>
            <a:ext cx="6357938" cy="4487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p:txBody>
          <a:bodyPr/>
          <a:lstStyle/>
          <a:p>
            <a:r>
              <a:rPr lang="en-US" altLang="zh-CN" smtClean="0">
                <a:ea typeface="宋体" pitchFamily="2" charset="-122"/>
              </a:rPr>
              <a:t>MPEG</a:t>
            </a:r>
            <a:r>
              <a:rPr lang="zh-CN" altLang="en-US" smtClean="0">
                <a:ea typeface="宋体" pitchFamily="2" charset="-122"/>
              </a:rPr>
              <a:t>解码过程</a:t>
            </a:r>
          </a:p>
        </p:txBody>
      </p:sp>
      <p:sp>
        <p:nvSpPr>
          <p:cNvPr id="147459" name="内容占位符 2"/>
          <p:cNvSpPr>
            <a:spLocks noGrp="1"/>
          </p:cNvSpPr>
          <p:nvPr>
            <p:ph idx="1"/>
          </p:nvPr>
        </p:nvSpPr>
        <p:spPr>
          <a:xfrm>
            <a:off x="357188" y="1143000"/>
            <a:ext cx="8329612" cy="1214438"/>
          </a:xfrm>
        </p:spPr>
        <p:txBody>
          <a:bodyPr/>
          <a:lstStyle/>
          <a:p>
            <a:r>
              <a:rPr lang="zh-CN" altLang="en-US" sz="2400" b="0" smtClean="0">
                <a:ea typeface="宋体" pitchFamily="2" charset="-122"/>
              </a:rPr>
              <a:t>由于运动图像的视频和音频需要同步，所以</a:t>
            </a:r>
            <a:r>
              <a:rPr lang="en-US" altLang="zh-CN" sz="2400" b="0" smtClean="0">
                <a:ea typeface="宋体" pitchFamily="2" charset="-122"/>
              </a:rPr>
              <a:t>MPEG</a:t>
            </a:r>
            <a:r>
              <a:rPr lang="zh-CN" altLang="en-US" sz="2400" b="0" smtClean="0">
                <a:ea typeface="宋体" pitchFamily="2" charset="-122"/>
              </a:rPr>
              <a:t>压缩算法应该对两者综合考虑，最后产生一个电视质量的视频和音频形式的位速率约为</a:t>
            </a:r>
            <a:r>
              <a:rPr lang="en-US" altLang="zh-CN" sz="2400" b="0" smtClean="0">
                <a:ea typeface="宋体" pitchFamily="2" charset="-122"/>
              </a:rPr>
              <a:t>1.5Mb/s</a:t>
            </a:r>
            <a:r>
              <a:rPr lang="zh-CN" altLang="en-US" sz="2400" b="0" smtClean="0">
                <a:ea typeface="宋体" pitchFamily="2" charset="-122"/>
              </a:rPr>
              <a:t>的</a:t>
            </a:r>
            <a:r>
              <a:rPr lang="en-US" altLang="zh-CN" sz="2400" b="0" smtClean="0">
                <a:ea typeface="宋体" pitchFamily="2" charset="-122"/>
              </a:rPr>
              <a:t>MPEG</a:t>
            </a:r>
            <a:r>
              <a:rPr lang="zh-CN" altLang="en-US" sz="2400" b="0" smtClean="0">
                <a:ea typeface="宋体" pitchFamily="2" charset="-122"/>
              </a:rPr>
              <a:t>单一位流。</a:t>
            </a:r>
          </a:p>
          <a:p>
            <a:endParaRPr lang="zh-CN" altLang="en-US" b="0" smtClean="0">
              <a:ea typeface="宋体" pitchFamily="2" charset="-122"/>
            </a:endParaRPr>
          </a:p>
        </p:txBody>
      </p:sp>
      <p:sp>
        <p:nvSpPr>
          <p:cNvPr id="147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7461" name="Picture 6"/>
          <p:cNvPicPr>
            <a:picLocks noChangeAspect="1" noChangeArrowheads="1"/>
          </p:cNvPicPr>
          <p:nvPr/>
        </p:nvPicPr>
        <p:blipFill>
          <a:blip r:embed="rId2" cstate="print"/>
          <a:srcRect/>
          <a:stretch>
            <a:fillRect/>
          </a:stretch>
        </p:blipFill>
        <p:spPr bwMode="auto">
          <a:xfrm>
            <a:off x="3378200" y="3000375"/>
            <a:ext cx="5408613" cy="3036888"/>
          </a:xfrm>
          <a:prstGeom prst="rect">
            <a:avLst/>
          </a:prstGeom>
          <a:noFill/>
          <a:ln w="9525">
            <a:noFill/>
            <a:miter lim="800000"/>
            <a:headEnd/>
            <a:tailEnd/>
          </a:ln>
        </p:spPr>
      </p:pic>
      <p:sp>
        <p:nvSpPr>
          <p:cNvPr id="147462" name="TextBox 5"/>
          <p:cNvSpPr txBox="1">
            <a:spLocks noChangeArrowheads="1"/>
          </p:cNvSpPr>
          <p:nvPr/>
        </p:nvSpPr>
        <p:spPr bwMode="auto">
          <a:xfrm>
            <a:off x="357188" y="2500313"/>
            <a:ext cx="2928937" cy="3786187"/>
          </a:xfrm>
          <a:prstGeom prst="rect">
            <a:avLst/>
          </a:prstGeom>
          <a:noFill/>
          <a:ln w="9525">
            <a:noFill/>
            <a:miter lim="800000"/>
            <a:headEnd/>
            <a:tailEnd/>
          </a:ln>
        </p:spPr>
        <p:txBody>
          <a:bodyPr>
            <a:spAutoFit/>
          </a:bodyPr>
          <a:lstStyle/>
          <a:p>
            <a:r>
              <a:rPr lang="zh-CN" altLang="en-US" b="0"/>
              <a:t>图中</a:t>
            </a:r>
            <a:r>
              <a:rPr lang="en-US" altLang="zh-CN" b="0"/>
              <a:t>MUX</a:t>
            </a:r>
            <a:r>
              <a:rPr lang="en-US" altLang="zh-CN" b="0" baseline="30000"/>
              <a:t>-1</a:t>
            </a:r>
            <a:r>
              <a:rPr lang="zh-CN" altLang="en-US" b="0"/>
              <a:t>是多路复合</a:t>
            </a:r>
            <a:r>
              <a:rPr lang="en-US" altLang="zh-CN" b="0"/>
              <a:t>/</a:t>
            </a:r>
            <a:r>
              <a:rPr lang="zh-CN" altLang="en-US" b="0"/>
              <a:t>分离器。单一数据流经过多路分离器，分离出移动矢量、宏块类型、量化步长和数据流。视音频数据流经过逆量化、逆</a:t>
            </a:r>
            <a:r>
              <a:rPr lang="en-US" altLang="zh-CN" b="0"/>
              <a:t>DCT</a:t>
            </a:r>
            <a:r>
              <a:rPr lang="zh-CN" altLang="en-US" b="0"/>
              <a:t>变换，结合宏块类型和运动向量产生视音频数据</a:t>
            </a:r>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的应用领域</a:t>
            </a:r>
          </a:p>
        </p:txBody>
      </p:sp>
      <p:sp>
        <p:nvSpPr>
          <p:cNvPr id="148483" name="内容占位符 2"/>
          <p:cNvSpPr>
            <a:spLocks noGrp="1"/>
          </p:cNvSpPr>
          <p:nvPr>
            <p:ph idx="1"/>
          </p:nvPr>
        </p:nvSpPr>
        <p:spPr>
          <a:xfrm>
            <a:off x="500063" y="1214438"/>
            <a:ext cx="8186737" cy="4857750"/>
          </a:xfrm>
        </p:spPr>
        <p:txBody>
          <a:bodyPr/>
          <a:lstStyle/>
          <a:p>
            <a:r>
              <a:rPr lang="zh-CN" altLang="en-US" sz="2400" dirty="0" smtClean="0">
                <a:latin typeface="+mn-ea"/>
              </a:rPr>
              <a:t>光盘、数字音频磁带（</a:t>
            </a:r>
            <a:r>
              <a:rPr lang="en-US" altLang="zh-CN" sz="2400" dirty="0" smtClean="0">
                <a:latin typeface="+mn-ea"/>
              </a:rPr>
              <a:t>DAT</a:t>
            </a:r>
            <a:r>
              <a:rPr lang="zh-CN" altLang="en-US" sz="2400" dirty="0" smtClean="0">
                <a:latin typeface="+mn-ea"/>
              </a:rPr>
              <a:t>）、磁带设备、温彻斯特硬盘以及通信网络（如</a:t>
            </a:r>
            <a:r>
              <a:rPr lang="en-US" altLang="zh-CN" sz="2400" dirty="0" smtClean="0">
                <a:latin typeface="+mn-ea"/>
              </a:rPr>
              <a:t>ISDN</a:t>
            </a:r>
            <a:r>
              <a:rPr lang="zh-CN" altLang="en-US" sz="2400" dirty="0" smtClean="0">
                <a:latin typeface="+mn-ea"/>
              </a:rPr>
              <a:t>和局域网等）</a:t>
            </a:r>
          </a:p>
          <a:p>
            <a:r>
              <a:rPr lang="zh-CN" altLang="en-US" sz="2400" dirty="0" smtClean="0">
                <a:latin typeface="+mn-ea"/>
              </a:rPr>
              <a:t>其典型的应用是</a:t>
            </a:r>
            <a:r>
              <a:rPr lang="en-US" altLang="zh-CN" sz="2400" dirty="0" smtClean="0">
                <a:latin typeface="+mn-ea"/>
              </a:rPr>
              <a:t>VCD</a:t>
            </a:r>
            <a:r>
              <a:rPr lang="zh-CN" altLang="en-US" sz="2400" dirty="0" smtClean="0">
                <a:latin typeface="+mn-ea"/>
              </a:rPr>
              <a:t>，</a:t>
            </a:r>
            <a:r>
              <a:rPr lang="en-US" altLang="zh-CN" sz="2400" dirty="0" smtClean="0">
                <a:latin typeface="+mn-ea"/>
              </a:rPr>
              <a:t>99%</a:t>
            </a:r>
            <a:r>
              <a:rPr lang="zh-CN" altLang="en-US" sz="2400" dirty="0" smtClean="0">
                <a:latin typeface="+mn-ea"/>
              </a:rPr>
              <a:t>的</a:t>
            </a:r>
            <a:r>
              <a:rPr lang="en-US" altLang="zh-CN" sz="2400" dirty="0" smtClean="0">
                <a:latin typeface="+mn-ea"/>
              </a:rPr>
              <a:t>VCD</a:t>
            </a:r>
            <a:r>
              <a:rPr lang="zh-CN" altLang="en-US" sz="2400" dirty="0" smtClean="0">
                <a:latin typeface="+mn-ea"/>
              </a:rPr>
              <a:t>都是用</a:t>
            </a:r>
            <a:r>
              <a:rPr lang="en-US" altLang="zh-CN" sz="2400" dirty="0" smtClean="0">
                <a:latin typeface="+mn-ea"/>
              </a:rPr>
              <a:t>MPEG-1</a:t>
            </a:r>
            <a:r>
              <a:rPr lang="zh-CN" altLang="en-US" sz="2400" dirty="0" smtClean="0">
                <a:latin typeface="+mn-ea"/>
              </a:rPr>
              <a:t>格式压缩的，使用</a:t>
            </a:r>
            <a:r>
              <a:rPr lang="en-US" altLang="zh-CN" sz="2400" dirty="0" smtClean="0">
                <a:latin typeface="+mn-ea"/>
              </a:rPr>
              <a:t>MPEG-1</a:t>
            </a:r>
            <a:r>
              <a:rPr lang="zh-CN" altLang="en-US" sz="2400" dirty="0" smtClean="0">
                <a:latin typeface="+mn-ea"/>
              </a:rPr>
              <a:t>的压缩算法，可以把一部</a:t>
            </a:r>
            <a:r>
              <a:rPr lang="en-US" altLang="zh-CN" sz="2400" dirty="0" smtClean="0">
                <a:latin typeface="+mn-ea"/>
              </a:rPr>
              <a:t>120</a:t>
            </a:r>
            <a:r>
              <a:rPr lang="zh-CN" altLang="en-US" sz="2400" dirty="0" smtClean="0">
                <a:latin typeface="+mn-ea"/>
              </a:rPr>
              <a:t>分钟长的电影（未压缩视频文件）压缩到</a:t>
            </a:r>
            <a:r>
              <a:rPr lang="en-US" altLang="zh-CN" sz="2400" dirty="0" smtClean="0">
                <a:latin typeface="+mn-ea"/>
              </a:rPr>
              <a:t>1.2GB</a:t>
            </a:r>
            <a:r>
              <a:rPr lang="zh-CN" altLang="en-US" sz="2400" dirty="0" smtClean="0">
                <a:latin typeface="+mn-ea"/>
              </a:rPr>
              <a:t>左右大小</a:t>
            </a:r>
            <a:endParaRPr lang="en-US" altLang="zh-CN" sz="2400" dirty="0" smtClean="0">
              <a:latin typeface="+mn-ea"/>
            </a:endParaRPr>
          </a:p>
          <a:p>
            <a:r>
              <a:rPr lang="zh-CN" altLang="en-US" sz="2400" dirty="0" smtClean="0">
                <a:latin typeface="+mn-ea"/>
              </a:rPr>
              <a:t>为了支持多种应用，可由用户来规定多种输入参数，包括灵活的图像尺寸和帧频。</a:t>
            </a:r>
            <a:r>
              <a:rPr lang="en-US" altLang="zh-CN" sz="2400" dirty="0" smtClean="0">
                <a:latin typeface="+mn-ea"/>
              </a:rPr>
              <a:t>MPEG-1</a:t>
            </a:r>
            <a:r>
              <a:rPr lang="zh-CN" altLang="en-US" sz="2400" dirty="0" smtClean="0">
                <a:latin typeface="+mn-ea"/>
              </a:rPr>
              <a:t>标准提供了一些录像机的功能，包括正放、图像冻结、快进、快倒和慢放，此外，还提供了随机存取的功能</a:t>
            </a:r>
            <a:endParaRPr lang="en-US" altLang="zh-CN" sz="2400" dirty="0" smtClean="0">
              <a:latin typeface="+mn-ea"/>
            </a:endParaRPr>
          </a:p>
          <a:p>
            <a:r>
              <a:rPr lang="en-US" altLang="zh-CN" sz="2400" dirty="0" smtClean="0"/>
              <a:t>MPEG-1</a:t>
            </a:r>
            <a:r>
              <a:rPr lang="zh-CN" altLang="en-US" sz="2400" dirty="0" smtClean="0"/>
              <a:t>缺点</a:t>
            </a:r>
            <a:endParaRPr lang="en-US" altLang="zh-CN" sz="2400" dirty="0" smtClean="0"/>
          </a:p>
          <a:p>
            <a:pPr lvl="1"/>
            <a:r>
              <a:rPr lang="zh-CN" altLang="en-US" sz="2000" dirty="0" smtClean="0"/>
              <a:t>码率固定，代价是引起图像质量的抖动</a:t>
            </a:r>
            <a:endParaRPr lang="en-US" altLang="zh-CN" sz="2000" dirty="0" smtClean="0"/>
          </a:p>
          <a:p>
            <a:pPr lvl="1"/>
            <a:r>
              <a:rPr lang="zh-CN" altLang="en-US" sz="2000" dirty="0" smtClean="0"/>
              <a:t>压缩比也没有达到用户满意的程度</a:t>
            </a:r>
            <a:endParaRPr lang="en-US" altLang="zh-CN" sz="2000" dirty="0" smtClean="0"/>
          </a:p>
          <a:p>
            <a:endParaRPr lang="en-US" altLang="zh-CN" sz="2400" dirty="0" smtClean="0">
              <a:latin typeface="+mn-ea"/>
            </a:endParaRPr>
          </a:p>
          <a:p>
            <a:endParaRPr lang="zh-CN" altLang="en-US" sz="2800" dirty="0" smtClean="0">
              <a:ea typeface="宋体" pitchFamily="2" charset="-122"/>
            </a:endParaRPr>
          </a:p>
        </p:txBody>
      </p:sp>
      <p:sp>
        <p:nvSpPr>
          <p:cNvPr id="1484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标准</a:t>
            </a:r>
          </a:p>
        </p:txBody>
      </p:sp>
      <p:sp>
        <p:nvSpPr>
          <p:cNvPr id="149507" name="内容占位符 2"/>
          <p:cNvSpPr>
            <a:spLocks noGrp="1"/>
          </p:cNvSpPr>
          <p:nvPr>
            <p:ph idx="1"/>
          </p:nvPr>
        </p:nvSpPr>
        <p:spPr>
          <a:xfrm>
            <a:off x="642938" y="1071562"/>
            <a:ext cx="8249542" cy="5453781"/>
          </a:xfrm>
        </p:spPr>
        <p:txBody>
          <a:bodyPr/>
          <a:lstStyle/>
          <a:p>
            <a:r>
              <a:rPr lang="en-US" altLang="zh-CN" sz="2400" dirty="0" smtClean="0">
                <a:latin typeface="+mn-ea"/>
              </a:rPr>
              <a:t>MPEG-2</a:t>
            </a:r>
            <a:r>
              <a:rPr lang="zh-CN" altLang="en-US" sz="2400" dirty="0" smtClean="0">
                <a:latin typeface="+mn-ea"/>
              </a:rPr>
              <a:t>标准</a:t>
            </a:r>
            <a:r>
              <a:rPr lang="en-US" altLang="zh-CN" sz="2400" dirty="0" smtClean="0">
                <a:latin typeface="+mn-ea"/>
              </a:rPr>
              <a:t>MPEG</a:t>
            </a:r>
            <a:r>
              <a:rPr lang="zh-CN" altLang="en-US" sz="2400" dirty="0" smtClean="0">
                <a:latin typeface="+mn-ea"/>
              </a:rPr>
              <a:t>工作组制定的第二个国际标准，标准号是</a:t>
            </a:r>
            <a:r>
              <a:rPr lang="en-US" altLang="zh-CN" sz="2400" dirty="0" smtClean="0">
                <a:latin typeface="+mn-ea"/>
              </a:rPr>
              <a:t>ISO/IEC 13818</a:t>
            </a:r>
          </a:p>
          <a:p>
            <a:r>
              <a:rPr lang="en-US" altLang="zh-CN" sz="2400" dirty="0" smtClean="0">
                <a:latin typeface="+mn-ea"/>
              </a:rPr>
              <a:t>MPEG-2</a:t>
            </a:r>
            <a:r>
              <a:rPr lang="zh-CN" altLang="en-US" sz="2400" dirty="0" smtClean="0">
                <a:latin typeface="+mn-ea"/>
              </a:rPr>
              <a:t>标准是针对标准数字电视和高清晰度电视在各种应用下的压缩方案和系统层的详细规定</a:t>
            </a:r>
            <a:endParaRPr lang="en-US" altLang="zh-CN" sz="2400" dirty="0" smtClean="0">
              <a:latin typeface="+mn-ea"/>
            </a:endParaRPr>
          </a:p>
          <a:p>
            <a:r>
              <a:rPr lang="zh-CN" altLang="en-US" sz="2400" dirty="0" smtClean="0">
                <a:latin typeface="+mn-ea"/>
              </a:rPr>
              <a:t>和</a:t>
            </a:r>
            <a:r>
              <a:rPr lang="en-US" altLang="zh-CN" sz="2400" dirty="0" smtClean="0">
                <a:latin typeface="+mn-ea"/>
              </a:rPr>
              <a:t>MPEG-1</a:t>
            </a:r>
            <a:r>
              <a:rPr lang="zh-CN" altLang="en-US" sz="2400" dirty="0" smtClean="0">
                <a:latin typeface="+mn-ea"/>
              </a:rPr>
              <a:t>相比，增加了隔行扫描电视的编码，提供了位速率的可变性能（</a:t>
            </a:r>
            <a:r>
              <a:rPr lang="en-US" altLang="zh-CN" sz="2400" dirty="0" smtClean="0">
                <a:latin typeface="+mn-ea"/>
              </a:rPr>
              <a:t>scalability</a:t>
            </a:r>
            <a:r>
              <a:rPr lang="zh-CN" altLang="en-US" sz="2400" dirty="0" smtClean="0">
                <a:latin typeface="+mn-ea"/>
              </a:rPr>
              <a:t>）功能。</a:t>
            </a:r>
            <a:endParaRPr lang="en-US" altLang="zh-CN" sz="2400" dirty="0" smtClean="0">
              <a:latin typeface="+mn-ea"/>
            </a:endParaRPr>
          </a:p>
          <a:p>
            <a:r>
              <a:rPr lang="en-US" altLang="zh-CN" sz="2400" dirty="0" smtClean="0">
                <a:latin typeface="+mn-ea"/>
              </a:rPr>
              <a:t>MPEG-2</a:t>
            </a:r>
            <a:r>
              <a:rPr lang="zh-CN" altLang="en-US" sz="2400" dirty="0" smtClean="0">
                <a:latin typeface="+mn-ea"/>
              </a:rPr>
              <a:t>要达到的最基本目标是：位速率为</a:t>
            </a:r>
            <a:r>
              <a:rPr lang="en-US" altLang="zh-CN" sz="2400" dirty="0" smtClean="0">
                <a:latin typeface="+mn-ea"/>
              </a:rPr>
              <a:t>4Mb/s</a:t>
            </a:r>
            <a:r>
              <a:rPr lang="zh-CN" altLang="en-US" sz="2400" dirty="0" smtClean="0">
                <a:latin typeface="+mn-ea"/>
              </a:rPr>
              <a:t>～</a:t>
            </a:r>
            <a:r>
              <a:rPr lang="en-US" altLang="zh-CN" sz="2400" dirty="0" smtClean="0">
                <a:latin typeface="+mn-ea"/>
              </a:rPr>
              <a:t>9Mb/s</a:t>
            </a:r>
            <a:r>
              <a:rPr lang="zh-CN" altLang="en-US" sz="2400" dirty="0" smtClean="0">
                <a:latin typeface="+mn-ea"/>
              </a:rPr>
              <a:t>，最高达</a:t>
            </a:r>
            <a:r>
              <a:rPr lang="en-US" altLang="zh-CN" sz="2400" dirty="0" smtClean="0">
                <a:latin typeface="+mn-ea"/>
              </a:rPr>
              <a:t>15Mb/s</a:t>
            </a:r>
          </a:p>
          <a:p>
            <a:r>
              <a:rPr lang="zh-CN" altLang="en-US" sz="2400" dirty="0" smtClean="0">
                <a:latin typeface="+mn-ea"/>
              </a:rPr>
              <a:t>在</a:t>
            </a:r>
            <a:r>
              <a:rPr lang="en-US" altLang="zh-CN" sz="2400" dirty="0" smtClean="0">
                <a:latin typeface="+mn-ea"/>
              </a:rPr>
              <a:t>NTSC</a:t>
            </a:r>
            <a:r>
              <a:rPr lang="zh-CN" altLang="en-US" sz="2400" dirty="0" smtClean="0">
                <a:latin typeface="+mn-ea"/>
              </a:rPr>
              <a:t>制式下，分辨率可达 </a:t>
            </a:r>
            <a:r>
              <a:rPr lang="en-US" altLang="zh-CN" sz="2400" dirty="0" smtClean="0">
                <a:latin typeface="+mn-ea"/>
              </a:rPr>
              <a:t>720×486</a:t>
            </a:r>
          </a:p>
          <a:p>
            <a:r>
              <a:rPr lang="zh-CN" altLang="en-US" sz="2400" dirty="0" smtClean="0">
                <a:latin typeface="+mn-ea"/>
              </a:rPr>
              <a:t>能够提供广播级的视频影像和</a:t>
            </a:r>
            <a:r>
              <a:rPr lang="en-US" altLang="zh-CN" sz="2400" dirty="0" smtClean="0">
                <a:latin typeface="+mn-ea"/>
              </a:rPr>
              <a:t>CD</a:t>
            </a:r>
            <a:r>
              <a:rPr lang="zh-CN" altLang="en-US" sz="2400" dirty="0" smtClean="0">
                <a:latin typeface="+mn-ea"/>
              </a:rPr>
              <a:t>级的音质</a:t>
            </a:r>
            <a:endParaRPr lang="en-US" altLang="zh-CN" sz="2400" dirty="0" smtClean="0">
              <a:latin typeface="+mn-ea"/>
            </a:endParaRPr>
          </a:p>
          <a:p>
            <a:r>
              <a:rPr lang="zh-CN" altLang="en-US" sz="2400" dirty="0" smtClean="0">
                <a:latin typeface="+mn-ea"/>
              </a:rPr>
              <a:t>音频编码可提供左、中、右、两个环绕声道及重低音声道</a:t>
            </a:r>
            <a:endParaRPr lang="en-US" altLang="zh-CN" sz="2400" dirty="0" smtClean="0">
              <a:latin typeface="+mn-ea"/>
            </a:endParaRPr>
          </a:p>
          <a:p>
            <a:pPr>
              <a:defRPr/>
            </a:pPr>
            <a:r>
              <a:rPr lang="zh-CN" altLang="en-US" sz="2400" dirty="0" smtClean="0">
                <a:latin typeface="+mn-ea"/>
              </a:rPr>
              <a:t>可提供较宽范围的可变压缩比，以适应不同画面质量、存储容量以及带宽的要求</a:t>
            </a:r>
            <a:endParaRPr lang="en-US" altLang="zh-CN" sz="2400" dirty="0" smtClean="0">
              <a:latin typeface="+mn-ea"/>
            </a:endParaRPr>
          </a:p>
        </p:txBody>
      </p:sp>
      <p:sp>
        <p:nvSpPr>
          <p:cNvPr id="1495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1</a:t>
            </a:r>
            <a:r>
              <a:rPr lang="zh-CN" altLang="en-US" smtClean="0">
                <a:ea typeface="宋体" pitchFamily="2" charset="-122"/>
              </a:rPr>
              <a:t>）</a:t>
            </a:r>
          </a:p>
        </p:txBody>
      </p:sp>
      <p:sp>
        <p:nvSpPr>
          <p:cNvPr id="150531" name="内容占位符 2"/>
          <p:cNvSpPr>
            <a:spLocks noGrp="1"/>
          </p:cNvSpPr>
          <p:nvPr>
            <p:ph idx="1"/>
          </p:nvPr>
        </p:nvSpPr>
        <p:spPr/>
        <p:txBody>
          <a:bodyPr/>
          <a:lstStyle/>
          <a:p>
            <a:r>
              <a:rPr lang="zh-CN" altLang="en-US" sz="2400" b="0" smtClean="0">
                <a:ea typeface="宋体" pitchFamily="2" charset="-122"/>
              </a:rPr>
              <a:t>（</a:t>
            </a:r>
            <a:r>
              <a:rPr lang="en-US" altLang="zh-CN" sz="2400" b="0" smtClean="0">
                <a:ea typeface="宋体" pitchFamily="2" charset="-122"/>
              </a:rPr>
              <a:t>1</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系统（</a:t>
            </a:r>
            <a:r>
              <a:rPr lang="en-US" altLang="zh-CN" sz="2400" b="0" smtClean="0">
                <a:ea typeface="宋体" pitchFamily="2" charset="-122"/>
              </a:rPr>
              <a:t>1994</a:t>
            </a:r>
            <a:r>
              <a:rPr lang="zh-CN" altLang="en-US" sz="2400" b="0" smtClean="0">
                <a:ea typeface="宋体" pitchFamily="2" charset="-122"/>
              </a:rPr>
              <a:t>年）规定电视图像数据、声音数据及其他相关数据的同步。</a:t>
            </a:r>
          </a:p>
          <a:p>
            <a:r>
              <a:rPr lang="zh-CN" altLang="en-US" sz="2400" b="0" smtClean="0">
                <a:ea typeface="宋体" pitchFamily="2" charset="-122"/>
              </a:rPr>
              <a:t>（</a:t>
            </a:r>
            <a:r>
              <a:rPr lang="en-US" altLang="zh-CN" sz="2400" b="0" smtClean="0">
                <a:ea typeface="宋体" pitchFamily="2" charset="-122"/>
              </a:rPr>
              <a:t>2</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视频（</a:t>
            </a:r>
            <a:r>
              <a:rPr lang="en-US" altLang="zh-CN" sz="2400" b="0" smtClean="0">
                <a:ea typeface="宋体" pitchFamily="2" charset="-122"/>
              </a:rPr>
              <a:t>1994</a:t>
            </a:r>
            <a:r>
              <a:rPr lang="zh-CN" altLang="en-US" sz="2400" b="0" smtClean="0">
                <a:ea typeface="宋体" pitchFamily="2" charset="-122"/>
              </a:rPr>
              <a:t>年）规定了视频数据的编码和解码算法。</a:t>
            </a:r>
          </a:p>
          <a:p>
            <a:r>
              <a:rPr lang="zh-CN" altLang="en-US" sz="2400" b="0" smtClean="0">
                <a:ea typeface="宋体" pitchFamily="2" charset="-122"/>
              </a:rPr>
              <a:t>（</a:t>
            </a:r>
            <a:r>
              <a:rPr lang="en-US" altLang="zh-CN" sz="2400" b="0" smtClean="0">
                <a:ea typeface="宋体" pitchFamily="2" charset="-122"/>
              </a:rPr>
              <a:t>3</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音频规定了声音数据的编码和解码，是</a:t>
            </a:r>
            <a:r>
              <a:rPr lang="en-US" altLang="zh-CN" sz="2400" b="0" smtClean="0">
                <a:ea typeface="宋体" pitchFamily="2" charset="-122"/>
              </a:rPr>
              <a:t>MPEG-1 Audio</a:t>
            </a:r>
            <a:r>
              <a:rPr lang="zh-CN" altLang="en-US" sz="2400" b="0" smtClean="0">
                <a:ea typeface="宋体" pitchFamily="2" charset="-122"/>
              </a:rPr>
              <a:t>的扩充，支持多个声道。</a:t>
            </a:r>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4</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一致性测试。</a:t>
            </a:r>
          </a:p>
          <a:p>
            <a:r>
              <a:rPr lang="zh-CN" altLang="en-US" sz="2400" b="0" smtClean="0">
                <a:ea typeface="宋体" pitchFamily="2" charset="-122"/>
              </a:rPr>
              <a:t>（</a:t>
            </a:r>
            <a:r>
              <a:rPr lang="en-US" altLang="zh-CN" sz="2400" b="0" smtClean="0">
                <a:ea typeface="宋体" pitchFamily="2" charset="-122"/>
              </a:rPr>
              <a:t>5</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参考软件。</a:t>
            </a:r>
          </a:p>
          <a:p>
            <a:r>
              <a:rPr lang="zh-CN" altLang="en-US" sz="2400" b="0" smtClean="0">
                <a:ea typeface="宋体" pitchFamily="2" charset="-122"/>
              </a:rPr>
              <a:t>（</a:t>
            </a:r>
            <a:r>
              <a:rPr lang="en-US" altLang="zh-CN" sz="2400" b="0" smtClean="0">
                <a:ea typeface="宋体" pitchFamily="2" charset="-122"/>
              </a:rPr>
              <a:t>6</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数字存储媒体命令和控制扩展协议。</a:t>
            </a:r>
          </a:p>
        </p:txBody>
      </p:sp>
      <p:sp>
        <p:nvSpPr>
          <p:cNvPr id="150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2</a:t>
            </a:r>
            <a:r>
              <a:rPr lang="zh-CN" altLang="en-US" smtClean="0">
                <a:ea typeface="宋体" pitchFamily="2" charset="-122"/>
              </a:rPr>
              <a:t>）</a:t>
            </a:r>
          </a:p>
        </p:txBody>
      </p:sp>
      <p:sp>
        <p:nvSpPr>
          <p:cNvPr id="151555" name="内容占位符 2"/>
          <p:cNvSpPr>
            <a:spLocks noGrp="1"/>
          </p:cNvSpPr>
          <p:nvPr>
            <p:ph idx="1"/>
          </p:nvPr>
        </p:nvSpPr>
        <p:spPr>
          <a:xfrm>
            <a:off x="857250" y="1371600"/>
            <a:ext cx="7829550" cy="4486275"/>
          </a:xfrm>
        </p:spPr>
        <p:txBody>
          <a:bodyPr/>
          <a:lstStyle/>
          <a:p>
            <a:r>
              <a:rPr lang="zh-CN" altLang="en-US" sz="2400" b="0" smtClean="0">
                <a:ea typeface="宋体" pitchFamily="2" charset="-122"/>
              </a:rPr>
              <a:t>（</a:t>
            </a:r>
            <a:r>
              <a:rPr lang="en-US" altLang="zh-CN" sz="2400" b="0" smtClean="0">
                <a:ea typeface="宋体" pitchFamily="2" charset="-122"/>
              </a:rPr>
              <a:t>7</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高级音频编码是多声道声音编码算法标准。</a:t>
            </a:r>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8</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系统解码器实时接口扩展标准。</a:t>
            </a:r>
          </a:p>
          <a:p>
            <a:pPr>
              <a:buFont typeface="Wingdings" pitchFamily="2" charset="2"/>
              <a:buNone/>
            </a:pPr>
            <a:r>
              <a:rPr lang="zh-CN" altLang="en-US" sz="2400" b="0" smtClean="0">
                <a:ea typeface="宋体" pitchFamily="2" charset="-122"/>
              </a:rPr>
              <a:t>    这是与传输数据流的实时接口（</a:t>
            </a:r>
            <a:r>
              <a:rPr lang="en-US" altLang="zh-CN" sz="2400" b="0" smtClean="0">
                <a:ea typeface="宋体" pitchFamily="2" charset="-122"/>
              </a:rPr>
              <a:t>Real-Time Interface</a:t>
            </a:r>
            <a:r>
              <a:rPr lang="zh-CN" altLang="en-US" sz="2400" b="0" smtClean="0">
                <a:ea typeface="宋体" pitchFamily="2" charset="-122"/>
              </a:rPr>
              <a:t>，</a:t>
            </a:r>
            <a:r>
              <a:rPr lang="en-US" altLang="zh-CN" sz="2400" b="0" smtClean="0">
                <a:ea typeface="宋体" pitchFamily="2" charset="-122"/>
              </a:rPr>
              <a:t>RTI</a:t>
            </a:r>
            <a:r>
              <a:rPr lang="zh-CN" altLang="en-US" sz="2400" b="0" smtClean="0">
                <a:ea typeface="宋体" pitchFamily="2" charset="-122"/>
              </a:rPr>
              <a:t>）标准，它可以用来适应来自网络的传输数据流，如图。</a:t>
            </a:r>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9</a:t>
            </a:r>
            <a:r>
              <a:rPr lang="zh-CN" altLang="en-US" sz="2400" b="0" smtClean="0">
                <a:ea typeface="宋体" pitchFamily="2" charset="-122"/>
              </a:rPr>
              <a:t>） </a:t>
            </a:r>
            <a:r>
              <a:rPr lang="en-US" altLang="zh-CN" sz="2400" b="0" smtClean="0">
                <a:ea typeface="宋体" pitchFamily="2" charset="-122"/>
              </a:rPr>
              <a:t>MPEG-2 DSM-CC</a:t>
            </a:r>
            <a:r>
              <a:rPr lang="zh-CN" altLang="en-US" sz="2400" b="0" smtClean="0">
                <a:ea typeface="宋体" pitchFamily="2" charset="-122"/>
              </a:rPr>
              <a:t>一致性扩展测试</a:t>
            </a:r>
          </a:p>
        </p:txBody>
      </p:sp>
      <p:sp>
        <p:nvSpPr>
          <p:cNvPr id="151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51557" name="Picture 5"/>
          <p:cNvPicPr>
            <a:picLocks noChangeAspect="1" noChangeArrowheads="1"/>
          </p:cNvPicPr>
          <p:nvPr/>
        </p:nvPicPr>
        <p:blipFill>
          <a:blip r:embed="rId2" cstate="print"/>
          <a:srcRect/>
          <a:stretch>
            <a:fillRect/>
          </a:stretch>
        </p:blipFill>
        <p:spPr bwMode="auto">
          <a:xfrm>
            <a:off x="1785938" y="3929063"/>
            <a:ext cx="5041900" cy="1511300"/>
          </a:xfrm>
          <a:prstGeom prst="rect">
            <a:avLst/>
          </a:prstGeom>
          <a:noFill/>
          <a:ln w="9525">
            <a:noFill/>
            <a:miter lim="800000"/>
            <a:headEnd/>
            <a:tailEnd/>
          </a:ln>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a:xfrm>
            <a:off x="1403648" y="457200"/>
            <a:ext cx="7488832" cy="563563"/>
          </a:xfrm>
        </p:spPr>
        <p:txBody>
          <a:bodyPr/>
          <a:lstStyle/>
          <a:p>
            <a:r>
              <a:rPr lang="en-US" altLang="zh-CN" dirty="0" smtClean="0">
                <a:ea typeface="宋体" pitchFamily="2" charset="-122"/>
              </a:rPr>
              <a:t>MPEG-2</a:t>
            </a:r>
            <a:r>
              <a:rPr lang="zh-CN" altLang="en-US" dirty="0" smtClean="0">
                <a:ea typeface="宋体" pitchFamily="2" charset="-122"/>
              </a:rPr>
              <a:t>的按帧编码和按场编码</a:t>
            </a:r>
          </a:p>
        </p:txBody>
      </p:sp>
      <p:sp>
        <p:nvSpPr>
          <p:cNvPr id="152579" name="内容占位符 2"/>
          <p:cNvSpPr>
            <a:spLocks noGrp="1"/>
          </p:cNvSpPr>
          <p:nvPr>
            <p:ph idx="1"/>
          </p:nvPr>
        </p:nvSpPr>
        <p:spPr>
          <a:xfrm>
            <a:off x="1066800" y="1214438"/>
            <a:ext cx="7620000" cy="4857750"/>
          </a:xfrm>
        </p:spPr>
        <p:txBody>
          <a:bodyPr/>
          <a:lstStyle/>
          <a:p>
            <a:r>
              <a:rPr lang="zh-CN" altLang="en-US" sz="2800" dirty="0" smtClean="0">
                <a:latin typeface="+mn-ea"/>
              </a:rPr>
              <a:t>在</a:t>
            </a:r>
            <a:r>
              <a:rPr lang="en-US" altLang="zh-CN" sz="2800" dirty="0" smtClean="0">
                <a:latin typeface="+mn-ea"/>
              </a:rPr>
              <a:t>MPEG-1</a:t>
            </a:r>
            <a:r>
              <a:rPr lang="zh-CN" altLang="en-US" sz="2800" dirty="0" smtClean="0">
                <a:latin typeface="+mn-ea"/>
              </a:rPr>
              <a:t>中是没有电视帧的概念，只支持逐行扫描，不支持隔行扫描。</a:t>
            </a:r>
            <a:endParaRPr lang="en-US" altLang="zh-CN" sz="2800" dirty="0" smtClean="0">
              <a:latin typeface="+mn-ea"/>
            </a:endParaRPr>
          </a:p>
          <a:p>
            <a:r>
              <a:rPr lang="zh-CN" altLang="en-US" sz="2800" dirty="0" smtClean="0">
                <a:latin typeface="+mn-ea"/>
              </a:rPr>
              <a:t>在</a:t>
            </a:r>
            <a:r>
              <a:rPr lang="en-US" altLang="zh-CN" sz="2800" dirty="0" smtClean="0">
                <a:latin typeface="+mn-ea"/>
              </a:rPr>
              <a:t>MPEG-2</a:t>
            </a:r>
            <a:r>
              <a:rPr lang="zh-CN" altLang="en-US" sz="2800" dirty="0" smtClean="0">
                <a:latin typeface="+mn-ea"/>
              </a:rPr>
              <a:t>中，针对隔行扫描的常规电视图像专门设置了“按帧编码”模式，相应的运动补偿算法也有扩充，分为“按帧运动补偿”和“按场运动补偿”，其编码效率显著提高。</a:t>
            </a:r>
            <a:endParaRPr lang="en-US" altLang="zh-CN" sz="2800" dirty="0" smtClean="0">
              <a:latin typeface="+mn-ea"/>
            </a:endParaRPr>
          </a:p>
        </p:txBody>
      </p:sp>
      <p:sp>
        <p:nvSpPr>
          <p:cNvPr id="152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a:t>
            </a:r>
            <a:r>
              <a:rPr lang="en-US" altLang="zh-CN" dirty="0" smtClean="0">
                <a:ea typeface="宋体" pitchFamily="2" charset="-122"/>
              </a:rPr>
              <a:t>profile</a:t>
            </a:r>
            <a:r>
              <a:rPr lang="zh-CN" altLang="en-US" dirty="0" smtClean="0">
                <a:ea typeface="宋体" pitchFamily="2" charset="-122"/>
              </a:rPr>
              <a:t>与</a:t>
            </a:r>
            <a:r>
              <a:rPr lang="en-US" altLang="zh-CN" dirty="0" smtClean="0">
                <a:ea typeface="宋体" pitchFamily="2" charset="-122"/>
              </a:rPr>
              <a:t>level</a:t>
            </a:r>
            <a:endParaRPr lang="zh-CN" altLang="en-US" dirty="0" smtClean="0">
              <a:ea typeface="宋体" pitchFamily="2" charset="-122"/>
            </a:endParaRPr>
          </a:p>
        </p:txBody>
      </p:sp>
      <p:sp>
        <p:nvSpPr>
          <p:cNvPr id="153603" name="内容占位符 2"/>
          <p:cNvSpPr>
            <a:spLocks noGrp="1"/>
          </p:cNvSpPr>
          <p:nvPr>
            <p:ph idx="1"/>
          </p:nvPr>
        </p:nvSpPr>
        <p:spPr>
          <a:xfrm>
            <a:off x="827584" y="1285875"/>
            <a:ext cx="7859216" cy="4700588"/>
          </a:xfrm>
        </p:spPr>
        <p:txBody>
          <a:bodyPr/>
          <a:lstStyle/>
          <a:p>
            <a:pPr algn="just"/>
            <a:r>
              <a:rPr lang="en-US" altLang="zh-CN" sz="2800" dirty="0" smtClean="0">
                <a:latin typeface="+mn-ea"/>
                <a:ea typeface="+mn-ea"/>
              </a:rPr>
              <a:t>profile</a:t>
            </a:r>
            <a:r>
              <a:rPr lang="zh-CN" altLang="en-US" sz="2800" dirty="0" smtClean="0">
                <a:latin typeface="+mn-ea"/>
                <a:ea typeface="+mn-ea"/>
              </a:rPr>
              <a:t>是按视频编码技术的简单还是复杂而确定的</a:t>
            </a:r>
            <a:endParaRPr lang="en-US" altLang="zh-CN" sz="2800" dirty="0" smtClean="0">
              <a:latin typeface="+mn-ea"/>
              <a:ea typeface="+mn-ea"/>
            </a:endParaRPr>
          </a:p>
          <a:p>
            <a:pPr algn="just"/>
            <a:r>
              <a:rPr lang="zh-CN" altLang="en-US" sz="2800" dirty="0" smtClean="0">
                <a:latin typeface="+mn-ea"/>
                <a:ea typeface="+mn-ea"/>
              </a:rPr>
              <a:t>对每个</a:t>
            </a:r>
            <a:r>
              <a:rPr lang="en-US" altLang="zh-CN" sz="2800" dirty="0" smtClean="0">
                <a:latin typeface="+mn-ea"/>
                <a:ea typeface="+mn-ea"/>
              </a:rPr>
              <a:t>profile</a:t>
            </a:r>
            <a:r>
              <a:rPr lang="zh-CN" altLang="en-US" sz="2800" dirty="0" smtClean="0">
                <a:latin typeface="+mn-ea"/>
                <a:ea typeface="+mn-ea"/>
              </a:rPr>
              <a:t>，根据编码参数的不同，即信元图像格式的简单还是复杂，进一步划分为不同的</a:t>
            </a:r>
            <a:r>
              <a:rPr lang="en-US" altLang="zh-CN" sz="2800" dirty="0" smtClean="0">
                <a:latin typeface="+mn-ea"/>
                <a:ea typeface="+mn-ea"/>
              </a:rPr>
              <a:t>level</a:t>
            </a:r>
          </a:p>
          <a:p>
            <a:pPr algn="just"/>
            <a:r>
              <a:rPr lang="en-US" altLang="zh-CN" sz="2800" dirty="0" smtClean="0">
                <a:latin typeface="+mn-ea"/>
                <a:ea typeface="+mn-ea"/>
              </a:rPr>
              <a:t>MPEG-2</a:t>
            </a:r>
            <a:r>
              <a:rPr lang="zh-CN" altLang="en-US" sz="2800" dirty="0" smtClean="0">
                <a:latin typeface="+mn-ea"/>
                <a:ea typeface="+mn-ea"/>
              </a:rPr>
              <a:t>标准中规定了</a:t>
            </a:r>
            <a:r>
              <a:rPr lang="en-US" altLang="zh-CN" sz="2800" dirty="0" smtClean="0">
                <a:latin typeface="+mn-ea"/>
                <a:ea typeface="+mn-ea"/>
              </a:rPr>
              <a:t>5</a:t>
            </a:r>
            <a:r>
              <a:rPr lang="zh-CN" altLang="en-US" sz="2800" dirty="0" smtClean="0">
                <a:latin typeface="+mn-ea"/>
                <a:ea typeface="+mn-ea"/>
              </a:rPr>
              <a:t>种</a:t>
            </a:r>
            <a:r>
              <a:rPr lang="en-US" altLang="zh-CN" sz="2800" dirty="0" smtClean="0">
                <a:latin typeface="+mn-ea"/>
                <a:ea typeface="+mn-ea"/>
              </a:rPr>
              <a:t>profile4</a:t>
            </a:r>
            <a:r>
              <a:rPr lang="zh-CN" altLang="en-US" sz="2800" dirty="0" smtClean="0">
                <a:latin typeface="+mn-ea"/>
                <a:ea typeface="+mn-ea"/>
              </a:rPr>
              <a:t>个</a:t>
            </a:r>
            <a:r>
              <a:rPr lang="en-US" altLang="zh-CN" sz="2800" dirty="0" smtClean="0">
                <a:latin typeface="+mn-ea"/>
                <a:ea typeface="+mn-ea"/>
              </a:rPr>
              <a:t>level</a:t>
            </a:r>
            <a:endParaRPr lang="zh-CN" altLang="en-US" sz="2800" dirty="0" smtClean="0">
              <a:latin typeface="+mn-ea"/>
              <a:ea typeface="+mn-ea"/>
            </a:endParaRPr>
          </a:p>
          <a:p>
            <a:pPr algn="just"/>
            <a:r>
              <a:rPr lang="en-US" altLang="zh-CN" sz="2800" b="1" dirty="0" smtClean="0">
                <a:latin typeface="+mn-ea"/>
                <a:ea typeface="+mn-ea"/>
              </a:rPr>
              <a:t>5</a:t>
            </a:r>
            <a:r>
              <a:rPr lang="zh-CN" altLang="en-US" sz="2800" b="1" dirty="0" smtClean="0">
                <a:latin typeface="+mn-ea"/>
                <a:ea typeface="+mn-ea"/>
              </a:rPr>
              <a:t>个</a:t>
            </a:r>
            <a:r>
              <a:rPr lang="en-US" altLang="zh-CN" sz="2800" dirty="0" smtClean="0">
                <a:latin typeface="+mn-ea"/>
                <a:ea typeface="+mn-ea"/>
              </a:rPr>
              <a:t>profile</a:t>
            </a:r>
            <a:r>
              <a:rPr lang="zh-CN" altLang="en-US" sz="2800" b="1" dirty="0" smtClean="0">
                <a:latin typeface="+mn-ea"/>
                <a:ea typeface="+mn-ea"/>
              </a:rPr>
              <a:t>依次为简单</a:t>
            </a:r>
            <a:r>
              <a:rPr lang="en-US" altLang="zh-CN" sz="2800" dirty="0" smtClean="0">
                <a:latin typeface="+mn-ea"/>
                <a:ea typeface="+mn-ea"/>
              </a:rPr>
              <a:t>profile</a:t>
            </a:r>
            <a:r>
              <a:rPr lang="zh-CN" altLang="en-US" sz="2800" b="1" dirty="0" smtClean="0">
                <a:latin typeface="+mn-ea"/>
                <a:ea typeface="+mn-ea"/>
              </a:rPr>
              <a:t>、主</a:t>
            </a:r>
            <a:r>
              <a:rPr lang="en-US" altLang="zh-CN" sz="2800" b="1" dirty="0" smtClean="0">
                <a:latin typeface="+mn-ea"/>
                <a:ea typeface="+mn-ea"/>
              </a:rPr>
              <a:t>profile</a:t>
            </a:r>
            <a:r>
              <a:rPr lang="zh-CN" altLang="en-US" sz="2800" b="1" dirty="0" smtClean="0">
                <a:latin typeface="+mn-ea"/>
                <a:ea typeface="+mn-ea"/>
              </a:rPr>
              <a:t>、信噪比可伸缩</a:t>
            </a:r>
            <a:r>
              <a:rPr lang="en-US" altLang="zh-CN" sz="2800" b="1" dirty="0" smtClean="0">
                <a:latin typeface="+mn-ea"/>
                <a:ea typeface="+mn-ea"/>
              </a:rPr>
              <a:t>profile</a:t>
            </a:r>
            <a:r>
              <a:rPr lang="zh-CN" altLang="en-US" sz="2800" b="1" dirty="0" smtClean="0">
                <a:latin typeface="+mn-ea"/>
                <a:ea typeface="+mn-ea"/>
              </a:rPr>
              <a:t>、空间可伸缩</a:t>
            </a:r>
            <a:r>
              <a:rPr lang="en-US" altLang="zh-CN" sz="2800" b="1" dirty="0" smtClean="0">
                <a:latin typeface="+mn-ea"/>
                <a:ea typeface="+mn-ea"/>
              </a:rPr>
              <a:t>profile</a:t>
            </a:r>
            <a:r>
              <a:rPr lang="zh-CN" altLang="en-US" sz="2800" b="1" dirty="0" smtClean="0">
                <a:latin typeface="+mn-ea"/>
                <a:ea typeface="+mn-ea"/>
              </a:rPr>
              <a:t>、高级</a:t>
            </a:r>
            <a:r>
              <a:rPr lang="en-US" altLang="zh-CN" sz="2800" b="1" dirty="0" smtClean="0">
                <a:latin typeface="+mn-ea"/>
                <a:ea typeface="+mn-ea"/>
              </a:rPr>
              <a:t>profile</a:t>
            </a:r>
          </a:p>
          <a:p>
            <a:pPr algn="just"/>
            <a:r>
              <a:rPr lang="en-US" altLang="zh-CN" sz="2800" b="1" dirty="0" smtClean="0">
                <a:latin typeface="+mn-ea"/>
                <a:ea typeface="+mn-ea"/>
              </a:rPr>
              <a:t>4</a:t>
            </a:r>
            <a:r>
              <a:rPr lang="zh-CN" altLang="en-US" sz="2800" b="1" dirty="0" smtClean="0">
                <a:latin typeface="+mn-ea"/>
                <a:ea typeface="+mn-ea"/>
              </a:rPr>
              <a:t>个</a:t>
            </a:r>
            <a:r>
              <a:rPr lang="en-US" altLang="zh-CN" sz="2800" b="1" dirty="0" smtClean="0">
                <a:latin typeface="+mn-ea"/>
                <a:ea typeface="+mn-ea"/>
              </a:rPr>
              <a:t>level</a:t>
            </a:r>
            <a:r>
              <a:rPr lang="zh-CN" altLang="en-US" sz="2800" b="1" dirty="0" smtClean="0">
                <a:latin typeface="+mn-ea"/>
                <a:ea typeface="+mn-ea"/>
              </a:rPr>
              <a:t>由低到高为低</a:t>
            </a:r>
            <a:r>
              <a:rPr lang="en-US" altLang="zh-CN" sz="2800" b="1" dirty="0" smtClean="0">
                <a:latin typeface="+mn-ea"/>
                <a:ea typeface="+mn-ea"/>
              </a:rPr>
              <a:t>level</a:t>
            </a:r>
            <a:r>
              <a:rPr lang="zh-CN" altLang="en-US" sz="2800" b="1" dirty="0" smtClean="0">
                <a:latin typeface="+mn-ea"/>
                <a:ea typeface="+mn-ea"/>
              </a:rPr>
              <a:t>、主</a:t>
            </a:r>
            <a:r>
              <a:rPr lang="en-US" altLang="zh-CN" sz="2800" b="1" dirty="0" smtClean="0">
                <a:latin typeface="+mn-ea"/>
                <a:ea typeface="+mn-ea"/>
              </a:rPr>
              <a:t>level</a:t>
            </a:r>
            <a:r>
              <a:rPr lang="zh-CN" altLang="en-US" sz="2800" b="1" dirty="0" smtClean="0">
                <a:latin typeface="+mn-ea"/>
                <a:ea typeface="+mn-ea"/>
              </a:rPr>
              <a:t>、</a:t>
            </a:r>
            <a:r>
              <a:rPr lang="en-US" altLang="zh-CN" sz="2800" b="1" dirty="0" smtClean="0">
                <a:latin typeface="+mn-ea"/>
                <a:ea typeface="+mn-ea"/>
              </a:rPr>
              <a:t>1440level</a:t>
            </a:r>
            <a:r>
              <a:rPr lang="zh-CN" altLang="en-US" sz="2800" b="1" dirty="0" smtClean="0">
                <a:latin typeface="+mn-ea"/>
                <a:ea typeface="+mn-ea"/>
              </a:rPr>
              <a:t>和高</a:t>
            </a:r>
            <a:r>
              <a:rPr lang="en-US" altLang="zh-CN" sz="2800" b="1" dirty="0" smtClean="0">
                <a:latin typeface="+mn-ea"/>
                <a:ea typeface="+mn-ea"/>
              </a:rPr>
              <a:t>High level</a:t>
            </a:r>
            <a:endParaRPr lang="zh-CN" altLang="en-US" sz="2800" b="1" dirty="0" smtClean="0">
              <a:latin typeface="+mn-ea"/>
              <a:ea typeface="+mn-ea"/>
            </a:endParaRPr>
          </a:p>
          <a:p>
            <a:pPr algn="just"/>
            <a:endParaRPr lang="zh-CN" altLang="en-US" dirty="0" smtClean="0">
              <a:ea typeface="宋体" pitchFamily="2" charset="-122"/>
            </a:endParaRPr>
          </a:p>
        </p:txBody>
      </p:sp>
      <p:sp>
        <p:nvSpPr>
          <p:cNvPr id="153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a:t>
            </a:r>
            <a:r>
              <a:rPr lang="en-US" altLang="zh-CN" dirty="0" smtClean="0">
                <a:ea typeface="宋体" pitchFamily="2" charset="-122"/>
              </a:rPr>
              <a:t>profile</a:t>
            </a:r>
            <a:r>
              <a:rPr lang="zh-CN" altLang="en-US" dirty="0" smtClean="0">
                <a:ea typeface="宋体" pitchFamily="2" charset="-122"/>
              </a:rPr>
              <a:t>与</a:t>
            </a:r>
            <a:r>
              <a:rPr lang="en-US" altLang="zh-CN" dirty="0" smtClean="0">
                <a:ea typeface="宋体" pitchFamily="2" charset="-122"/>
              </a:rPr>
              <a:t>level</a:t>
            </a:r>
            <a:endParaRPr lang="zh-CN" altLang="en-US" dirty="0" smtClean="0">
              <a:ea typeface="宋体" pitchFamily="2" charset="-122"/>
            </a:endParaRPr>
          </a:p>
        </p:txBody>
      </p:sp>
      <p:sp>
        <p:nvSpPr>
          <p:cNvPr id="154627" name="内容占位符 2"/>
          <p:cNvSpPr>
            <a:spLocks noGrp="1"/>
          </p:cNvSpPr>
          <p:nvPr>
            <p:ph idx="1"/>
          </p:nvPr>
        </p:nvSpPr>
        <p:spPr>
          <a:xfrm>
            <a:off x="642938" y="1371600"/>
            <a:ext cx="8043862" cy="5081736"/>
          </a:xfrm>
        </p:spPr>
        <p:txBody>
          <a:bodyPr/>
          <a:lstStyle/>
          <a:p>
            <a:pPr algn="just"/>
            <a:r>
              <a:rPr lang="en-US" altLang="zh-CN" sz="2400" dirty="0" smtClean="0">
                <a:ea typeface="宋体" pitchFamily="2" charset="-122"/>
                <a:cs typeface="Times New Roman" pitchFamily="18" charset="0"/>
              </a:rPr>
              <a:t>Low Level</a:t>
            </a:r>
          </a:p>
          <a:p>
            <a:pPr lvl="1" algn="just"/>
            <a:r>
              <a:rPr lang="en-US" altLang="zh-CN" sz="2000" dirty="0" smtClean="0">
                <a:latin typeface="+mn-ea"/>
                <a:ea typeface="+mn-ea"/>
              </a:rPr>
              <a:t>LL</a:t>
            </a:r>
            <a:r>
              <a:rPr lang="zh-CN" altLang="en-US" sz="2000" dirty="0" smtClean="0">
                <a:latin typeface="+mn-ea"/>
                <a:ea typeface="+mn-ea"/>
              </a:rPr>
              <a:t>级对应的输入信源格式是</a:t>
            </a:r>
            <a:r>
              <a:rPr lang="en-US" altLang="zh-CN" sz="2000" dirty="0" smtClean="0">
                <a:latin typeface="+mn-ea"/>
                <a:ea typeface="+mn-ea"/>
              </a:rPr>
              <a:t>CIF</a:t>
            </a:r>
            <a:r>
              <a:rPr lang="zh-CN" altLang="en-US" sz="2000" dirty="0" smtClean="0">
                <a:latin typeface="+mn-ea"/>
                <a:ea typeface="+mn-ea"/>
              </a:rPr>
              <a:t>格式，约是601标准中的信源格式的1/4，即352×248×30或352×288×25，相应编码的最大输出码率为4</a:t>
            </a:r>
            <a:r>
              <a:rPr lang="en-US" altLang="zh-CN" sz="2000" dirty="0" err="1" smtClean="0">
                <a:latin typeface="+mn-ea"/>
                <a:ea typeface="+mn-ea"/>
              </a:rPr>
              <a:t>Mbit</a:t>
            </a:r>
            <a:r>
              <a:rPr lang="en-US" altLang="zh-CN" sz="2000" dirty="0" smtClean="0">
                <a:latin typeface="+mn-ea"/>
                <a:ea typeface="+mn-ea"/>
              </a:rPr>
              <a:t>/s</a:t>
            </a:r>
          </a:p>
          <a:p>
            <a:pPr algn="just"/>
            <a:r>
              <a:rPr lang="en-US" altLang="zh-CN" sz="2400" dirty="0" smtClean="0"/>
              <a:t>Main Level</a:t>
            </a:r>
          </a:p>
          <a:p>
            <a:pPr lvl="1" algn="just"/>
            <a:r>
              <a:rPr lang="en-US" altLang="zh-CN" sz="2000" dirty="0" smtClean="0"/>
              <a:t>ML</a:t>
            </a:r>
            <a:r>
              <a:rPr lang="zh-CN" altLang="en-US" sz="2000" dirty="0" smtClean="0"/>
              <a:t>对应于</a:t>
            </a:r>
            <a:r>
              <a:rPr lang="en-US" altLang="zh-CN" sz="2000" dirty="0" smtClean="0"/>
              <a:t>ITU-R601</a:t>
            </a:r>
            <a:r>
              <a:rPr lang="zh-CN" altLang="en-US" sz="2000" dirty="0" smtClean="0"/>
              <a:t>建议的信源格式，即720×480×29.97或720×576×25，最大允许输出码率为15</a:t>
            </a:r>
            <a:r>
              <a:rPr lang="en-US" altLang="zh-CN" sz="2000" dirty="0" err="1" smtClean="0"/>
              <a:t>Mbit</a:t>
            </a:r>
            <a:r>
              <a:rPr lang="en-US" altLang="zh-CN" sz="2000" dirty="0" smtClean="0"/>
              <a:t>/s，</a:t>
            </a:r>
            <a:r>
              <a:rPr lang="zh-CN" altLang="en-US" sz="2000" dirty="0" smtClean="0"/>
              <a:t>其高型的码率是20</a:t>
            </a:r>
            <a:r>
              <a:rPr lang="en-US" altLang="zh-CN" sz="2000" dirty="0" err="1" smtClean="0"/>
              <a:t>Mbit</a:t>
            </a:r>
            <a:r>
              <a:rPr lang="en-US" altLang="zh-CN" sz="2000" dirty="0" smtClean="0"/>
              <a:t>/s</a:t>
            </a:r>
          </a:p>
          <a:p>
            <a:pPr algn="just"/>
            <a:r>
              <a:rPr lang="en-US" altLang="zh-CN" sz="2400" dirty="0" smtClean="0"/>
              <a:t>High-1440 Level</a:t>
            </a:r>
          </a:p>
          <a:p>
            <a:pPr lvl="1" algn="just"/>
            <a:r>
              <a:rPr lang="en-US" altLang="zh-CN" sz="2000" dirty="0" smtClean="0"/>
              <a:t>H-1440</a:t>
            </a:r>
            <a:r>
              <a:rPr lang="zh-CN" altLang="en-US" sz="2000" dirty="0" smtClean="0"/>
              <a:t>属于高清发展道路上的准高清级，没有得到实际应用</a:t>
            </a:r>
            <a:endParaRPr lang="en-US" altLang="zh-CN" sz="2000" dirty="0" smtClean="0"/>
          </a:p>
          <a:p>
            <a:pPr algn="just"/>
            <a:r>
              <a:rPr lang="en-US" altLang="zh-CN" sz="2400" dirty="0" smtClean="0"/>
              <a:t>High Level</a:t>
            </a:r>
          </a:p>
          <a:p>
            <a:pPr lvl="1" algn="just"/>
            <a:r>
              <a:rPr lang="en-US" altLang="zh-CN" sz="2000" dirty="0" smtClean="0"/>
              <a:t>HL</a:t>
            </a:r>
            <a:r>
              <a:rPr lang="zh-CN" altLang="en-US" sz="2000" dirty="0" smtClean="0"/>
              <a:t>对应高清晰度电视的信源格式，即1920×1080×30或1920×1152×25，最大输出码率为80</a:t>
            </a:r>
            <a:r>
              <a:rPr lang="en-US" altLang="zh-CN" sz="2000" dirty="0" err="1" smtClean="0"/>
              <a:t>Mbit</a:t>
            </a:r>
            <a:r>
              <a:rPr lang="en-US" altLang="zh-CN" sz="2000" dirty="0" smtClean="0"/>
              <a:t>/s，</a:t>
            </a:r>
            <a:r>
              <a:rPr lang="zh-CN" altLang="en-US" sz="2000" dirty="0" smtClean="0"/>
              <a:t>其高型的码率是100</a:t>
            </a:r>
            <a:r>
              <a:rPr lang="en-US" altLang="zh-CN" sz="2000" dirty="0" err="1" smtClean="0"/>
              <a:t>Mbit</a:t>
            </a:r>
            <a:r>
              <a:rPr lang="en-US" altLang="zh-CN" sz="2000" dirty="0" smtClean="0"/>
              <a:t>/s</a:t>
            </a:r>
            <a:endParaRPr lang="zh-CN" altLang="en-US" sz="2000" dirty="0" smtClean="0">
              <a:ea typeface="宋体" pitchFamily="2" charset="-122"/>
              <a:cs typeface="Times New Roman" pitchFamily="18" charset="0"/>
            </a:endParaRPr>
          </a:p>
        </p:txBody>
      </p:sp>
      <p:sp>
        <p:nvSpPr>
          <p:cNvPr id="154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1143000" y="457200"/>
            <a:ext cx="80010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2</a:t>
            </a:r>
            <a:r>
              <a:rPr lang="zh-CN" altLang="en-US" smtClean="0">
                <a:ea typeface="宋体" pitchFamily="2" charset="-122"/>
              </a:rPr>
              <a:t>）</a:t>
            </a:r>
          </a:p>
        </p:txBody>
      </p:sp>
      <p:sp>
        <p:nvSpPr>
          <p:cNvPr id="37891" name="内容占位符 2"/>
          <p:cNvSpPr>
            <a:spLocks noGrp="1"/>
          </p:cNvSpPr>
          <p:nvPr>
            <p:ph idx="1"/>
          </p:nvPr>
        </p:nvSpPr>
        <p:spPr>
          <a:xfrm>
            <a:off x="357188" y="1071563"/>
            <a:ext cx="8572500" cy="4700587"/>
          </a:xfrm>
        </p:spPr>
        <p:txBody>
          <a:bodyPr/>
          <a:lstStyle/>
          <a:p>
            <a:r>
              <a:rPr lang="zh-CN" altLang="en-US" sz="2800" smtClean="0">
                <a:ea typeface="宋体" pitchFamily="2" charset="-122"/>
              </a:rPr>
              <a:t>向量量化编码</a:t>
            </a:r>
            <a:endParaRPr lang="en-US" altLang="zh-CN" sz="2800" smtClean="0">
              <a:ea typeface="宋体" pitchFamily="2" charset="-122"/>
            </a:endParaRPr>
          </a:p>
          <a:p>
            <a:pPr lvl="1"/>
            <a:r>
              <a:rPr lang="zh-CN" altLang="en-US" sz="2400" smtClean="0">
                <a:latin typeface="Arial" pitchFamily="34" charset="0"/>
                <a:ea typeface="宋体" pitchFamily="2" charset="-122"/>
              </a:rPr>
              <a:t>一次量化多个点的做法，这种方法称为向量量化</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即利用相邻数据间的相关性，将数据系列分组进行量化</a:t>
            </a:r>
            <a:endParaRPr lang="en-US" altLang="zh-CN" sz="2400" smtClean="0">
              <a:latin typeface="Arial" pitchFamily="34" charset="0"/>
              <a:ea typeface="宋体" pitchFamily="2" charset="-122"/>
            </a:endParaRPr>
          </a:p>
          <a:p>
            <a:r>
              <a:rPr lang="zh-CN" altLang="en-US" sz="2800" smtClean="0">
                <a:ea typeface="宋体" pitchFamily="2" charset="-122"/>
              </a:rPr>
              <a:t>信息熵编码</a:t>
            </a:r>
            <a:endParaRPr lang="en-US" altLang="zh-CN" sz="2800" smtClean="0">
              <a:ea typeface="宋体" pitchFamily="2" charset="-122"/>
            </a:endParaRPr>
          </a:p>
          <a:p>
            <a:pPr lvl="1"/>
            <a:r>
              <a:rPr lang="zh-CN" altLang="en-US" sz="2400" smtClean="0">
                <a:latin typeface="Times New Roman" pitchFamily="18" charset="0"/>
                <a:ea typeface="宋体" pitchFamily="2" charset="-122"/>
              </a:rPr>
              <a:t>依据信息熵原理，让出现概率大的信号用较短的码字表示，反之用较长的码字表示。</a:t>
            </a:r>
            <a:endParaRPr lang="en-US" altLang="zh-CN" sz="2400" smtClean="0">
              <a:latin typeface="Times New Roman" pitchFamily="18" charset="0"/>
              <a:ea typeface="宋体" pitchFamily="2" charset="-122"/>
            </a:endParaRPr>
          </a:p>
          <a:p>
            <a:pPr lvl="1"/>
            <a:r>
              <a:rPr lang="zh-CN" altLang="en-US" sz="2400" smtClean="0">
                <a:latin typeface="Times New Roman" pitchFamily="18" charset="0"/>
                <a:ea typeface="宋体" pitchFamily="2" charset="-122"/>
              </a:rPr>
              <a:t>常见的编码方法有</a:t>
            </a:r>
            <a:r>
              <a:rPr lang="en-US" altLang="zh-CN" sz="2400" smtClean="0">
                <a:latin typeface="Arial" pitchFamily="34" charset="0"/>
                <a:ea typeface="宋体" pitchFamily="2" charset="-122"/>
              </a:rPr>
              <a:t>Huffman</a:t>
            </a:r>
            <a:r>
              <a:rPr lang="zh-CN" altLang="en-US" sz="2400" smtClean="0">
                <a:latin typeface="Times New Roman" pitchFamily="18" charset="0"/>
                <a:ea typeface="宋体" pitchFamily="2" charset="-122"/>
              </a:rPr>
              <a:t>编码、</a:t>
            </a:r>
            <a:r>
              <a:rPr lang="en-US" altLang="zh-CN" sz="2400" smtClean="0">
                <a:latin typeface="Arial" pitchFamily="34" charset="0"/>
                <a:ea typeface="宋体" pitchFamily="2" charset="-122"/>
              </a:rPr>
              <a:t>Shannon</a:t>
            </a:r>
            <a:r>
              <a:rPr lang="zh-CN" altLang="en-US" sz="2400" smtClean="0">
                <a:latin typeface="Times New Roman" pitchFamily="18" charset="0"/>
                <a:ea typeface="宋体" pitchFamily="2" charset="-122"/>
              </a:rPr>
              <a:t>编码以及算术编码</a:t>
            </a:r>
            <a:endParaRPr lang="en-US" altLang="zh-CN" sz="2400" smtClean="0">
              <a:latin typeface="Arial" pitchFamily="34" charset="0"/>
              <a:ea typeface="宋体" pitchFamily="2" charset="-122"/>
            </a:endParaRPr>
          </a:p>
          <a:p>
            <a:r>
              <a:rPr lang="zh-CN" altLang="en-US" sz="2800" smtClean="0">
                <a:ea typeface="宋体" pitchFamily="2" charset="-122"/>
              </a:rPr>
              <a:t>子带编码</a:t>
            </a:r>
            <a:endParaRPr lang="en-US" altLang="zh-CN" sz="2800" smtClean="0">
              <a:ea typeface="宋体" pitchFamily="2" charset="-122"/>
            </a:endParaRPr>
          </a:p>
          <a:p>
            <a:pPr lvl="1"/>
            <a:r>
              <a:rPr lang="zh-CN" altLang="en-US" sz="2400" smtClean="0">
                <a:latin typeface="宋体" pitchFamily="2" charset="-122"/>
                <a:ea typeface="宋体" pitchFamily="2" charset="-122"/>
              </a:rPr>
              <a:t>将图像数据变换到频率后，按频率分带，然后用不同的量化器进行量化，从而达到最优的组合。</a:t>
            </a:r>
            <a:endParaRPr lang="en-US" altLang="zh-CN" sz="2400" smtClean="0">
              <a:latin typeface="宋体" pitchFamily="2" charset="-122"/>
              <a:ea typeface="宋体" pitchFamily="2" charset="-122"/>
            </a:endParaRPr>
          </a:p>
          <a:p>
            <a:pPr lvl="1"/>
            <a:r>
              <a:rPr lang="zh-CN" altLang="en-US" sz="2400" smtClean="0">
                <a:latin typeface="宋体" pitchFamily="2" charset="-122"/>
                <a:ea typeface="宋体" pitchFamily="2" charset="-122"/>
              </a:rPr>
              <a:t>或者分布渐进编码，在初始时，对某一个频带的信号进行解码，然后逐渐扩展到所有频带</a:t>
            </a:r>
            <a:endParaRPr lang="zh-CN" altLang="en-US" sz="2400" smtClean="0">
              <a:latin typeface="Arial" pitchFamily="34" charset="0"/>
              <a:ea typeface="宋体" pitchFamily="2" charset="-122"/>
            </a:endParaRPr>
          </a:p>
          <a:p>
            <a:endParaRPr lang="zh-CN" altLang="en-US" sz="2800" smtClean="0">
              <a:ea typeface="宋体" pitchFamily="2" charset="-122"/>
            </a:endParaRPr>
          </a:p>
        </p:txBody>
      </p:sp>
      <p:sp>
        <p:nvSpPr>
          <p:cNvPr id="37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55651" name="Picture 2"/>
          <p:cNvPicPr>
            <a:picLocks noChangeAspect="1" noChangeArrowheads="1"/>
          </p:cNvPicPr>
          <p:nvPr/>
        </p:nvPicPr>
        <p:blipFill>
          <a:blip r:embed="rId2" cstate="print"/>
          <a:srcRect/>
          <a:stretch>
            <a:fillRect/>
          </a:stretch>
        </p:blipFill>
        <p:spPr bwMode="auto">
          <a:xfrm>
            <a:off x="1714500" y="500063"/>
            <a:ext cx="6143625" cy="5557837"/>
          </a:xfrm>
          <a:prstGeom prst="rect">
            <a:avLst/>
          </a:prstGeom>
          <a:noFill/>
          <a:ln w="9525">
            <a:noFill/>
            <a:miter lim="800000"/>
            <a:headEnd/>
            <a:tailEnd/>
          </a:ln>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的分级编码</a:t>
            </a:r>
          </a:p>
        </p:txBody>
      </p:sp>
      <p:sp>
        <p:nvSpPr>
          <p:cNvPr id="156675" name="内容占位符 2"/>
          <p:cNvSpPr>
            <a:spLocks noGrp="1"/>
          </p:cNvSpPr>
          <p:nvPr>
            <p:ph idx="1"/>
          </p:nvPr>
        </p:nvSpPr>
        <p:spPr>
          <a:xfrm>
            <a:off x="1066800" y="1268760"/>
            <a:ext cx="7620000" cy="4968552"/>
          </a:xfrm>
        </p:spPr>
        <p:txBody>
          <a:bodyPr/>
          <a:lstStyle/>
          <a:p>
            <a:r>
              <a:rPr lang="zh-CN" altLang="en-US" sz="2400" dirty="0" smtClean="0"/>
              <a:t>分级(</a:t>
            </a:r>
            <a:r>
              <a:rPr lang="en-US" altLang="zh-CN" sz="2400" dirty="0" smtClean="0"/>
              <a:t>Scalability)</a:t>
            </a:r>
            <a:r>
              <a:rPr lang="zh-CN" altLang="en-US" sz="2400" dirty="0" smtClean="0"/>
              <a:t>编码使原本一体的码流呈现一种分级结构，使其中的部分码流可单独解码，从而可得到不同的分辨率和所需的码率</a:t>
            </a:r>
            <a:endParaRPr lang="en-US" altLang="zh-CN" sz="2400" dirty="0" smtClean="0"/>
          </a:p>
          <a:p>
            <a:r>
              <a:rPr lang="zh-CN" altLang="en-US" sz="2400" dirty="0" smtClean="0"/>
              <a:t>可分级编解码的意义在于其码流的独立分层及可分层叠加，从而使该码流适应不同环境的传输信道和不同用户需求的能力大大增加</a:t>
            </a:r>
            <a:endParaRPr lang="en-US" altLang="zh-CN" sz="2400" dirty="0" smtClean="0">
              <a:latin typeface="Arial" pitchFamily="34" charset="0"/>
              <a:ea typeface="宋体" pitchFamily="2" charset="-122"/>
            </a:endParaRPr>
          </a:p>
          <a:p>
            <a:r>
              <a:rPr lang="en-US" altLang="zh-CN" sz="2400" dirty="0" smtClean="0">
                <a:latin typeface="Arial" pitchFamily="34" charset="0"/>
                <a:ea typeface="宋体" pitchFamily="2" charset="-122"/>
              </a:rPr>
              <a:t>MPEG-2</a:t>
            </a:r>
            <a:r>
              <a:rPr lang="zh-CN" altLang="en-US" sz="2400" dirty="0" smtClean="0">
                <a:latin typeface="Arial" pitchFamily="34" charset="0"/>
                <a:ea typeface="宋体" pitchFamily="2" charset="-122"/>
              </a:rPr>
              <a:t>可分级体现在</a:t>
            </a:r>
            <a:endParaRPr lang="en-US" altLang="zh-CN" sz="2400" b="0" dirty="0" smtClean="0">
              <a:ea typeface="宋体" pitchFamily="2" charset="-122"/>
            </a:endParaRPr>
          </a:p>
          <a:p>
            <a:pPr lvl="1"/>
            <a:r>
              <a:rPr lang="zh-CN" altLang="en-US" sz="2000" dirty="0" smtClean="0">
                <a:latin typeface="Arial" pitchFamily="34" charset="0"/>
                <a:ea typeface="宋体" pitchFamily="2" charset="-122"/>
              </a:rPr>
              <a:t>空间分级：提供空间分辨率不同的图像。</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时间分级：提供空间分辨率相同，但帧速率不同的视频信号</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信噪比分级：提供具有相同空间分辨率，但编码质量不同的视频比特流。</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数据划分：将编码比特流分成两个优先级不同的部分</a:t>
            </a:r>
            <a:endParaRPr lang="zh-CN" altLang="en-US" sz="2000" dirty="0" smtClean="0">
              <a:ea typeface="宋体" pitchFamily="2" charset="-122"/>
            </a:endParaRPr>
          </a:p>
        </p:txBody>
      </p:sp>
      <p:sp>
        <p:nvSpPr>
          <p:cNvPr id="156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的系统层语法</a:t>
            </a:r>
          </a:p>
        </p:txBody>
      </p:sp>
      <p:sp>
        <p:nvSpPr>
          <p:cNvPr id="157699" name="内容占位符 2"/>
          <p:cNvSpPr>
            <a:spLocks noGrp="1"/>
          </p:cNvSpPr>
          <p:nvPr>
            <p:ph idx="1"/>
          </p:nvPr>
        </p:nvSpPr>
        <p:spPr/>
        <p:txBody>
          <a:bodyPr/>
          <a:lstStyle/>
          <a:p>
            <a:pPr algn="just"/>
            <a:r>
              <a:rPr lang="en-US" altLang="zh-CN" sz="2800" dirty="0" smtClean="0">
                <a:latin typeface="+mn-ea"/>
              </a:rPr>
              <a:t>MPEG-2</a:t>
            </a:r>
            <a:r>
              <a:rPr lang="zh-CN" altLang="en-US" sz="2800" dirty="0" smtClean="0">
                <a:latin typeface="+mn-ea"/>
              </a:rPr>
              <a:t>对系统层语法有了较大的扩充，包含了两类数据码流：传输码流（</a:t>
            </a:r>
            <a:r>
              <a:rPr lang="en-US" altLang="zh-CN" sz="2800" dirty="0" smtClean="0">
                <a:latin typeface="+mn-ea"/>
              </a:rPr>
              <a:t>Transport Stream</a:t>
            </a:r>
            <a:r>
              <a:rPr lang="zh-CN" altLang="en-US" sz="2800" dirty="0" smtClean="0">
                <a:latin typeface="+mn-ea"/>
              </a:rPr>
              <a:t>，</a:t>
            </a:r>
            <a:r>
              <a:rPr lang="en-US" altLang="zh-CN" sz="2800" dirty="0" smtClean="0">
                <a:latin typeface="+mn-ea"/>
              </a:rPr>
              <a:t>TS</a:t>
            </a:r>
            <a:r>
              <a:rPr lang="zh-CN" altLang="en-US" sz="2800" dirty="0" smtClean="0">
                <a:latin typeface="+mn-ea"/>
              </a:rPr>
              <a:t>）和节目码流（</a:t>
            </a:r>
            <a:r>
              <a:rPr lang="en-US" altLang="zh-CN" sz="2800" dirty="0" smtClean="0">
                <a:latin typeface="+mn-ea"/>
              </a:rPr>
              <a:t>Program Stream</a:t>
            </a:r>
            <a:r>
              <a:rPr lang="zh-CN" altLang="en-US" sz="2800" dirty="0" smtClean="0">
                <a:latin typeface="+mn-ea"/>
              </a:rPr>
              <a:t>，</a:t>
            </a:r>
            <a:r>
              <a:rPr lang="en-US" altLang="zh-CN" sz="2800" dirty="0" smtClean="0">
                <a:latin typeface="+mn-ea"/>
              </a:rPr>
              <a:t>PS</a:t>
            </a:r>
            <a:r>
              <a:rPr lang="zh-CN" altLang="en-US" sz="2800" dirty="0" smtClean="0">
                <a:latin typeface="+mn-ea"/>
              </a:rPr>
              <a:t>）</a:t>
            </a:r>
            <a:endParaRPr lang="en-US" altLang="zh-CN" sz="2800" dirty="0" smtClean="0">
              <a:latin typeface="+mn-ea"/>
            </a:endParaRPr>
          </a:p>
          <a:p>
            <a:pPr lvl="1"/>
            <a:r>
              <a:rPr lang="zh-CN" altLang="en-US" sz="2400" dirty="0" smtClean="0">
                <a:latin typeface="Arial" pitchFamily="34" charset="0"/>
                <a:ea typeface="宋体" pitchFamily="2" charset="-122"/>
              </a:rPr>
              <a:t>程序流是组合一个或多个基本数据流（</a:t>
            </a:r>
            <a:r>
              <a:rPr lang="en-US" altLang="zh-CN" sz="2400" dirty="0" smtClean="0">
                <a:latin typeface="Arial" pitchFamily="34" charset="0"/>
                <a:ea typeface="宋体" pitchFamily="2" charset="-122"/>
              </a:rPr>
              <a:t>PES</a:t>
            </a:r>
            <a:r>
              <a:rPr lang="zh-CN" altLang="en-US" sz="2400" dirty="0" smtClean="0">
                <a:latin typeface="Arial" pitchFamily="34" charset="0"/>
                <a:ea typeface="宋体" pitchFamily="2" charset="-122"/>
              </a:rPr>
              <a:t>）而生成的数据流，用于错误出现较少的环境</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传输流也是组合一个或多个基本数据流（</a:t>
            </a:r>
            <a:r>
              <a:rPr lang="en-US" altLang="zh-CN" sz="2400" dirty="0" smtClean="0">
                <a:latin typeface="Arial" pitchFamily="34" charset="0"/>
                <a:ea typeface="宋体" pitchFamily="2" charset="-122"/>
              </a:rPr>
              <a:t>PES</a:t>
            </a:r>
            <a:r>
              <a:rPr lang="zh-CN" altLang="en-US" sz="2400" dirty="0" smtClean="0">
                <a:latin typeface="Arial" pitchFamily="34" charset="0"/>
                <a:ea typeface="宋体" pitchFamily="2" charset="-122"/>
              </a:rPr>
              <a:t>）而生成的数据流，用于错误出现较多的环境，例如有损或有噪声的传输系统中</a:t>
            </a:r>
          </a:p>
        </p:txBody>
      </p:sp>
      <p:sp>
        <p:nvSpPr>
          <p:cNvPr id="157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系统复用</a:t>
            </a:r>
            <a:endParaRPr lang="zh-CN" altLang="en-US" dirty="0"/>
          </a:p>
        </p:txBody>
      </p:sp>
      <p:sp>
        <p:nvSpPr>
          <p:cNvPr id="3" name="内容占位符 2"/>
          <p:cNvSpPr>
            <a:spLocks noGrp="1"/>
          </p:cNvSpPr>
          <p:nvPr>
            <p:ph idx="1"/>
          </p:nvPr>
        </p:nvSpPr>
        <p:spPr>
          <a:xfrm>
            <a:off x="611560" y="980728"/>
            <a:ext cx="8352928" cy="2304256"/>
          </a:xfrm>
        </p:spPr>
        <p:txBody>
          <a:bodyPr/>
          <a:lstStyle/>
          <a:p>
            <a:r>
              <a:rPr lang="zh-CN" altLang="en-US" sz="2400" dirty="0" smtClean="0"/>
              <a:t>复用器是整个系统的关键设备之一，它接收从前端编码器来的视频、音频数据流，按照一定的复用规范将其交织复用成符合</a:t>
            </a:r>
            <a:r>
              <a:rPr lang="en-US" altLang="zh-CN" sz="2400" dirty="0" smtClean="0"/>
              <a:t>MPEG-2</a:t>
            </a:r>
            <a:r>
              <a:rPr lang="zh-CN" altLang="en-US" sz="2400" dirty="0" smtClean="0"/>
              <a:t>系统层规范的单一的系统码流</a:t>
            </a:r>
            <a:endParaRPr lang="en-US" altLang="zh-CN" sz="2400" dirty="0" smtClean="0"/>
          </a:p>
          <a:p>
            <a:pPr lvl="1"/>
            <a:r>
              <a:rPr lang="zh-CN" altLang="en-US" sz="2000" dirty="0" smtClean="0"/>
              <a:t>单路节目的视、音频数据流的系统复用框图如图所示</a:t>
            </a:r>
            <a:endParaRPr lang="en-US" altLang="zh-CN" sz="2000" dirty="0" smtClean="0"/>
          </a:p>
          <a:p>
            <a:pPr lvl="1"/>
            <a:r>
              <a:rPr lang="zh-CN" altLang="en-US" sz="2000" dirty="0" smtClean="0"/>
              <a:t>按照</a:t>
            </a:r>
            <a:r>
              <a:rPr lang="en-US" altLang="zh-CN" sz="2000" dirty="0" smtClean="0"/>
              <a:t>ISO/IEC 13818-2</a:t>
            </a:r>
            <a:r>
              <a:rPr lang="zh-CN" altLang="en-US" sz="2000" dirty="0" smtClean="0"/>
              <a:t>和</a:t>
            </a:r>
            <a:r>
              <a:rPr lang="en-US" altLang="zh-CN" sz="2000" dirty="0" smtClean="0"/>
              <a:t>ISO/IEC 13818-3</a:t>
            </a:r>
            <a:r>
              <a:rPr lang="zh-CN" altLang="en-US" sz="2000" dirty="0" smtClean="0"/>
              <a:t>标准，对视频和音频信号进行压缩编码后的码流称为基本数据流(</a:t>
            </a:r>
            <a:r>
              <a:rPr lang="en-US" altLang="zh-CN" sz="2000" dirty="0" smtClean="0"/>
              <a:t>Elementary </a:t>
            </a:r>
            <a:r>
              <a:rPr lang="en-US" altLang="zh-CN" sz="2000" dirty="0" err="1" smtClean="0"/>
              <a:t>Stream，ES</a:t>
            </a:r>
            <a:r>
              <a:rPr lang="en-US"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8.TIF"/>
          <p:cNvPicPr>
            <a:picLocks noChangeAspect="1" noChangeArrowheads="1"/>
          </p:cNvPicPr>
          <p:nvPr/>
        </p:nvPicPr>
        <p:blipFill>
          <a:blip r:embed="rId2" cstate="print"/>
          <a:srcRect t="6142" b="3779"/>
          <a:stretch>
            <a:fillRect/>
          </a:stretch>
        </p:blipFill>
        <p:spPr bwMode="auto">
          <a:xfrm>
            <a:off x="755576" y="3501008"/>
            <a:ext cx="8208912" cy="3168352"/>
          </a:xfrm>
          <a:prstGeom prst="rect">
            <a:avLst/>
          </a:prstGeom>
          <a:noFill/>
          <a:ln w="9525">
            <a:noFill/>
            <a:miter lim="800000"/>
            <a:headEnd/>
            <a:tailEnd/>
          </a:ln>
        </p:spPr>
      </p:pic>
      <p:sp>
        <p:nvSpPr>
          <p:cNvPr id="6" name="TextBox 5"/>
          <p:cNvSpPr txBox="1"/>
          <p:nvPr/>
        </p:nvSpPr>
        <p:spPr>
          <a:xfrm>
            <a:off x="1369974" y="6021288"/>
            <a:ext cx="3490058" cy="400110"/>
          </a:xfrm>
          <a:prstGeom prst="rect">
            <a:avLst/>
          </a:prstGeom>
          <a:noFill/>
        </p:spPr>
        <p:txBody>
          <a:bodyPr wrap="none" rtlCol="0">
            <a:spAutoFit/>
          </a:bodyPr>
          <a:lstStyle/>
          <a:p>
            <a:r>
              <a:rPr lang="zh-CN" altLang="en-US" sz="2000" dirty="0" smtClean="0">
                <a:latin typeface="Times New Roman" pitchFamily="18" charset="0"/>
              </a:rPr>
              <a:t>简化的</a:t>
            </a:r>
            <a:r>
              <a:rPr lang="en-US" altLang="zh-CN" sz="2000" dirty="0" smtClean="0">
                <a:latin typeface="Times New Roman" pitchFamily="18" charset="0"/>
              </a:rPr>
              <a:t>MPEG-2</a:t>
            </a:r>
            <a:r>
              <a:rPr lang="zh-CN" altLang="en-US" sz="2000" dirty="0" smtClean="0">
                <a:latin typeface="Times New Roman" pitchFamily="18" charset="0"/>
              </a:rPr>
              <a:t>系统复用框图</a:t>
            </a:r>
            <a:endParaRPr lang="zh-CN" altLang="en-US" sz="2000"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TS</a:t>
            </a:r>
            <a:r>
              <a:rPr lang="zh-CN" altLang="en-US" dirty="0" smtClean="0"/>
              <a:t>包的结构</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0.TIF"/>
          <p:cNvPicPr>
            <a:picLocks noChangeAspect="1" noChangeArrowheads="1"/>
          </p:cNvPicPr>
          <p:nvPr/>
        </p:nvPicPr>
        <p:blipFill>
          <a:blip r:embed="rId2" cstate="print"/>
          <a:srcRect l="439" t="2843" b="2341"/>
          <a:stretch>
            <a:fillRect/>
          </a:stretch>
        </p:blipFill>
        <p:spPr bwMode="auto">
          <a:xfrm>
            <a:off x="467544" y="980728"/>
            <a:ext cx="8496944" cy="5832648"/>
          </a:xfrm>
          <a:prstGeom prst="rect">
            <a:avLst/>
          </a:prstGeom>
          <a:noFill/>
          <a:ln w="9525">
            <a:noFill/>
            <a:miter lim="800000"/>
            <a:headEnd/>
            <a:tailEnd/>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多路节目的双层复用系统</a:t>
            </a:r>
            <a:endParaRPr lang="zh-CN" altLang="en-US" dirty="0"/>
          </a:p>
        </p:txBody>
      </p:sp>
      <p:sp>
        <p:nvSpPr>
          <p:cNvPr id="3" name="内容占位符 2"/>
          <p:cNvSpPr>
            <a:spLocks noGrp="1"/>
          </p:cNvSpPr>
          <p:nvPr>
            <p:ph idx="1"/>
          </p:nvPr>
        </p:nvSpPr>
        <p:spPr>
          <a:xfrm>
            <a:off x="755576" y="980728"/>
            <a:ext cx="7931224" cy="2448272"/>
          </a:xfrm>
        </p:spPr>
        <p:txBody>
          <a:bodyPr/>
          <a:lstStyle/>
          <a:p>
            <a:r>
              <a:rPr lang="zh-CN" altLang="en-US" sz="2400" dirty="0" smtClean="0"/>
              <a:t>如果在一个电视频道内复用几路</a:t>
            </a:r>
            <a:r>
              <a:rPr lang="en-US" altLang="zh-CN" sz="2400" dirty="0" smtClean="0"/>
              <a:t>TS</a:t>
            </a:r>
            <a:r>
              <a:rPr lang="zh-CN" altLang="en-US" sz="2400" dirty="0" smtClean="0"/>
              <a:t>流，也即在一个常规频道内传输多套数字电视节目，则称为多路节目的双层复用。多路节目的双层复用系统框图如图所示</a:t>
            </a:r>
            <a:endParaRPr lang="en-US" altLang="zh-CN" sz="2400" dirty="0" smtClean="0"/>
          </a:p>
          <a:p>
            <a:pPr lvl="1"/>
            <a:r>
              <a:rPr lang="zh-CN" altLang="en-US" sz="2000" dirty="0" smtClean="0"/>
              <a:t>第一层复用称为节目复用(</a:t>
            </a:r>
            <a:r>
              <a:rPr lang="en-US" altLang="zh-CN" sz="2000" dirty="0" smtClean="0"/>
              <a:t>Program Multiplex)</a:t>
            </a:r>
            <a:r>
              <a:rPr lang="zh-CN" altLang="en-US" sz="2000" dirty="0" smtClean="0"/>
              <a:t>，节目复用有共同的时间基准</a:t>
            </a:r>
            <a:endParaRPr lang="en-US" altLang="zh-CN" sz="2000" dirty="0" smtClean="0"/>
          </a:p>
          <a:p>
            <a:pPr lvl="1"/>
            <a:r>
              <a:rPr lang="zh-CN" altLang="en-US" sz="2000" dirty="0" smtClean="0"/>
              <a:t>第二层复用称为传输复用(</a:t>
            </a:r>
            <a:r>
              <a:rPr lang="en-US" altLang="zh-CN" sz="2000" dirty="0" smtClean="0"/>
              <a:t>Transport Multiplex)</a:t>
            </a:r>
            <a:r>
              <a:rPr lang="zh-CN" altLang="en-US" sz="2000" dirty="0" smtClean="0"/>
              <a:t>，传输复用时彼此可以有独立的时间基准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1.tif"/>
          <p:cNvPicPr>
            <a:picLocks noChangeAspect="1" noChangeArrowheads="1"/>
          </p:cNvPicPr>
          <p:nvPr/>
        </p:nvPicPr>
        <p:blipFill>
          <a:blip r:embed="rId2" cstate="print"/>
          <a:srcRect t="4880" b="4401"/>
          <a:stretch>
            <a:fillRect/>
          </a:stretch>
        </p:blipFill>
        <p:spPr bwMode="auto">
          <a:xfrm>
            <a:off x="1005821" y="3501008"/>
            <a:ext cx="7958667" cy="3384376"/>
          </a:xfrm>
          <a:prstGeom prst="rect">
            <a:avLst/>
          </a:prstGeom>
          <a:noFill/>
          <a:ln w="9525">
            <a:noFill/>
            <a:miter lim="800000"/>
            <a:headEnd/>
            <a:tailEnd/>
          </a:ln>
        </p:spPr>
      </p:pic>
      <p:sp>
        <p:nvSpPr>
          <p:cNvPr id="6" name="TextBox 5"/>
          <p:cNvSpPr txBox="1"/>
          <p:nvPr/>
        </p:nvSpPr>
        <p:spPr>
          <a:xfrm>
            <a:off x="4128592" y="3573015"/>
            <a:ext cx="3539752" cy="400110"/>
          </a:xfrm>
          <a:prstGeom prst="rect">
            <a:avLst/>
          </a:prstGeom>
          <a:noFill/>
        </p:spPr>
        <p:txBody>
          <a:bodyPr wrap="none" rtlCol="0">
            <a:spAutoFit/>
          </a:bodyPr>
          <a:lstStyle/>
          <a:p>
            <a:r>
              <a:rPr lang="zh-CN" altLang="en-US" sz="2000" dirty="0" smtClean="0">
                <a:latin typeface="Times New Roman" pitchFamily="18" charset="0"/>
              </a:rPr>
              <a:t>多路节目的双层复用系统框图</a:t>
            </a:r>
            <a:endParaRPr lang="zh-CN" altLang="en-US" sz="2000"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的应用领域</a:t>
            </a:r>
          </a:p>
        </p:txBody>
      </p:sp>
      <p:sp>
        <p:nvSpPr>
          <p:cNvPr id="158723" name="内容占位符 2"/>
          <p:cNvSpPr>
            <a:spLocks noGrp="1"/>
          </p:cNvSpPr>
          <p:nvPr>
            <p:ph idx="1"/>
          </p:nvPr>
        </p:nvSpPr>
        <p:spPr/>
        <p:txBody>
          <a:bodyPr/>
          <a:lstStyle/>
          <a:p>
            <a:pPr algn="just"/>
            <a:r>
              <a:rPr lang="zh-CN" altLang="en-US" sz="2800" dirty="0" smtClean="0">
                <a:latin typeface="+mn-ea"/>
              </a:rPr>
              <a:t>不仅支持面向存储媒介的应用，而且还支持各种通信环境下数字视频信号的编码和传输。如数字电视、</a:t>
            </a:r>
            <a:r>
              <a:rPr lang="en-US" altLang="zh-CN" sz="2800" dirty="0" smtClean="0">
                <a:latin typeface="+mn-ea"/>
              </a:rPr>
              <a:t>TV</a:t>
            </a:r>
            <a:r>
              <a:rPr lang="zh-CN" altLang="en-US" sz="2800" dirty="0" smtClean="0">
                <a:latin typeface="+mn-ea"/>
              </a:rPr>
              <a:t>机顶盒和</a:t>
            </a:r>
            <a:r>
              <a:rPr lang="en-US" altLang="zh-CN" sz="2800" dirty="0" smtClean="0">
                <a:latin typeface="+mn-ea"/>
              </a:rPr>
              <a:t>DVD</a:t>
            </a:r>
            <a:r>
              <a:rPr lang="zh-CN" altLang="en-US" sz="2800" dirty="0" smtClean="0">
                <a:latin typeface="+mn-ea"/>
              </a:rPr>
              <a:t>（数字视频光盘）还可以应用于信息存储、</a:t>
            </a:r>
            <a:r>
              <a:rPr lang="en-US" altLang="zh-CN" sz="2800" dirty="0" smtClean="0">
                <a:latin typeface="+mn-ea"/>
              </a:rPr>
              <a:t>Internet</a:t>
            </a:r>
            <a:r>
              <a:rPr lang="zh-CN" altLang="en-US" sz="2800" dirty="0" smtClean="0">
                <a:latin typeface="+mn-ea"/>
              </a:rPr>
              <a:t>、卫星通信、视频会议和多媒体邮件等</a:t>
            </a:r>
            <a:endParaRPr lang="en-US" altLang="zh-CN" sz="2800" dirty="0" smtClean="0">
              <a:latin typeface="+mn-ea"/>
            </a:endParaRPr>
          </a:p>
          <a:p>
            <a:pPr algn="just"/>
            <a:r>
              <a:rPr lang="zh-CN" altLang="en-US" sz="2800" dirty="0" smtClean="0">
                <a:latin typeface="+mn-ea"/>
              </a:rPr>
              <a:t>典型的应用是</a:t>
            </a:r>
            <a:r>
              <a:rPr lang="en-US" altLang="zh-CN" sz="2800" dirty="0" smtClean="0">
                <a:latin typeface="+mn-ea"/>
              </a:rPr>
              <a:t>DVD</a:t>
            </a:r>
            <a:r>
              <a:rPr lang="zh-CN" altLang="en-US" sz="2800" dirty="0" smtClean="0">
                <a:latin typeface="+mn-ea"/>
              </a:rPr>
              <a:t>和</a:t>
            </a:r>
            <a:r>
              <a:rPr lang="en-US" altLang="zh-CN" sz="2800" dirty="0" smtClean="0">
                <a:latin typeface="+mn-ea"/>
              </a:rPr>
              <a:t>HDTV</a:t>
            </a:r>
            <a:r>
              <a:rPr lang="zh-CN" altLang="en-US" sz="2800" dirty="0" smtClean="0">
                <a:latin typeface="+mn-ea"/>
              </a:rPr>
              <a:t>（高清电视）</a:t>
            </a:r>
            <a:endParaRPr lang="en-US" altLang="zh-CN" sz="2800" dirty="0" smtClean="0">
              <a:latin typeface="+mn-ea"/>
            </a:endParaRPr>
          </a:p>
          <a:p>
            <a:pPr algn="just"/>
            <a:r>
              <a:rPr lang="zh-CN" altLang="en-US" sz="2800" dirty="0" smtClean="0">
                <a:latin typeface="+mn-ea"/>
              </a:rPr>
              <a:t>为了适应不同的应用环境，</a:t>
            </a:r>
            <a:r>
              <a:rPr lang="en-US" altLang="zh-CN" sz="2800" dirty="0" smtClean="0">
                <a:latin typeface="+mn-ea"/>
              </a:rPr>
              <a:t>MPEG-2</a:t>
            </a:r>
            <a:r>
              <a:rPr lang="zh-CN" altLang="en-US" sz="2800" dirty="0" smtClean="0">
                <a:latin typeface="+mn-ea"/>
              </a:rPr>
              <a:t>中有很多可以选择的参数和选项，改变这些参数和选项可以得到不同的图像质量，满足不同的需求。</a:t>
            </a:r>
          </a:p>
        </p:txBody>
      </p:sp>
      <p:sp>
        <p:nvSpPr>
          <p:cNvPr id="158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MPEG-1</a:t>
            </a:r>
            <a:r>
              <a:rPr lang="zh-CN" altLang="en-US" dirty="0" smtClean="0"/>
              <a:t>与</a:t>
            </a:r>
            <a:r>
              <a:rPr lang="en-US" altLang="zh-CN" dirty="0" smtClean="0"/>
              <a:t>MPEG-2</a:t>
            </a:r>
            <a:r>
              <a:rPr lang="zh-CN" altLang="en-US" dirty="0" smtClean="0"/>
              <a:t>的对比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1182"/>
          <p:cNvGraphicFramePr>
            <a:graphicFrameLocks/>
          </p:cNvGraphicFramePr>
          <p:nvPr/>
        </p:nvGraphicFramePr>
        <p:xfrm>
          <a:off x="755650" y="1844675"/>
          <a:ext cx="7772400" cy="3921126"/>
        </p:xfrm>
        <a:graphic>
          <a:graphicData uri="http://schemas.openxmlformats.org/drawingml/2006/table">
            <a:tbl>
              <a:tblPr/>
              <a:tblGrid>
                <a:gridCol w="1398588"/>
                <a:gridCol w="3808412"/>
                <a:gridCol w="2565400"/>
              </a:tblGrid>
              <a:tr h="36018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zh-CN" sz="44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MPEG-1</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MPEG-2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基本型</a:t>
                      </a:r>
                      <a:r>
                        <a:rPr kumimoji="1" lang="en-US" altLang="zh-CN" sz="1800" b="1" i="0" u="none" strike="noStrike" cap="none" normalizeH="0" baseline="0" dirty="0" smtClean="0">
                          <a:ln>
                            <a:noFill/>
                          </a:ln>
                          <a:solidFill>
                            <a:srgbClr val="000000"/>
                          </a:solidFill>
                          <a:effectLst/>
                          <a:latin typeface="+mn-ea"/>
                          <a:ea typeface="+mn-ea"/>
                          <a:cs typeface="Arial" pitchFamily="34" charset="0"/>
                        </a:rPr>
                        <a:t>)</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标准化时间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1992</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1994</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r>
                        <a:rPr kumimoji="1" lang="en-US" altLang="zh-CN" sz="1800" b="1" i="0" u="none" strike="noStrike" cap="none" normalizeH="0" baseline="0" smtClean="0">
                          <a:ln>
                            <a:noFill/>
                          </a:ln>
                          <a:solidFill>
                            <a:srgbClr val="000000"/>
                          </a:solidFill>
                          <a:effectLst/>
                          <a:latin typeface="+mn-ea"/>
                          <a:ea typeface="+mn-ea"/>
                          <a:cs typeface="Arial" pitchFamily="34" charset="0"/>
                        </a:rPr>
                        <a:t>(DIS)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主要应用</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CD-ROM</a:t>
                      </a:r>
                      <a:r>
                        <a:rPr kumimoji="1" lang="zh-CN" altLang="en-US" sz="1800" b="1" i="0" u="none" strike="noStrike" cap="none" normalizeH="0" baseline="0" smtClean="0">
                          <a:ln>
                            <a:noFill/>
                          </a:ln>
                          <a:solidFill>
                            <a:srgbClr val="000000"/>
                          </a:solidFill>
                          <a:effectLst/>
                          <a:latin typeface="+mn-ea"/>
                          <a:ea typeface="+mn-ea"/>
                          <a:cs typeface="Arial" pitchFamily="34" charset="0"/>
                        </a:rPr>
                        <a:t>上的数字电视，</a:t>
                      </a:r>
                      <a:r>
                        <a:rPr kumimoji="1" lang="en-US" altLang="zh-CN" sz="1800" b="1" i="0" u="none" strike="noStrike" cap="none" normalizeH="0" baseline="0" smtClean="0">
                          <a:ln>
                            <a:noFill/>
                          </a:ln>
                          <a:solidFill>
                            <a:srgbClr val="000000"/>
                          </a:solidFill>
                          <a:effectLst/>
                          <a:latin typeface="+mn-ea"/>
                          <a:ea typeface="+mn-ea"/>
                          <a:cs typeface="Arial" pitchFamily="34" charset="0"/>
                        </a:rPr>
                        <a:t>VCD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数字</a:t>
                      </a: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DVD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空间分辨率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CIF</a:t>
                      </a:r>
                      <a:r>
                        <a:rPr kumimoji="1" lang="zh-CN" altLang="en-US" sz="1800" b="1" i="0" u="none" strike="noStrike" cap="none" normalizeH="0" baseline="0" smtClean="0">
                          <a:ln>
                            <a:noFill/>
                          </a:ln>
                          <a:solidFill>
                            <a:srgbClr val="000000"/>
                          </a:solidFill>
                          <a:effectLst/>
                          <a:latin typeface="+mn-ea"/>
                          <a:ea typeface="+mn-ea"/>
                          <a:cs typeface="Arial" pitchFamily="34" charset="0"/>
                        </a:rPr>
                        <a:t>格式</a:t>
                      </a:r>
                      <a:r>
                        <a:rPr kumimoji="1" lang="en-US" altLang="zh-CN" sz="1800" b="1" i="0" u="none" strike="noStrike" cap="none" normalizeH="0" baseline="0" smtClean="0">
                          <a:ln>
                            <a:noFill/>
                          </a:ln>
                          <a:solidFill>
                            <a:srgbClr val="000000"/>
                          </a:solidFill>
                          <a:effectLst/>
                          <a:latin typeface="+mn-ea"/>
                          <a:ea typeface="+mn-ea"/>
                          <a:cs typeface="Arial" pitchFamily="34" charset="0"/>
                        </a:rPr>
                        <a:t>(1/4 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288 × 360</a:t>
                      </a:r>
                      <a:r>
                        <a:rPr kumimoji="1" lang="zh-CN" altLang="en-US" sz="1800" b="1" i="0" u="none" strike="noStrike" cap="none" normalizeH="0" baseline="0" smtClean="0">
                          <a:ln>
                            <a:noFill/>
                          </a:ln>
                          <a:solidFill>
                            <a:srgbClr val="000000"/>
                          </a:solidFill>
                          <a:effectLst/>
                          <a:latin typeface="+mn-ea"/>
                          <a:ea typeface="+mn-ea"/>
                          <a:cs typeface="Arial" pitchFamily="34" charset="0"/>
                        </a:rPr>
                        <a:t>像素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576 × 720</a:t>
                      </a:r>
                      <a:r>
                        <a:rPr kumimoji="1" lang="zh-CN" altLang="en-US" sz="1800" b="1" i="0" u="none" strike="noStrike" cap="none" normalizeH="0" baseline="0" smtClean="0">
                          <a:ln>
                            <a:noFill/>
                          </a:ln>
                          <a:solidFill>
                            <a:srgbClr val="000000"/>
                          </a:solidFill>
                          <a:effectLst/>
                          <a:latin typeface="+mn-ea"/>
                          <a:ea typeface="+mn-ea"/>
                          <a:cs typeface="Arial" pitchFamily="34" charset="0"/>
                        </a:rPr>
                        <a:t>像素</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时间分辨率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25 - 30 </a:t>
                      </a:r>
                      <a:r>
                        <a:rPr kumimoji="1" lang="zh-CN" altLang="en-US" sz="1800" b="1" i="0" u="none" strike="noStrike" cap="none" normalizeH="0" baseline="0" smtClean="0">
                          <a:ln>
                            <a:noFill/>
                          </a:ln>
                          <a:solidFill>
                            <a:srgbClr val="000000"/>
                          </a:solidFill>
                          <a:effectLst/>
                          <a:latin typeface="+mn-ea"/>
                          <a:ea typeface="+mn-ea"/>
                          <a:cs typeface="Arial" pitchFamily="34" charset="0"/>
                        </a:rPr>
                        <a:t>帧</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50-60 </a:t>
                      </a:r>
                      <a:r>
                        <a:rPr kumimoji="1" lang="zh-CN" altLang="en-US" sz="1800" b="1" i="0" u="none" strike="noStrike" cap="none" normalizeH="0" baseline="0" smtClean="0">
                          <a:ln>
                            <a:noFill/>
                          </a:ln>
                          <a:solidFill>
                            <a:srgbClr val="000000"/>
                          </a:solidFill>
                          <a:effectLst/>
                          <a:latin typeface="+mn-ea"/>
                          <a:ea typeface="+mn-ea"/>
                          <a:cs typeface="Arial" pitchFamily="34" charset="0"/>
                        </a:rPr>
                        <a:t>场</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位速率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质量</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dirty="0" smtClean="0">
                          <a:ln>
                            <a:noFill/>
                          </a:ln>
                          <a:solidFill>
                            <a:srgbClr val="000000"/>
                          </a:solidFill>
                          <a:effectLst/>
                          <a:latin typeface="+mn-ea"/>
                          <a:ea typeface="+mn-ea"/>
                          <a:cs typeface="Arial" pitchFamily="34" charset="0"/>
                        </a:rPr>
                        <a:t>VHS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（家用录像系统）</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smtClean="0">
                          <a:ln>
                            <a:noFill/>
                          </a:ln>
                          <a:solidFill>
                            <a:srgbClr val="000000"/>
                          </a:solidFill>
                          <a:effectLst/>
                          <a:latin typeface="+mn-ea"/>
                          <a:ea typeface="+mn-ea"/>
                          <a:cs typeface="Arial" pitchFamily="34" charset="0"/>
                        </a:rPr>
                        <a:t>NTSC/PAL</a:t>
                      </a:r>
                      <a:r>
                        <a:rPr kumimoji="1" lang="zh-CN" altLang="en-US" sz="1800" b="1" i="0" u="none" strike="noStrike" cap="none" normalizeH="0" baseline="0" smtClean="0">
                          <a:ln>
                            <a:noFill/>
                          </a:ln>
                          <a:solidFill>
                            <a:srgbClr val="000000"/>
                          </a:solidFill>
                          <a:effectLst/>
                          <a:latin typeface="+mn-ea"/>
                          <a:ea typeface="+mn-ea"/>
                          <a:cs typeface="Arial" pitchFamily="34" charset="0"/>
                        </a:rPr>
                        <a:t>电视</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压缩率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20 ~ 30 </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30 ~ 40 </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a:t>
            </a:r>
            <a:r>
              <a:rPr lang="en-US" altLang="zh-CN" smtClean="0">
                <a:ea typeface="宋体" pitchFamily="2" charset="-122"/>
              </a:rPr>
              <a:t>1</a:t>
            </a:r>
            <a:r>
              <a:rPr lang="zh-CN" altLang="en-US" smtClean="0">
                <a:ea typeface="宋体" pitchFamily="2" charset="-122"/>
              </a:rPr>
              <a:t>）</a:t>
            </a:r>
          </a:p>
        </p:txBody>
      </p:sp>
      <p:sp>
        <p:nvSpPr>
          <p:cNvPr id="159747" name="内容占位符 2"/>
          <p:cNvSpPr>
            <a:spLocks noGrp="1"/>
          </p:cNvSpPr>
          <p:nvPr>
            <p:ph idx="1"/>
          </p:nvPr>
        </p:nvSpPr>
        <p:spPr>
          <a:xfrm>
            <a:off x="539552" y="980728"/>
            <a:ext cx="8280920" cy="5616624"/>
          </a:xfrm>
        </p:spPr>
        <p:txBody>
          <a:bodyPr/>
          <a:lstStyle/>
          <a:p>
            <a:r>
              <a:rPr lang="en-US" altLang="zh-CN" sz="2400" dirty="0" smtClean="0">
                <a:ea typeface="宋体" pitchFamily="2" charset="-122"/>
              </a:rPr>
              <a:t>1999</a:t>
            </a:r>
            <a:r>
              <a:rPr lang="zh-CN" altLang="en-US" sz="2400" dirty="0" smtClean="0">
                <a:ea typeface="宋体" pitchFamily="2" charset="-122"/>
              </a:rPr>
              <a:t>年</a:t>
            </a:r>
            <a:r>
              <a:rPr lang="en-US" altLang="zh-CN" sz="2400" dirty="0" smtClean="0">
                <a:ea typeface="宋体" pitchFamily="2" charset="-122"/>
              </a:rPr>
              <a:t>2</a:t>
            </a:r>
            <a:r>
              <a:rPr lang="zh-CN" altLang="en-US" sz="2400" dirty="0" smtClean="0">
                <a:ea typeface="宋体" pitchFamily="2" charset="-122"/>
              </a:rPr>
              <a:t>月正式公布了</a:t>
            </a:r>
            <a:r>
              <a:rPr lang="en-US" altLang="zh-CN" sz="2400" dirty="0" smtClean="0">
                <a:ea typeface="宋体" pitchFamily="2" charset="-122"/>
              </a:rPr>
              <a:t>MPEG-4</a:t>
            </a:r>
            <a:r>
              <a:rPr lang="zh-CN" altLang="en-US" sz="2400" dirty="0" smtClean="0">
                <a:ea typeface="宋体" pitchFamily="2" charset="-122"/>
              </a:rPr>
              <a:t>（</a:t>
            </a:r>
            <a:r>
              <a:rPr lang="en-US" altLang="zh-CN" sz="2400" dirty="0" smtClean="0">
                <a:ea typeface="宋体" pitchFamily="2" charset="-122"/>
              </a:rPr>
              <a:t>ISO/IEC14496</a:t>
            </a:r>
            <a:r>
              <a:rPr lang="zh-CN" altLang="en-US" sz="2400" dirty="0" smtClean="0">
                <a:ea typeface="宋体" pitchFamily="2" charset="-122"/>
              </a:rPr>
              <a:t>）标准第一版本。同年年底</a:t>
            </a:r>
            <a:r>
              <a:rPr lang="en-US" altLang="zh-CN" sz="2400" dirty="0" smtClean="0">
                <a:ea typeface="宋体" pitchFamily="2" charset="-122"/>
              </a:rPr>
              <a:t>MPEG-4</a:t>
            </a:r>
            <a:r>
              <a:rPr lang="zh-CN" altLang="en-US" sz="2400" dirty="0" smtClean="0">
                <a:ea typeface="宋体" pitchFamily="2" charset="-122"/>
              </a:rPr>
              <a:t>第二版亦确定，且于</a:t>
            </a:r>
            <a:r>
              <a:rPr lang="en-US" altLang="zh-CN" sz="2400" dirty="0" smtClean="0">
                <a:ea typeface="宋体" pitchFamily="2" charset="-122"/>
              </a:rPr>
              <a:t>2000</a:t>
            </a:r>
            <a:r>
              <a:rPr lang="zh-CN" altLang="en-US" sz="2400" dirty="0" smtClean="0">
                <a:ea typeface="宋体" pitchFamily="2" charset="-122"/>
              </a:rPr>
              <a:t>年初正式成为国际标准</a:t>
            </a:r>
            <a:endParaRPr lang="en-US" altLang="zh-CN" sz="2400" dirty="0" smtClean="0">
              <a:ea typeface="宋体" pitchFamily="2" charset="-122"/>
            </a:endParaRPr>
          </a:p>
          <a:p>
            <a:r>
              <a:rPr lang="en-US" altLang="zh-CN" sz="2400" dirty="0" smtClean="0">
                <a:ea typeface="宋体" pitchFamily="2" charset="-122"/>
              </a:rPr>
              <a:t>MPEG-4</a:t>
            </a:r>
            <a:r>
              <a:rPr lang="zh-CN" altLang="en-US" sz="2400" dirty="0" smtClean="0">
                <a:ea typeface="宋体" pitchFamily="2" charset="-122"/>
              </a:rPr>
              <a:t>是针对低速率（≤</a:t>
            </a:r>
            <a:r>
              <a:rPr lang="en-US" altLang="zh-CN" sz="2400" dirty="0" smtClean="0">
                <a:ea typeface="宋体" pitchFamily="2" charset="-122"/>
              </a:rPr>
              <a:t>64kb/s</a:t>
            </a:r>
            <a:r>
              <a:rPr lang="zh-CN" altLang="en-US" sz="2400" dirty="0" smtClean="0">
                <a:ea typeface="宋体" pitchFamily="2" charset="-122"/>
              </a:rPr>
              <a:t>）的视频压缩编码标准，同时还注重基于视频和音频对象的交互性。</a:t>
            </a:r>
          </a:p>
          <a:p>
            <a:r>
              <a:rPr lang="zh-CN" altLang="en-US" sz="2400" dirty="0" smtClean="0">
                <a:ea typeface="宋体" pitchFamily="2" charset="-122"/>
              </a:rPr>
              <a:t>主要内容包括：系统、视频、音频、一致性测试、软件仿真和多媒体综合框架等</a:t>
            </a:r>
          </a:p>
          <a:p>
            <a:r>
              <a:rPr lang="zh-CN" altLang="en-US" sz="2400" dirty="0" smtClean="0">
                <a:ea typeface="宋体" pitchFamily="2" charset="-122"/>
              </a:rPr>
              <a:t>系统模块的一般框架是：</a:t>
            </a:r>
            <a:endParaRPr lang="en-US" altLang="zh-CN" sz="2400" dirty="0" smtClean="0">
              <a:ea typeface="宋体" pitchFamily="2" charset="-122"/>
            </a:endParaRPr>
          </a:p>
          <a:p>
            <a:pPr lvl="1"/>
            <a:r>
              <a:rPr lang="zh-CN" altLang="en-US" sz="2000" dirty="0" smtClean="0"/>
              <a:t>系统解码器模型，这是每一个系统都应该有的特殊模型</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对自然或合成的视频和音频对象进行场景描述</a:t>
            </a:r>
            <a:endParaRPr lang="en-US" altLang="zh-CN" sz="2000" dirty="0" smtClean="0">
              <a:latin typeface="Arial" pitchFamily="34" charset="0"/>
              <a:ea typeface="宋体" pitchFamily="2" charset="-122"/>
            </a:endParaRPr>
          </a:p>
          <a:p>
            <a:pPr lvl="1"/>
            <a:r>
              <a:rPr lang="zh-CN" altLang="en-US" sz="2000" dirty="0" smtClean="0"/>
              <a:t>基本码流同步层</a:t>
            </a:r>
            <a:r>
              <a:rPr lang="zh-CN" altLang="en-US" sz="2000" dirty="0" smtClean="0">
                <a:cs typeface="Times New Roman" pitchFamily="18" charset="0"/>
              </a:rPr>
              <a:t>(</a:t>
            </a:r>
            <a:r>
              <a:rPr lang="en-US" altLang="zh-CN" sz="2000" dirty="0" smtClean="0">
                <a:cs typeface="Times New Roman" pitchFamily="18" charset="0"/>
              </a:rPr>
              <a:t>SL)</a:t>
            </a:r>
            <a:r>
              <a:rPr lang="en-US" altLang="zh-CN" sz="2000" dirty="0" smtClean="0"/>
              <a:t>，</a:t>
            </a:r>
            <a:r>
              <a:rPr lang="zh-CN" altLang="en-US" sz="2000" dirty="0" smtClean="0"/>
              <a:t>它是将基本码流数据打包成</a:t>
            </a:r>
            <a:r>
              <a:rPr lang="en-US" altLang="zh-CN" sz="2000" dirty="0" smtClean="0">
                <a:cs typeface="Times New Roman" pitchFamily="18" charset="0"/>
              </a:rPr>
              <a:t>AU</a:t>
            </a:r>
            <a:r>
              <a:rPr lang="zh-CN" altLang="en-US" sz="2000" dirty="0" smtClean="0"/>
              <a:t>单元</a:t>
            </a:r>
            <a:r>
              <a:rPr lang="zh-CN" altLang="en-US" sz="2000" dirty="0" smtClean="0">
                <a:cs typeface="Times New Roman" pitchFamily="18" charset="0"/>
              </a:rPr>
              <a:t>(</a:t>
            </a:r>
            <a:r>
              <a:rPr lang="zh-CN" altLang="en-US" sz="2000" dirty="0" smtClean="0"/>
              <a:t>访问单元</a:t>
            </a:r>
            <a:r>
              <a:rPr lang="zh-CN" altLang="en-US" sz="2000" dirty="0" smtClean="0">
                <a:cs typeface="Times New Roman" pitchFamily="18" charset="0"/>
              </a:rPr>
              <a:t>)</a:t>
            </a:r>
            <a:r>
              <a:rPr lang="zh-CN" altLang="en-US" sz="2000" dirty="0" smtClean="0"/>
              <a:t>的语法，打包中附加了时间和同步信息，接收时从</a:t>
            </a:r>
            <a:r>
              <a:rPr lang="en-US" altLang="zh-CN" sz="2000" dirty="0" smtClean="0">
                <a:cs typeface="Times New Roman" pitchFamily="18" charset="0"/>
              </a:rPr>
              <a:t>SL</a:t>
            </a:r>
            <a:r>
              <a:rPr lang="zh-CN" altLang="en-US" sz="2000" dirty="0" smtClean="0"/>
              <a:t>中提取时间信息能够使解码同步，并将基本流数据合成</a:t>
            </a:r>
            <a:endParaRPr lang="en-US" altLang="zh-CN" sz="2000" dirty="0" smtClean="0">
              <a:latin typeface="Arial" pitchFamily="34" charset="0"/>
              <a:ea typeface="宋体" pitchFamily="2" charset="-122"/>
            </a:endParaRPr>
          </a:p>
          <a:p>
            <a:pPr lvl="1"/>
            <a:r>
              <a:rPr lang="zh-CN" altLang="en-US" sz="2000" dirty="0" smtClean="0"/>
              <a:t>基本码流的多路合成系统中有两层复用，传输复用(</a:t>
            </a:r>
            <a:r>
              <a:rPr lang="en-US" altLang="zh-CN" sz="2000" dirty="0" err="1" smtClean="0"/>
              <a:t>TransMux</a:t>
            </a:r>
            <a:r>
              <a:rPr lang="en-US" altLang="zh-CN" sz="2000" dirty="0" smtClean="0"/>
              <a:t>)</a:t>
            </a:r>
            <a:r>
              <a:rPr lang="zh-CN" altLang="en-US" sz="2000" dirty="0" smtClean="0"/>
              <a:t>和</a:t>
            </a:r>
            <a:r>
              <a:rPr lang="en-US" altLang="zh-CN" sz="2000" dirty="0" smtClean="0"/>
              <a:t>MPEG-4</a:t>
            </a:r>
            <a:r>
              <a:rPr lang="zh-CN" altLang="en-US" sz="2000" dirty="0" smtClean="0"/>
              <a:t>复用(</a:t>
            </a:r>
            <a:r>
              <a:rPr lang="en-US" altLang="zh-CN" sz="2000" dirty="0" err="1" smtClean="0"/>
              <a:t>FlexMux</a:t>
            </a:r>
            <a:r>
              <a:rPr lang="en-US" altLang="zh-CN" sz="2000" dirty="0" smtClean="0"/>
              <a:t>)</a:t>
            </a:r>
            <a:endParaRPr lang="zh-CN" altLang="en-US" sz="2000" dirty="0" smtClean="0">
              <a:latin typeface="Arial" pitchFamily="34" charset="0"/>
              <a:ea typeface="宋体" pitchFamily="2" charset="-122"/>
            </a:endParaRPr>
          </a:p>
        </p:txBody>
      </p:sp>
      <p:sp>
        <p:nvSpPr>
          <p:cNvPr id="159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160771" name="内容占位符 2"/>
          <p:cNvSpPr>
            <a:spLocks noGrp="1"/>
          </p:cNvSpPr>
          <p:nvPr>
            <p:ph idx="1"/>
          </p:nvPr>
        </p:nvSpPr>
        <p:spPr>
          <a:xfrm>
            <a:off x="785813" y="1285875"/>
            <a:ext cx="7900987" cy="4700588"/>
          </a:xfrm>
        </p:spPr>
        <p:txBody>
          <a:bodyPr/>
          <a:lstStyle/>
          <a:p>
            <a:r>
              <a:rPr lang="zh-CN" altLang="en-US" sz="2400" dirty="0" smtClean="0">
                <a:latin typeface="+mn-ea"/>
              </a:rPr>
              <a:t>视频模块提供了对多种视频格式和码流的支持，支持基于内容的视频功能，即能够按视频内容分别编解码和重建。</a:t>
            </a:r>
            <a:r>
              <a:rPr lang="zh-CN" altLang="en-US" sz="2400" dirty="0" smtClean="0"/>
              <a:t>由视频序列、视频对象、视频对象层、视频对象平面、视频包、宏块和块组成</a:t>
            </a:r>
            <a:endParaRPr lang="zh-CN" altLang="en-US" sz="2400" dirty="0" smtClean="0">
              <a:latin typeface="+mn-ea"/>
            </a:endParaRPr>
          </a:p>
          <a:p>
            <a:r>
              <a:rPr lang="zh-CN" altLang="en-US" sz="2400" dirty="0" smtClean="0">
                <a:latin typeface="+mn-ea"/>
              </a:rPr>
              <a:t>音频模块不仅支持自然的声音，而且支持基于描述语言的合成声音。同时还支持音频的对象特征，即一个场景中，有人、声和背景音乐，它们可以是独立编码的音频对象。</a:t>
            </a:r>
          </a:p>
          <a:p>
            <a:r>
              <a:rPr lang="zh-CN" altLang="en-US" sz="2400" dirty="0" smtClean="0">
                <a:latin typeface="+mn-ea"/>
              </a:rPr>
              <a:t>多媒体综合框架（</a:t>
            </a:r>
            <a:r>
              <a:rPr lang="en-US" altLang="zh-CN" sz="2400" dirty="0" smtClean="0">
                <a:latin typeface="+mn-ea"/>
              </a:rPr>
              <a:t>DMIF</a:t>
            </a:r>
            <a:r>
              <a:rPr lang="zh-CN" altLang="en-US" sz="2400" dirty="0" smtClean="0">
                <a:latin typeface="+mn-ea"/>
              </a:rPr>
              <a:t>）主要解决交互网络、广播环境以及磁盘中多媒体应用的操作问题，通过传输多路合成比特信息，建立客户端和服务器端的握手和传输</a:t>
            </a:r>
          </a:p>
        </p:txBody>
      </p:sp>
      <p:sp>
        <p:nvSpPr>
          <p:cNvPr id="160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ea typeface="宋体" pitchFamily="2" charset="-122"/>
              </a:rPr>
              <a:t>学习内容</a:t>
            </a:r>
          </a:p>
        </p:txBody>
      </p:sp>
      <p:sp>
        <p:nvSpPr>
          <p:cNvPr id="22531" name="内容占位符 2"/>
          <p:cNvSpPr>
            <a:spLocks noGrp="1"/>
          </p:cNvSpPr>
          <p:nvPr>
            <p:ph idx="1"/>
          </p:nvPr>
        </p:nvSpPr>
        <p:spPr/>
        <p:txBody>
          <a:bodyPr/>
          <a:lstStyle/>
          <a:p>
            <a:r>
              <a:rPr lang="zh-CN" altLang="en-US" smtClean="0">
                <a:ea typeface="宋体" pitchFamily="2" charset="-122"/>
              </a:rPr>
              <a:t>多媒体数据压缩编码的重要性与分类</a:t>
            </a:r>
            <a:endParaRPr lang="en-US" altLang="zh-CN" smtClean="0">
              <a:ea typeface="宋体" pitchFamily="2" charset="-122"/>
            </a:endParaRPr>
          </a:p>
          <a:p>
            <a:r>
              <a:rPr lang="zh-CN" altLang="en-US" smtClean="0">
                <a:ea typeface="宋体" pitchFamily="2" charset="-122"/>
              </a:rPr>
              <a:t>量化</a:t>
            </a:r>
            <a:endParaRPr lang="en-US" altLang="zh-CN" smtClean="0">
              <a:ea typeface="宋体" pitchFamily="2" charset="-122"/>
            </a:endParaRPr>
          </a:p>
          <a:p>
            <a:r>
              <a:rPr lang="zh-CN" altLang="en-US" smtClean="0">
                <a:ea typeface="宋体" pitchFamily="2" charset="-122"/>
              </a:rPr>
              <a:t>统计编码</a:t>
            </a:r>
            <a:endParaRPr lang="en-US" altLang="zh-CN" smtClean="0">
              <a:ea typeface="宋体" pitchFamily="2" charset="-122"/>
            </a:endParaRPr>
          </a:p>
          <a:p>
            <a:r>
              <a:rPr lang="zh-CN" altLang="en-US" smtClean="0">
                <a:ea typeface="宋体" pitchFamily="2" charset="-122"/>
              </a:rPr>
              <a:t>预测编码</a:t>
            </a:r>
            <a:endParaRPr lang="en-US" altLang="zh-CN" smtClean="0">
              <a:ea typeface="宋体" pitchFamily="2" charset="-122"/>
            </a:endParaRPr>
          </a:p>
          <a:p>
            <a:r>
              <a:rPr lang="zh-CN" altLang="en-US" smtClean="0">
                <a:ea typeface="宋体" pitchFamily="2" charset="-122"/>
              </a:rPr>
              <a:t>变换编码</a:t>
            </a:r>
            <a:endParaRPr lang="en-US" altLang="zh-CN" smtClean="0">
              <a:ea typeface="宋体" pitchFamily="2" charset="-122"/>
            </a:endParaRPr>
          </a:p>
          <a:p>
            <a:r>
              <a:rPr lang="zh-CN" altLang="en-US" smtClean="0">
                <a:ea typeface="宋体" pitchFamily="2" charset="-122"/>
              </a:rPr>
              <a:t>多媒体数据压缩编码的国际标准</a:t>
            </a: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ea typeface="宋体" pitchFamily="2" charset="-122"/>
              </a:rPr>
              <a:t>量化</a:t>
            </a:r>
          </a:p>
        </p:txBody>
      </p:sp>
      <p:sp>
        <p:nvSpPr>
          <p:cNvPr id="38915" name="内容占位符 2"/>
          <p:cNvSpPr>
            <a:spLocks noGrp="1"/>
          </p:cNvSpPr>
          <p:nvPr>
            <p:ph idx="1"/>
          </p:nvPr>
        </p:nvSpPr>
        <p:spPr>
          <a:xfrm>
            <a:off x="642938" y="1143000"/>
            <a:ext cx="8043862" cy="4929188"/>
          </a:xfrm>
        </p:spPr>
        <p:txBody>
          <a:bodyPr/>
          <a:lstStyle/>
          <a:p>
            <a:r>
              <a:rPr lang="zh-CN" altLang="en-US" sz="2800" smtClean="0">
                <a:ea typeface="宋体" pitchFamily="2" charset="-122"/>
              </a:rPr>
              <a:t>标量量化：</a:t>
            </a:r>
            <a:r>
              <a:rPr lang="en-US" altLang="zh-CN" sz="2800" smtClean="0">
                <a:ea typeface="宋体" pitchFamily="2" charset="-122"/>
              </a:rPr>
              <a:t>将图象用较少的灰度级别来表示是最简单的减小数据量的方法</a:t>
            </a:r>
          </a:p>
          <a:p>
            <a:r>
              <a:rPr lang="en-US" altLang="zh-CN" sz="2800" smtClean="0">
                <a:ea typeface="宋体" pitchFamily="2" charset="-122"/>
              </a:rPr>
              <a:t>更一般的情况是，针对连续量的采样过程，量化是用有限个状态来表示连续值</a:t>
            </a:r>
          </a:p>
          <a:p>
            <a:pPr lvl="1"/>
            <a:r>
              <a:rPr lang="en-US" altLang="zh-CN" smtClean="0">
                <a:latin typeface="Arial" pitchFamily="34" charset="0"/>
                <a:ea typeface="宋体" pitchFamily="2" charset="-122"/>
              </a:rPr>
              <a:t>标量量化器Q(.)是一个函数，用有限个判决层 和重构层 定义而成</a:t>
            </a:r>
          </a:p>
          <a:p>
            <a:r>
              <a:rPr lang="en-US" altLang="zh-CN" sz="2800" smtClean="0">
                <a:ea typeface="宋体" pitchFamily="2" charset="-122"/>
              </a:rPr>
              <a:t>矢量量化</a:t>
            </a:r>
            <a:r>
              <a:rPr lang="zh-CN" altLang="en-US" sz="2800" smtClean="0">
                <a:ea typeface="宋体" pitchFamily="2" charset="-122"/>
              </a:rPr>
              <a:t>：</a:t>
            </a:r>
            <a:r>
              <a:rPr lang="en-US" altLang="zh-CN" sz="2800" smtClean="0">
                <a:ea typeface="宋体" pitchFamily="2" charset="-122"/>
              </a:rPr>
              <a:t>定义成用有限个矢量状态表示一组矢量，每个矢量是一些连续值的采样。</a:t>
            </a:r>
          </a:p>
          <a:p>
            <a:r>
              <a:rPr lang="en-US" altLang="zh-CN" sz="2800" smtClean="0">
                <a:ea typeface="宋体" pitchFamily="2" charset="-122"/>
              </a:rPr>
              <a:t>在图象压缩中，标量量化和矢量量化通常用于变换域内的图象表示</a:t>
            </a:r>
            <a:endParaRPr lang="zh-CN" altLang="en-US" sz="2800" smtClean="0">
              <a:ea typeface="宋体" pitchFamily="2" charset="-122"/>
            </a:endParaRPr>
          </a:p>
        </p:txBody>
      </p:sp>
      <p:sp>
        <p:nvSpPr>
          <p:cNvPr id="38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1066800" y="1268760"/>
            <a:ext cx="7620000" cy="4803428"/>
          </a:xfrm>
        </p:spPr>
        <p:txBody>
          <a:bodyPr/>
          <a:lstStyle/>
          <a:p>
            <a:pPr algn="just"/>
            <a:r>
              <a:rPr lang="en-US" altLang="zh-CN" sz="2400" dirty="0" smtClean="0"/>
              <a:t>MPEG-4</a:t>
            </a:r>
            <a:r>
              <a:rPr lang="zh-CN" altLang="en-US" sz="2400" dirty="0" smtClean="0"/>
              <a:t>标准的主要特征是采用了基于对象(</a:t>
            </a:r>
            <a:r>
              <a:rPr lang="en-US" altLang="zh-CN" sz="2400" dirty="0" smtClean="0"/>
              <a:t>Object-Based)</a:t>
            </a:r>
            <a:r>
              <a:rPr lang="zh-CN" altLang="en-US" sz="2400" dirty="0" smtClean="0"/>
              <a:t>编码等的第二代编码技术</a:t>
            </a:r>
            <a:endParaRPr lang="en-US" altLang="zh-CN" sz="2400" dirty="0" smtClean="0"/>
          </a:p>
          <a:p>
            <a:pPr algn="just"/>
            <a:r>
              <a:rPr lang="en-US" altLang="zh-CN" sz="2400" dirty="0" smtClean="0"/>
              <a:t>MPEG-4</a:t>
            </a:r>
            <a:r>
              <a:rPr lang="zh-CN" altLang="en-US" sz="2400" dirty="0" smtClean="0"/>
              <a:t>可以对不同来源的视、音频对象进行合成</a:t>
            </a:r>
            <a:endParaRPr lang="en-US" altLang="zh-CN" sz="2400" dirty="0" smtClean="0"/>
          </a:p>
          <a:p>
            <a:pPr algn="just"/>
            <a:r>
              <a:rPr lang="zh-CN" altLang="en-US" sz="2400" dirty="0" smtClean="0"/>
              <a:t>基于对象的分级功能是</a:t>
            </a:r>
            <a:r>
              <a:rPr lang="en-US" altLang="zh-CN" sz="2400" dirty="0" smtClean="0"/>
              <a:t>MPEG-4</a:t>
            </a:r>
            <a:r>
              <a:rPr lang="zh-CN" altLang="en-US" sz="2400" dirty="0" smtClean="0"/>
              <a:t>提供的又一个新功能，同时兼容于</a:t>
            </a:r>
            <a:r>
              <a:rPr lang="en-US" altLang="zh-CN" sz="2400" dirty="0" smtClean="0"/>
              <a:t>MEPG-2</a:t>
            </a:r>
            <a:r>
              <a:rPr lang="zh-CN" altLang="en-US" sz="2400" dirty="0" smtClean="0"/>
              <a:t>标准中的图像分级功能</a:t>
            </a:r>
            <a:endParaRPr lang="en-US" altLang="zh-CN" sz="2400" dirty="0" smtClean="0"/>
          </a:p>
          <a:p>
            <a:pPr algn="just"/>
            <a:r>
              <a:rPr lang="en-US" altLang="zh-CN" sz="2400" dirty="0" smtClean="0"/>
              <a:t>MPEG-4</a:t>
            </a:r>
            <a:r>
              <a:rPr lang="zh-CN" altLang="en-US" sz="2400" dirty="0" smtClean="0"/>
              <a:t>的编码具有鲁棒性和纠错功能，从而保证在易出错的通信环境下实现安全的低码率编码和传输。这包含三个方面：再同步(</a:t>
            </a:r>
            <a:r>
              <a:rPr lang="en-US" altLang="zh-CN" sz="2400" dirty="0" smtClean="0"/>
              <a:t>Resynchronization)、</a:t>
            </a:r>
            <a:r>
              <a:rPr lang="zh-CN" altLang="en-US" sz="2400" dirty="0" smtClean="0"/>
              <a:t>数据恢复(</a:t>
            </a:r>
            <a:r>
              <a:rPr lang="en-US" altLang="zh-CN" sz="2400" dirty="0" smtClean="0"/>
              <a:t>Data Recovery)</a:t>
            </a:r>
            <a:r>
              <a:rPr lang="zh-CN" altLang="en-US" sz="2400" dirty="0" smtClean="0"/>
              <a:t>和错误隐藏( </a:t>
            </a:r>
            <a:r>
              <a:rPr lang="en-US" altLang="zh-CN" sz="2400" dirty="0" smtClean="0"/>
              <a:t>Error Concealment)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基于内容的交互性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提供了基于内容的多媒体数据访问工具，如索引、超级链接、上下载、删除等。</a:t>
            </a:r>
            <a:endParaRPr lang="en-US" altLang="zh-CN" sz="2400" dirty="0" smtClean="0">
              <a:latin typeface="宋体" pitchFamily="2" charset="-122"/>
            </a:endParaRPr>
          </a:p>
          <a:p>
            <a:pPr lvl="1"/>
            <a:r>
              <a:rPr lang="zh-CN" altLang="en-US" sz="2400" dirty="0" smtClean="0">
                <a:latin typeface="宋体" pitchFamily="2" charset="-122"/>
              </a:rPr>
              <a:t>利用这些工具，用户可以方便地从多媒体数据库中有选择地获取自己所需的与对象有关的内容，并提供了内容的操作和位流编辑功能，可应用于交互式家庭购物，淡入淡出的数字化效果等。</a:t>
            </a:r>
            <a:endParaRPr lang="en-US" altLang="zh-CN" sz="24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提供了高效的自然或合成的多媒体数据编码方法。它可以把自然场景或对象组合起来成为合成的多媒体数据</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a:xfrm>
            <a:off x="323528" y="1124744"/>
            <a:ext cx="8363272" cy="5040560"/>
          </a:xfrm>
        </p:spPr>
        <p:txBody>
          <a:bodyPr/>
          <a:lstStyle/>
          <a:p>
            <a:r>
              <a:rPr lang="zh-CN" altLang="en-US" sz="2800" dirty="0" smtClean="0"/>
              <a:t>高效的压缩性</a:t>
            </a:r>
            <a:endParaRPr lang="en-US" altLang="zh-CN" sz="2800" dirty="0" smtClean="0"/>
          </a:p>
          <a:p>
            <a:pPr lvl="1"/>
            <a:r>
              <a:rPr lang="en-US" altLang="zh-CN" sz="2400" dirty="0" smtClean="0">
                <a:latin typeface="" charset="0"/>
              </a:rPr>
              <a:t>MPEG-4</a:t>
            </a:r>
            <a:r>
              <a:rPr lang="zh-CN" altLang="en-US" sz="2400" dirty="0" smtClean="0">
                <a:latin typeface="宋体" pitchFamily="2" charset="-122"/>
              </a:rPr>
              <a:t>基于更高的编码效率。同已有的或即将形成的其它标准相比，在相同的比特率下，它基于更高的视觉听觉质量，这就使得在低带宽的信道上传送视频、音频成为可能。同时</a:t>
            </a:r>
            <a:r>
              <a:rPr lang="en-US" altLang="zh-CN" sz="2400" dirty="0" smtClean="0">
                <a:latin typeface="" charset="0"/>
              </a:rPr>
              <a:t>MPEG-4</a:t>
            </a:r>
            <a:r>
              <a:rPr lang="zh-CN" altLang="en-US" sz="2400" dirty="0" smtClean="0">
                <a:latin typeface="宋体" pitchFamily="2" charset="-122"/>
              </a:rPr>
              <a:t>还能对同时发生的数据流进行编码。一个场景的多视角或多声道数据流可以高效、同步地合成为最终数据流。这可用于虚拟三维游戏、三维电影、飞行仿真练习等</a:t>
            </a:r>
            <a:endParaRPr lang="en-US" altLang="zh-CN" sz="2400" dirty="0" smtClean="0">
              <a:latin typeface="宋体" pitchFamily="2" charset="-122"/>
            </a:endParaRPr>
          </a:p>
          <a:p>
            <a:pPr lvl="1"/>
            <a:r>
              <a:rPr lang="zh-CN" altLang="en-US" sz="2400" dirty="0" smtClean="0"/>
              <a:t>按照</a:t>
            </a:r>
            <a:r>
              <a:rPr lang="en-US" altLang="zh-TW" sz="2400" dirty="0" smtClean="0"/>
              <a:t>CCIR601</a:t>
            </a:r>
            <a:r>
              <a:rPr lang="zh-CN" altLang="en-US" sz="2400" dirty="0" smtClean="0"/>
              <a:t>规格</a:t>
            </a:r>
            <a:r>
              <a:rPr lang="en-US" altLang="zh-TW" sz="2400" dirty="0" smtClean="0"/>
              <a:t>(720x480/4:2:2/30fps)</a:t>
            </a:r>
          </a:p>
          <a:p>
            <a:pPr lvl="2"/>
            <a:r>
              <a:rPr lang="zh-CN" altLang="en-US" sz="2000" dirty="0" smtClean="0">
                <a:latin typeface="+mn-lt"/>
              </a:rPr>
              <a:t>未压缩：</a:t>
            </a:r>
            <a:r>
              <a:rPr lang="en-US" altLang="zh-TW" sz="2000" dirty="0" smtClean="0">
                <a:latin typeface="+mn-lt"/>
              </a:rPr>
              <a:t>(720+360*2)*480*30*8 = 166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2</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6 </a:t>
            </a:r>
            <a:r>
              <a:rPr lang="zh-TW" altLang="en-US" sz="2000" dirty="0" smtClean="0">
                <a:latin typeface="+mn-lt"/>
              </a:rPr>
              <a:t>～ </a:t>
            </a:r>
            <a:r>
              <a:rPr lang="en-US" altLang="zh-TW" sz="2000" dirty="0" smtClean="0">
                <a:latin typeface="+mn-lt"/>
              </a:rPr>
              <a:t>10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4</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1.5 </a:t>
            </a:r>
            <a:r>
              <a:rPr lang="zh-TW" altLang="en-US" sz="2000" dirty="0" smtClean="0">
                <a:latin typeface="+mn-lt"/>
              </a:rPr>
              <a:t>～ </a:t>
            </a:r>
            <a:r>
              <a:rPr lang="en-US" altLang="zh-TW" sz="2000" dirty="0" smtClean="0">
                <a:latin typeface="+mn-lt"/>
              </a:rPr>
              <a:t>2 Mbps (</a:t>
            </a:r>
            <a:r>
              <a:rPr lang="zh-CN" altLang="en-US" sz="2000" dirty="0" smtClean="0">
                <a:latin typeface="+mn-lt"/>
              </a:rPr>
              <a:t>个</a:t>
            </a:r>
            <a:r>
              <a:rPr lang="zh-TW" altLang="en-US" sz="2000" dirty="0" smtClean="0">
                <a:latin typeface="+mn-lt"/>
              </a:rPr>
              <a:t>人使用</a:t>
            </a:r>
            <a:r>
              <a:rPr lang="en-US" altLang="zh-TW" sz="2000" dirty="0" smtClean="0">
                <a:latin typeface="+mn-lt"/>
              </a:rPr>
              <a:t>WMV V8/9</a:t>
            </a:r>
            <a:r>
              <a:rPr lang="zh-TW" altLang="en-US" sz="2000" dirty="0" smtClean="0">
                <a:latin typeface="+mn-lt"/>
              </a:rPr>
              <a:t>的</a:t>
            </a:r>
            <a:r>
              <a:rPr lang="zh-CN" altLang="en-US" sz="2000" dirty="0" smtClean="0">
                <a:latin typeface="+mn-lt"/>
              </a:rPr>
              <a:t>的经验得来</a:t>
            </a:r>
            <a:r>
              <a:rPr lang="en-US" altLang="zh-TW" sz="2000" dirty="0" smtClean="0">
                <a:latin typeface="+mn-lt"/>
              </a:rPr>
              <a:t>)</a:t>
            </a:r>
            <a:r>
              <a:rPr lang="zh-CN" altLang="en-US" sz="2000" dirty="0" smtClean="0">
                <a:latin typeface="+mn-lt"/>
              </a:rPr>
              <a:t>；</a:t>
            </a:r>
            <a:r>
              <a:rPr lang="zh-TW" altLang="en-US" sz="2000" dirty="0" smtClean="0">
                <a:latin typeface="+mn-ea"/>
                <a:ea typeface="+mn-ea"/>
              </a:rPr>
              <a:t>若使用</a:t>
            </a:r>
            <a:r>
              <a:rPr lang="en-US" altLang="zh-TW" sz="2000" dirty="0" err="1" smtClean="0">
                <a:latin typeface="+mn-ea"/>
                <a:ea typeface="+mn-ea"/>
              </a:rPr>
              <a:t>DivX</a:t>
            </a:r>
            <a:r>
              <a:rPr lang="zh-TW" altLang="en-US" sz="2000" dirty="0" smtClean="0">
                <a:latin typeface="+mn-ea"/>
                <a:ea typeface="+mn-ea"/>
              </a:rPr>
              <a:t>：</a:t>
            </a:r>
            <a:r>
              <a:rPr lang="en-US" altLang="zh-TW" sz="2000" dirty="0" smtClean="0">
                <a:latin typeface="+mn-ea"/>
                <a:ea typeface="+mn-ea"/>
              </a:rPr>
              <a:t>768 Kbps </a:t>
            </a:r>
            <a:r>
              <a:rPr lang="zh-TW" altLang="en-US" sz="2000" dirty="0" smtClean="0">
                <a:latin typeface="+mn-ea"/>
                <a:ea typeface="+mn-ea"/>
              </a:rPr>
              <a:t>～ </a:t>
            </a:r>
            <a:r>
              <a:rPr lang="en-US" altLang="zh-TW" sz="2000" dirty="0" smtClean="0">
                <a:latin typeface="+mn-ea"/>
                <a:ea typeface="+mn-ea"/>
              </a:rPr>
              <a:t>3Mbps</a:t>
            </a:r>
            <a:endParaRPr lang="zh-CN" altLang="en-US" sz="20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通用的访问性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提供其在许多无线和有线网络以及存储介质中的应用，此外</a:t>
            </a:r>
            <a:r>
              <a:rPr lang="en-US" altLang="zh-CN" sz="2400" dirty="0" smtClean="0">
                <a:latin typeface="宋体" pitchFamily="2" charset="-122"/>
              </a:rPr>
              <a:t>,</a:t>
            </a:r>
            <a:r>
              <a:rPr lang="en-US" altLang="zh-CN" sz="2400" dirty="0" smtClean="0">
                <a:latin typeface="" charset="0"/>
              </a:rPr>
              <a:t>MPEG-4</a:t>
            </a:r>
            <a:r>
              <a:rPr lang="zh-CN" altLang="en-US" sz="2400" dirty="0" smtClean="0">
                <a:latin typeface="宋体" pitchFamily="2" charset="-122"/>
              </a:rPr>
              <a:t>还支持基于内容的的可分级性，即把内容、质量、复杂性分成许多小块来满足不同用户的不同需求，支持具有不同带宽，不同存储容量的传输信道和接收端</a:t>
            </a:r>
            <a:endParaRPr lang="en-US" altLang="zh-CN" sz="2400" dirty="0" smtClean="0">
              <a:latin typeface="宋体" pitchFamily="2" charset="-122"/>
            </a:endParaRPr>
          </a:p>
          <a:p>
            <a:pPr lvl="1"/>
            <a:r>
              <a:rPr lang="zh-CN" altLang="en-US" sz="2400" dirty="0" smtClean="0"/>
              <a:t>支持各种码率</a:t>
            </a:r>
            <a:r>
              <a:rPr lang="zh-CN" altLang="en-US" sz="2400" dirty="0" smtClean="0">
                <a:cs typeface="Times New Roman" pitchFamily="18" charset="0"/>
              </a:rPr>
              <a:t>(5</a:t>
            </a:r>
            <a:r>
              <a:rPr lang="en-US" altLang="zh-CN" sz="2400" dirty="0" err="1" smtClean="0">
                <a:cs typeface="Times New Roman" pitchFamily="18" charset="0"/>
              </a:rPr>
              <a:t>kbit</a:t>
            </a:r>
            <a:r>
              <a:rPr lang="en-US" altLang="zh-CN" sz="2400" dirty="0" smtClean="0">
                <a:cs typeface="Times New Roman" pitchFamily="18" charset="0"/>
              </a:rPr>
              <a:t>/s</a:t>
            </a:r>
            <a:r>
              <a:rPr lang="zh-CN" altLang="en-US" sz="2400" dirty="0" smtClean="0"/>
              <a:t>到</a:t>
            </a:r>
            <a:r>
              <a:rPr lang="zh-CN" altLang="en-US" sz="2400" dirty="0" smtClean="0">
                <a:cs typeface="Times New Roman" pitchFamily="18" charset="0"/>
              </a:rPr>
              <a:t>4</a:t>
            </a:r>
            <a:r>
              <a:rPr lang="en-US" altLang="zh-CN" sz="2400" dirty="0" err="1" smtClean="0">
                <a:cs typeface="Times New Roman" pitchFamily="18" charset="0"/>
              </a:rPr>
              <a:t>Mbit</a:t>
            </a:r>
            <a:r>
              <a:rPr lang="en-US" altLang="zh-CN" sz="2400" dirty="0" smtClean="0">
                <a:cs typeface="Times New Roman" pitchFamily="18" charset="0"/>
              </a:rPr>
              <a:t>/s)</a:t>
            </a:r>
            <a:r>
              <a:rPr lang="en-US" altLang="zh-CN" sz="2400" dirty="0" smtClean="0"/>
              <a:t>、</a:t>
            </a:r>
            <a:r>
              <a:rPr lang="zh-CN" altLang="en-US" sz="2400" dirty="0" smtClean="0"/>
              <a:t>格式</a:t>
            </a:r>
            <a:r>
              <a:rPr lang="zh-CN" altLang="en-US" sz="2400" dirty="0" smtClean="0">
                <a:cs typeface="Times New Roman" pitchFamily="18" charset="0"/>
              </a:rPr>
              <a:t>(</a:t>
            </a:r>
            <a:r>
              <a:rPr lang="zh-CN" altLang="en-US" sz="2400" dirty="0" smtClean="0"/>
              <a:t>逐行和隔行</a:t>
            </a:r>
            <a:r>
              <a:rPr lang="zh-CN" altLang="en-US" sz="2400" dirty="0" smtClean="0">
                <a:cs typeface="Times New Roman" pitchFamily="18" charset="0"/>
              </a:rPr>
              <a:t>)</a:t>
            </a:r>
            <a:r>
              <a:rPr lang="zh-CN" altLang="en-US" sz="2400" dirty="0" smtClean="0"/>
              <a:t>和分辨率</a:t>
            </a:r>
            <a:r>
              <a:rPr lang="zh-CN" altLang="en-US" sz="2400" dirty="0" smtClean="0">
                <a:cs typeface="Times New Roman" pitchFamily="18" charset="0"/>
              </a:rPr>
              <a:t>(</a:t>
            </a:r>
            <a:r>
              <a:rPr lang="en-US" altLang="zh-CN" sz="2400" dirty="0" smtClean="0">
                <a:cs typeface="Times New Roman" pitchFamily="18" charset="0"/>
              </a:rPr>
              <a:t>QCIF</a:t>
            </a:r>
            <a:r>
              <a:rPr lang="zh-CN" altLang="en-US" sz="2400" dirty="0" smtClean="0"/>
              <a:t>到</a:t>
            </a:r>
            <a:r>
              <a:rPr lang="en-US" altLang="zh-CN" sz="2400" dirty="0" smtClean="0">
                <a:cs typeface="Times New Roman" pitchFamily="18" charset="0"/>
              </a:rPr>
              <a:t>HDTV)</a:t>
            </a:r>
            <a:endParaRPr lang="zh-CN" altLang="en-US"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系统</a:t>
            </a:r>
            <a:endParaRPr lang="zh-CN" altLang="en-US" dirty="0"/>
          </a:p>
        </p:txBody>
      </p:sp>
      <p:sp>
        <p:nvSpPr>
          <p:cNvPr id="3" name="内容占位符 2"/>
          <p:cNvSpPr>
            <a:spLocks noGrp="1"/>
          </p:cNvSpPr>
          <p:nvPr>
            <p:ph idx="1"/>
          </p:nvPr>
        </p:nvSpPr>
        <p:spPr/>
        <p:txBody>
          <a:bodyPr/>
          <a:lstStyle/>
          <a:p>
            <a:r>
              <a:rPr lang="zh-CN" altLang="en-US" sz="2400" dirty="0" smtClean="0"/>
              <a:t>系统解码器模型，这是每一个系统都应该有的特殊模型</a:t>
            </a:r>
            <a:endParaRPr lang="en-US" altLang="zh-CN" sz="2400" dirty="0" smtClean="0"/>
          </a:p>
          <a:p>
            <a:r>
              <a:rPr lang="zh-CN" altLang="en-US" sz="2400" dirty="0" smtClean="0"/>
              <a:t>场景描述(</a:t>
            </a:r>
            <a:r>
              <a:rPr lang="en-US" altLang="zh-CN" sz="2400" dirty="0" err="1" smtClean="0"/>
              <a:t>Scence</a:t>
            </a:r>
            <a:r>
              <a:rPr lang="en-US" altLang="zh-CN" sz="2400" dirty="0" smtClean="0"/>
              <a:t> Description),</a:t>
            </a:r>
            <a:r>
              <a:rPr lang="zh-CN" altLang="en-US" sz="2400" dirty="0" smtClean="0"/>
              <a:t>它是用来说明根据</a:t>
            </a:r>
            <a:r>
              <a:rPr lang="en-US" altLang="zh-CN" sz="2400" dirty="0" smtClean="0"/>
              <a:t>AV</a:t>
            </a:r>
            <a:r>
              <a:rPr lang="zh-CN" altLang="en-US" sz="2400" dirty="0" smtClean="0"/>
              <a:t>对象的时间和空间属性如何有效地将它们组织起来的</a:t>
            </a:r>
            <a:endParaRPr lang="en-US" altLang="zh-CN" sz="2400" dirty="0" smtClean="0"/>
          </a:p>
          <a:p>
            <a:r>
              <a:rPr lang="zh-CN" altLang="en-US" sz="2400" dirty="0" smtClean="0"/>
              <a:t>基本码流同步层</a:t>
            </a:r>
            <a:r>
              <a:rPr lang="zh-CN" altLang="en-US" sz="2400" dirty="0" smtClean="0">
                <a:cs typeface="Times New Roman" pitchFamily="18" charset="0"/>
              </a:rPr>
              <a:t>(</a:t>
            </a:r>
            <a:r>
              <a:rPr lang="en-US" altLang="zh-CN" sz="2400" dirty="0" smtClean="0">
                <a:cs typeface="Times New Roman" pitchFamily="18" charset="0"/>
              </a:rPr>
              <a:t>SL)</a:t>
            </a:r>
            <a:r>
              <a:rPr lang="en-US" altLang="zh-CN" sz="2400" dirty="0" smtClean="0"/>
              <a:t>，</a:t>
            </a:r>
            <a:r>
              <a:rPr lang="zh-CN" altLang="en-US" sz="2400" dirty="0" smtClean="0"/>
              <a:t>它是将基本码流数据打包成</a:t>
            </a:r>
            <a:r>
              <a:rPr lang="en-US" altLang="zh-CN" sz="2400" dirty="0" smtClean="0">
                <a:cs typeface="Times New Roman" pitchFamily="18" charset="0"/>
              </a:rPr>
              <a:t>AU</a:t>
            </a:r>
            <a:r>
              <a:rPr lang="zh-CN" altLang="en-US" sz="2400" dirty="0" smtClean="0"/>
              <a:t>单元</a:t>
            </a:r>
            <a:r>
              <a:rPr lang="zh-CN" altLang="en-US" sz="2400" dirty="0" smtClean="0">
                <a:cs typeface="Times New Roman" pitchFamily="18" charset="0"/>
              </a:rPr>
              <a:t>(</a:t>
            </a:r>
            <a:r>
              <a:rPr lang="zh-CN" altLang="en-US" sz="2400" dirty="0" smtClean="0"/>
              <a:t>访问单元</a:t>
            </a:r>
            <a:r>
              <a:rPr lang="zh-CN" altLang="en-US" sz="2400" dirty="0" smtClean="0">
                <a:cs typeface="Times New Roman" pitchFamily="18" charset="0"/>
              </a:rPr>
              <a:t>)</a:t>
            </a:r>
            <a:r>
              <a:rPr lang="zh-CN" altLang="en-US" sz="2400" dirty="0" smtClean="0"/>
              <a:t>的语法，打包中附加了时间和同步信息，接收时从</a:t>
            </a:r>
            <a:r>
              <a:rPr lang="en-US" altLang="zh-CN" sz="2400" dirty="0" smtClean="0">
                <a:cs typeface="Times New Roman" pitchFamily="18" charset="0"/>
              </a:rPr>
              <a:t>SL</a:t>
            </a:r>
            <a:r>
              <a:rPr lang="zh-CN" altLang="en-US" sz="2400" dirty="0" smtClean="0"/>
              <a:t>中提取时间信息能够使解码同步，并将基本流数据合成</a:t>
            </a:r>
            <a:endParaRPr lang="en-US" altLang="zh-CN" sz="2400" dirty="0" smtClean="0"/>
          </a:p>
          <a:p>
            <a:r>
              <a:rPr lang="zh-CN" altLang="en-US" sz="2400" dirty="0" smtClean="0"/>
              <a:t>基本码流的多路合成系统中有两层复用，传输复用(</a:t>
            </a:r>
            <a:r>
              <a:rPr lang="en-US" altLang="zh-CN" sz="2400" dirty="0" err="1" smtClean="0"/>
              <a:t>TransMux</a:t>
            </a:r>
            <a:r>
              <a:rPr lang="en-US" altLang="zh-CN" sz="2400" dirty="0" smtClean="0"/>
              <a:t>)</a:t>
            </a:r>
            <a:r>
              <a:rPr lang="zh-CN" altLang="en-US" sz="2400" dirty="0" smtClean="0"/>
              <a:t>和</a:t>
            </a:r>
            <a:r>
              <a:rPr lang="en-US" altLang="zh-CN" sz="2400" dirty="0" smtClean="0"/>
              <a:t>MPEG-4</a:t>
            </a:r>
            <a:r>
              <a:rPr lang="zh-CN" altLang="en-US" sz="2400" dirty="0" smtClean="0"/>
              <a:t>复用(</a:t>
            </a:r>
            <a:r>
              <a:rPr lang="en-US" altLang="zh-CN" sz="2400" dirty="0" err="1" smtClean="0"/>
              <a:t>FlexMux</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视频</a:t>
            </a:r>
            <a:endParaRPr lang="zh-CN" altLang="en-US" dirty="0"/>
          </a:p>
        </p:txBody>
      </p:sp>
      <p:sp>
        <p:nvSpPr>
          <p:cNvPr id="3" name="内容占位符 2"/>
          <p:cNvSpPr>
            <a:spLocks noGrp="1"/>
          </p:cNvSpPr>
          <p:nvPr>
            <p:ph idx="1"/>
          </p:nvPr>
        </p:nvSpPr>
        <p:spPr>
          <a:xfrm>
            <a:off x="683568" y="1124744"/>
            <a:ext cx="8003232" cy="792088"/>
          </a:xfrm>
        </p:spPr>
        <p:txBody>
          <a:bodyPr/>
          <a:lstStyle/>
          <a:p>
            <a:r>
              <a:rPr lang="en-US" altLang="zh-CN" sz="2400" dirty="0" smtClean="0">
                <a:cs typeface="Times New Roman" pitchFamily="18" charset="0"/>
              </a:rPr>
              <a:t>MPEG-4</a:t>
            </a:r>
            <a:r>
              <a:rPr lang="zh-CN" altLang="en-US" sz="2400" dirty="0" smtClean="0"/>
              <a:t>视频由视频序列、视频对象、视频对象层、视频对象平面、视频包、宏块和块组成，如图所示</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29.TIF"/>
          <p:cNvPicPr>
            <a:picLocks noChangeAspect="1" noChangeArrowheads="1"/>
          </p:cNvPicPr>
          <p:nvPr/>
        </p:nvPicPr>
        <p:blipFill>
          <a:blip r:embed="rId2" cstate="print"/>
          <a:srcRect t="2328" r="844" b="2326"/>
          <a:stretch>
            <a:fillRect/>
          </a:stretch>
        </p:blipFill>
        <p:spPr bwMode="auto">
          <a:xfrm>
            <a:off x="2267744" y="2018453"/>
            <a:ext cx="6768752" cy="4722915"/>
          </a:xfrm>
          <a:prstGeom prst="rect">
            <a:avLst/>
          </a:prstGeom>
          <a:noFill/>
          <a:ln w="9525">
            <a:noFill/>
            <a:miter lim="800000"/>
            <a:headEnd/>
            <a:tailEnd/>
          </a:ln>
        </p:spPr>
      </p:pic>
      <p:sp>
        <p:nvSpPr>
          <p:cNvPr id="6" name="TextBox 5"/>
          <p:cNvSpPr txBox="1"/>
          <p:nvPr/>
        </p:nvSpPr>
        <p:spPr>
          <a:xfrm>
            <a:off x="251520" y="2937138"/>
            <a:ext cx="1872208" cy="707886"/>
          </a:xfrm>
          <a:prstGeom prst="rect">
            <a:avLst/>
          </a:prstGeom>
          <a:noFill/>
        </p:spPr>
        <p:txBody>
          <a:bodyPr wrap="square" rtlCol="0">
            <a:spAutoFit/>
          </a:bodyPr>
          <a:lstStyle/>
          <a:p>
            <a:r>
              <a:rPr lang="en-US" altLang="zh-CN" sz="2000" dirty="0" smtClean="0">
                <a:latin typeface="Times New Roman" pitchFamily="18" charset="0"/>
                <a:cs typeface="Times New Roman" pitchFamily="18" charset="0"/>
              </a:rPr>
              <a:t>MPEG-4</a:t>
            </a:r>
            <a:r>
              <a:rPr lang="zh-CN" altLang="en-US" sz="2000" dirty="0" smtClean="0">
                <a:latin typeface="Times New Roman" pitchFamily="18" charset="0"/>
              </a:rPr>
              <a:t>视频的层次结构</a:t>
            </a:r>
            <a:endParaRPr lang="zh-CN" altLang="en-US" sz="2000"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xfrm>
            <a:off x="1000125" y="457200"/>
            <a:ext cx="7715250" cy="563563"/>
          </a:xfrm>
        </p:spPr>
        <p:txBody>
          <a:bodyPr/>
          <a:lstStyle/>
          <a:p>
            <a:r>
              <a:rPr lang="en-US" altLang="zh-CN" smtClean="0">
                <a:ea typeface="宋体" pitchFamily="2" charset="-122"/>
              </a:rPr>
              <a:t>MPEG-4</a:t>
            </a:r>
            <a:r>
              <a:rPr lang="zh-CN" altLang="en-US" smtClean="0">
                <a:ea typeface="宋体" pitchFamily="2" charset="-122"/>
              </a:rPr>
              <a:t>的基于视觉内容的交互功能</a:t>
            </a:r>
          </a:p>
        </p:txBody>
      </p:sp>
      <p:sp>
        <p:nvSpPr>
          <p:cNvPr id="161795" name="内容占位符 2"/>
          <p:cNvSpPr>
            <a:spLocks noGrp="1"/>
          </p:cNvSpPr>
          <p:nvPr>
            <p:ph idx="1"/>
          </p:nvPr>
        </p:nvSpPr>
        <p:spPr>
          <a:xfrm>
            <a:off x="214313" y="1285875"/>
            <a:ext cx="8643937" cy="4929188"/>
          </a:xfrm>
        </p:spPr>
        <p:txBody>
          <a:bodyPr/>
          <a:lstStyle/>
          <a:p>
            <a:r>
              <a:rPr lang="zh-CN" altLang="en-US" sz="2400" dirty="0" smtClean="0">
                <a:ea typeface="宋体" pitchFamily="2" charset="-122"/>
              </a:rPr>
              <a:t>实现此功能的关键在于基于视频对象的编码，为此引入了视频对象平面（</a:t>
            </a:r>
            <a:r>
              <a:rPr lang="en-US" altLang="zh-CN" sz="2400" dirty="0" smtClean="0">
                <a:ea typeface="宋体" pitchFamily="2" charset="-122"/>
              </a:rPr>
              <a:t>Video Object Plane</a:t>
            </a:r>
            <a:r>
              <a:rPr lang="zh-CN" altLang="en-US" sz="2400" dirty="0" smtClean="0">
                <a:ea typeface="宋体" pitchFamily="2" charset="-122"/>
              </a:rPr>
              <a:t>，</a:t>
            </a:r>
            <a:r>
              <a:rPr lang="en-US" altLang="zh-CN" sz="2400" dirty="0" smtClean="0">
                <a:ea typeface="宋体" pitchFamily="2" charset="-122"/>
              </a:rPr>
              <a:t>VOP</a:t>
            </a:r>
            <a:r>
              <a:rPr lang="zh-CN" altLang="en-US" sz="2400" dirty="0" smtClean="0">
                <a:ea typeface="宋体" pitchFamily="2" charset="-122"/>
              </a:rPr>
              <a:t>）概念</a:t>
            </a:r>
            <a:endParaRPr lang="en-US" altLang="zh-CN" sz="2400" dirty="0" smtClean="0">
              <a:ea typeface="宋体" pitchFamily="2" charset="-122"/>
            </a:endParaRPr>
          </a:p>
          <a:p>
            <a:r>
              <a:rPr lang="zh-CN" altLang="en-US" sz="2400" dirty="0" smtClean="0">
                <a:ea typeface="宋体" pitchFamily="2" charset="-122"/>
              </a:rPr>
              <a:t>输入视频序列的每一帧被分割成许多任意形状的图像区域（视频对象平面），每个区域可能包括一个感兴趣的具体图像或视频内容。在一个场景中属于同一物理对象的</a:t>
            </a:r>
            <a:r>
              <a:rPr lang="en-US" altLang="zh-CN" sz="2400" dirty="0" smtClean="0">
                <a:ea typeface="宋体" pitchFamily="2" charset="-122"/>
              </a:rPr>
              <a:t>VOP</a:t>
            </a:r>
            <a:r>
              <a:rPr lang="zh-CN" altLang="en-US" sz="2400" dirty="0" smtClean="0">
                <a:ea typeface="宋体" pitchFamily="2" charset="-122"/>
              </a:rPr>
              <a:t>序列称为一个视频对象（</a:t>
            </a:r>
            <a:r>
              <a:rPr lang="en-US" altLang="zh-CN" sz="2400" dirty="0" smtClean="0">
                <a:ea typeface="宋体" pitchFamily="2" charset="-122"/>
              </a:rPr>
              <a:t>Video Object</a:t>
            </a:r>
            <a:r>
              <a:rPr lang="zh-CN" altLang="en-US" sz="2400" dirty="0" smtClean="0">
                <a:ea typeface="宋体" pitchFamily="2" charset="-122"/>
              </a:rPr>
              <a:t>，</a:t>
            </a:r>
            <a:r>
              <a:rPr lang="en-US" altLang="zh-CN" sz="2400" dirty="0" smtClean="0">
                <a:ea typeface="宋体" pitchFamily="2" charset="-122"/>
              </a:rPr>
              <a:t>VO</a:t>
            </a:r>
            <a:r>
              <a:rPr lang="zh-CN" altLang="en-US" sz="2400" dirty="0" smtClean="0">
                <a:ea typeface="宋体" pitchFamily="2" charset="-122"/>
              </a:rPr>
              <a:t>）。</a:t>
            </a:r>
            <a:endParaRPr lang="en-US" altLang="zh-CN" sz="2400" dirty="0" smtClean="0">
              <a:ea typeface="宋体" pitchFamily="2" charset="-122"/>
            </a:endParaRPr>
          </a:p>
          <a:p>
            <a:r>
              <a:rPr lang="zh-CN" altLang="en-US" sz="2400" dirty="0" smtClean="0">
                <a:ea typeface="宋体" pitchFamily="2" charset="-122"/>
              </a:rPr>
              <a:t>属于同一</a:t>
            </a:r>
            <a:r>
              <a:rPr lang="en-US" altLang="zh-CN" sz="2400" dirty="0" smtClean="0">
                <a:ea typeface="宋体" pitchFamily="2" charset="-122"/>
              </a:rPr>
              <a:t>VO</a:t>
            </a:r>
            <a:r>
              <a:rPr lang="zh-CN" altLang="en-US" sz="2400" dirty="0" smtClean="0">
                <a:ea typeface="宋体" pitchFamily="2" charset="-122"/>
              </a:rPr>
              <a:t>的</a:t>
            </a:r>
            <a:r>
              <a:rPr lang="en-US" altLang="zh-CN" sz="2400" dirty="0" smtClean="0">
                <a:ea typeface="宋体" pitchFamily="2" charset="-122"/>
              </a:rPr>
              <a:t>VOP</a:t>
            </a:r>
            <a:r>
              <a:rPr lang="zh-CN" altLang="en-US" sz="2400" dirty="0" smtClean="0">
                <a:ea typeface="宋体" pitchFamily="2" charset="-122"/>
              </a:rPr>
              <a:t>形状、运动和纹理信息，均在一个分开的视频对象层（</a:t>
            </a:r>
            <a:r>
              <a:rPr lang="en-US" altLang="zh-CN" sz="2400" dirty="0" smtClean="0">
                <a:ea typeface="宋体" pitchFamily="2" charset="-122"/>
              </a:rPr>
              <a:t>Video Object Layer</a:t>
            </a:r>
            <a:r>
              <a:rPr lang="zh-CN" altLang="en-US" sz="2400" dirty="0" smtClean="0">
                <a:ea typeface="宋体" pitchFamily="2" charset="-122"/>
              </a:rPr>
              <a:t>，</a:t>
            </a:r>
            <a:r>
              <a:rPr lang="en-US" altLang="zh-CN" sz="2400" dirty="0" smtClean="0">
                <a:ea typeface="宋体" pitchFamily="2" charset="-122"/>
              </a:rPr>
              <a:t>VOL</a:t>
            </a:r>
            <a:r>
              <a:rPr lang="zh-CN" altLang="en-US" sz="2400" dirty="0" smtClean="0">
                <a:ea typeface="宋体" pitchFamily="2" charset="-122"/>
              </a:rPr>
              <a:t>）内编码和传输。</a:t>
            </a:r>
            <a:endParaRPr lang="en-US" altLang="zh-CN" sz="2400" dirty="0" smtClean="0">
              <a:ea typeface="宋体" pitchFamily="2" charset="-122"/>
            </a:endParaRPr>
          </a:p>
          <a:p>
            <a:r>
              <a:rPr lang="zh-CN" altLang="en-US" sz="2400" dirty="0" smtClean="0">
                <a:ea typeface="宋体" pitchFamily="2" charset="-122"/>
              </a:rPr>
              <a:t>标志每一个</a:t>
            </a:r>
            <a:r>
              <a:rPr lang="en-US" altLang="zh-CN" sz="2400" dirty="0" smtClean="0">
                <a:ea typeface="宋体" pitchFamily="2" charset="-122"/>
              </a:rPr>
              <a:t>VOL</a:t>
            </a:r>
            <a:r>
              <a:rPr lang="zh-CN" altLang="en-US" sz="2400" dirty="0" smtClean="0">
                <a:ea typeface="宋体" pitchFamily="2" charset="-122"/>
              </a:rPr>
              <a:t>的相关信息以及在接收端各个</a:t>
            </a:r>
            <a:r>
              <a:rPr lang="en-US" altLang="zh-CN" sz="2400" dirty="0" smtClean="0">
                <a:ea typeface="宋体" pitchFamily="2" charset="-122"/>
              </a:rPr>
              <a:t>VOL</a:t>
            </a:r>
            <a:r>
              <a:rPr lang="zh-CN" altLang="en-US" sz="2400" dirty="0" smtClean="0">
                <a:ea typeface="宋体" pitchFamily="2" charset="-122"/>
              </a:rPr>
              <a:t>的任意组合和重构完整的原始图像等信息均被包括在码流之中</a:t>
            </a:r>
            <a:endParaRPr lang="en-US" altLang="zh-CN" sz="2400" dirty="0" smtClean="0">
              <a:ea typeface="宋体" pitchFamily="2" charset="-122"/>
            </a:endParaRPr>
          </a:p>
          <a:p>
            <a:r>
              <a:rPr lang="zh-CN" altLang="en-US" sz="2400" dirty="0" smtClean="0">
                <a:ea typeface="宋体" pitchFamily="2" charset="-122"/>
              </a:rPr>
              <a:t>可以实现对每个</a:t>
            </a:r>
            <a:r>
              <a:rPr lang="en-US" altLang="zh-CN" sz="2400" dirty="0" smtClean="0">
                <a:ea typeface="宋体" pitchFamily="2" charset="-122"/>
              </a:rPr>
              <a:t>VOP</a:t>
            </a:r>
            <a:r>
              <a:rPr lang="zh-CN" altLang="en-US" sz="2400" dirty="0" smtClean="0">
                <a:ea typeface="宋体" pitchFamily="2" charset="-122"/>
              </a:rPr>
              <a:t>单独进行解码，并对视频序列进行灵活的操作</a:t>
            </a:r>
          </a:p>
        </p:txBody>
      </p:sp>
      <p:sp>
        <p:nvSpPr>
          <p:cNvPr id="161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683568" y="1124744"/>
            <a:ext cx="8003232" cy="5184576"/>
          </a:xfrm>
        </p:spPr>
        <p:txBody>
          <a:bodyPr/>
          <a:lstStyle/>
          <a:p>
            <a:r>
              <a:rPr lang="en-US" altLang="zh-CN" sz="2400" dirty="0" smtClean="0">
                <a:cs typeface="Times New Roman" pitchFamily="18" charset="0"/>
              </a:rPr>
              <a:t>MPEG-4</a:t>
            </a:r>
            <a:r>
              <a:rPr lang="zh-CN" altLang="en-US" sz="2400" dirty="0" smtClean="0"/>
              <a:t>的视频编码包括：形状编码、运动估计和补偿、纹理编码、可分级编码和</a:t>
            </a:r>
            <a:r>
              <a:rPr lang="en-US" altLang="zh-CN" sz="2400" dirty="0" smtClean="0">
                <a:cs typeface="Times New Roman" pitchFamily="18" charset="0"/>
              </a:rPr>
              <a:t>Sprite</a:t>
            </a:r>
            <a:r>
              <a:rPr lang="zh-CN" altLang="en-US" sz="2400" dirty="0" smtClean="0"/>
              <a:t>编码等</a:t>
            </a:r>
            <a:endParaRPr lang="en-US" altLang="zh-CN" sz="2400" dirty="0" smtClean="0"/>
          </a:p>
          <a:p>
            <a:r>
              <a:rPr lang="zh-CN" altLang="en-US" sz="2400" dirty="0" smtClean="0">
                <a:cs typeface="Times New Roman" pitchFamily="18" charset="0"/>
              </a:rPr>
              <a:t>形状编码：</a:t>
            </a:r>
            <a:r>
              <a:rPr lang="en-US" altLang="zh-CN" sz="2400" dirty="0" smtClean="0">
                <a:cs typeface="Times New Roman" pitchFamily="18" charset="0"/>
              </a:rPr>
              <a:t>MPEG-4</a:t>
            </a:r>
            <a:r>
              <a:rPr lang="zh-CN" altLang="en-US" sz="2400" dirty="0" smtClean="0"/>
              <a:t>引入了形状信息编码，形状编码在计算机图形学、计算机视觉和图像压缩领域不属于新技术，现在将其纳入应用到完整的视频编码标准内</a:t>
            </a:r>
            <a:endParaRPr lang="en-US" altLang="zh-CN" sz="2400" dirty="0" smtClean="0"/>
          </a:p>
          <a:p>
            <a:pPr lvl="1"/>
            <a:r>
              <a:rPr lang="zh-CN" altLang="en-US" sz="2000" dirty="0" smtClean="0"/>
              <a:t>视频对象的形状信息有两类：二值形状信息和灰度形状信息。一个视频对象平面的形状限制在一个水平和垂直方向像素数都为16的整数倍的边界框(</a:t>
            </a:r>
            <a:r>
              <a:rPr lang="en-US" altLang="zh-CN" sz="2000" dirty="0" smtClean="0"/>
              <a:t>Bounding Box)</a:t>
            </a:r>
            <a:r>
              <a:rPr lang="zh-CN" altLang="en-US" sz="2000" dirty="0" smtClean="0"/>
              <a:t>内，可以选择边界框的位置以使得包含的16×16块数目最小</a:t>
            </a:r>
            <a:endParaRPr lang="en-US" altLang="zh-CN" sz="2000" dirty="0" smtClean="0"/>
          </a:p>
          <a:p>
            <a:r>
              <a:rPr lang="zh-CN" altLang="en-US" sz="2400" dirty="0" smtClean="0"/>
              <a:t>纹理编码：对象可以是帧内编码模式的</a:t>
            </a:r>
            <a:r>
              <a:rPr lang="en-US" altLang="zh-CN" sz="2400" dirty="0" smtClean="0">
                <a:cs typeface="Times New Roman" pitchFamily="18" charset="0"/>
              </a:rPr>
              <a:t>I-VOP</a:t>
            </a:r>
            <a:r>
              <a:rPr lang="en-US" altLang="zh-CN" sz="2400" dirty="0" smtClean="0"/>
              <a:t>，</a:t>
            </a:r>
            <a:r>
              <a:rPr lang="zh-CN" altLang="en-US" sz="2400" dirty="0" smtClean="0"/>
              <a:t>也可以是帧间编码模式中</a:t>
            </a:r>
            <a:r>
              <a:rPr lang="en-US" altLang="zh-CN" sz="2400" dirty="0" smtClean="0">
                <a:cs typeface="Times New Roman" pitchFamily="18" charset="0"/>
              </a:rPr>
              <a:t>B-VOP</a:t>
            </a:r>
            <a:r>
              <a:rPr lang="zh-CN" altLang="en-US" sz="2400" dirty="0" smtClean="0"/>
              <a:t>或</a:t>
            </a:r>
            <a:r>
              <a:rPr lang="en-US" altLang="zh-CN" sz="2400" dirty="0" smtClean="0">
                <a:cs typeface="Times New Roman" pitchFamily="18" charset="0"/>
              </a:rPr>
              <a:t>P-VOP</a:t>
            </a:r>
            <a:r>
              <a:rPr lang="zh-CN" altLang="en-US" sz="2400" dirty="0" smtClean="0"/>
              <a:t>运动补偿后的差值图像</a:t>
            </a:r>
            <a:endParaRPr lang="en-US" altLang="zh-CN" sz="2400" dirty="0" smtClean="0"/>
          </a:p>
          <a:p>
            <a:r>
              <a:rPr lang="zh-CN" altLang="en-US" sz="2400" dirty="0" smtClean="0"/>
              <a:t>分级编码：与</a:t>
            </a:r>
            <a:r>
              <a:rPr lang="en-US" altLang="zh-CN" sz="2400" dirty="0" smtClean="0">
                <a:cs typeface="Times New Roman" pitchFamily="18" charset="0"/>
              </a:rPr>
              <a:t>MPEG-2</a:t>
            </a:r>
            <a:r>
              <a:rPr lang="zh-CN" altLang="en-US" sz="2400" dirty="0" smtClean="0"/>
              <a:t>中基于帧的可分级编码相比，</a:t>
            </a:r>
            <a:r>
              <a:rPr lang="en-US" altLang="zh-CN" sz="2400" dirty="0" smtClean="0">
                <a:cs typeface="Times New Roman" pitchFamily="18" charset="0"/>
              </a:rPr>
              <a:t>MPEG-4</a:t>
            </a:r>
            <a:r>
              <a:rPr lang="zh-CN" altLang="en-US" sz="2400" dirty="0" smtClean="0"/>
              <a:t>所采用的可分级技术是基于对象的可分级编码</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899592" y="1052736"/>
            <a:ext cx="8077200" cy="1121296"/>
          </a:xfrm>
        </p:spPr>
        <p:txBody>
          <a:bodyPr/>
          <a:lstStyle/>
          <a:p>
            <a:r>
              <a:rPr lang="en-US" altLang="zh-CN" sz="2400" dirty="0" smtClean="0">
                <a:cs typeface="Times New Roman" pitchFamily="18" charset="0"/>
              </a:rPr>
              <a:t>Sprite</a:t>
            </a:r>
            <a:r>
              <a:rPr lang="zh-CN" altLang="en-US" sz="2400" dirty="0" smtClean="0"/>
              <a:t>编码：</a:t>
            </a:r>
            <a:r>
              <a:rPr lang="en-US" altLang="zh-CN" sz="2400" dirty="0" smtClean="0"/>
              <a:t> Sprite</a:t>
            </a:r>
            <a:r>
              <a:rPr lang="zh-CN" altLang="en-US" sz="2400" dirty="0" smtClean="0"/>
              <a:t>是指一个相对静止的长背景</a:t>
            </a:r>
            <a:endParaRPr lang="en-US" altLang="zh-CN" sz="2400" dirty="0" smtClean="0"/>
          </a:p>
          <a:p>
            <a:pPr lvl="1"/>
            <a:r>
              <a:rPr lang="zh-CN" altLang="en-US" sz="2000" dirty="0" smtClean="0"/>
              <a:t>下图所示的是</a:t>
            </a:r>
            <a:r>
              <a:rPr lang="en-US" altLang="zh-CN" sz="2000" dirty="0" smtClean="0">
                <a:cs typeface="Times New Roman" pitchFamily="18" charset="0"/>
              </a:rPr>
              <a:t>Sprite</a:t>
            </a:r>
            <a:r>
              <a:rPr lang="zh-CN" altLang="en-US" sz="2000" dirty="0" smtClean="0"/>
              <a:t>编码的例子，左上方是</a:t>
            </a:r>
            <a:r>
              <a:rPr lang="en-US" altLang="zh-CN" sz="2000" dirty="0" smtClean="0">
                <a:cs typeface="Times New Roman" pitchFamily="18" charset="0"/>
              </a:rPr>
              <a:t>Sprite</a:t>
            </a:r>
            <a:r>
              <a:rPr lang="zh-CN" altLang="en-US" sz="2000" dirty="0" smtClean="0"/>
              <a:t>图像，右上方是前景视频对象，下方的当前帧的背景是从</a:t>
            </a:r>
            <a:r>
              <a:rPr lang="en-US" altLang="zh-CN" sz="2000" dirty="0" smtClean="0">
                <a:cs typeface="Times New Roman" pitchFamily="18" charset="0"/>
              </a:rPr>
              <a:t>Sprite</a:t>
            </a:r>
            <a:r>
              <a:rPr lang="zh-CN" altLang="en-US" sz="2000" dirty="0" smtClean="0"/>
              <a:t>图像中取出的</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30.TIF"/>
          <p:cNvPicPr>
            <a:picLocks noChangeAspect="1" noChangeArrowheads="1"/>
          </p:cNvPicPr>
          <p:nvPr/>
        </p:nvPicPr>
        <p:blipFill>
          <a:blip r:embed="rId2" cstate="print"/>
          <a:srcRect l="4534" t="3139" r="4534" b="3411"/>
          <a:stretch>
            <a:fillRect/>
          </a:stretch>
        </p:blipFill>
        <p:spPr bwMode="auto">
          <a:xfrm>
            <a:off x="2627784" y="2204864"/>
            <a:ext cx="5400600" cy="4129871"/>
          </a:xfrm>
          <a:prstGeom prst="rect">
            <a:avLst/>
          </a:prstGeom>
          <a:noFill/>
          <a:ln w="9525">
            <a:noFill/>
            <a:miter lim="800000"/>
            <a:headEnd/>
            <a:tailEnd/>
          </a:ln>
        </p:spPr>
      </p:pic>
      <p:sp>
        <p:nvSpPr>
          <p:cNvPr id="6" name="TextBox 5"/>
          <p:cNvSpPr txBox="1"/>
          <p:nvPr/>
        </p:nvSpPr>
        <p:spPr>
          <a:xfrm>
            <a:off x="1331640" y="4437112"/>
            <a:ext cx="1885453"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Sprite</a:t>
            </a:r>
            <a:r>
              <a:rPr lang="zh-CN" altLang="en-US" sz="2000" dirty="0" smtClean="0">
                <a:latin typeface="Times New Roman" pitchFamily="18" charset="0"/>
              </a:rPr>
              <a:t>编码举例</a:t>
            </a:r>
            <a:endParaRPr lang="zh-CN" altLang="en-US" sz="2000"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的音频</a:t>
            </a:r>
            <a:endParaRPr lang="zh-CN" altLang="en-US" dirty="0"/>
          </a:p>
        </p:txBody>
      </p:sp>
      <p:sp>
        <p:nvSpPr>
          <p:cNvPr id="3" name="内容占位符 2"/>
          <p:cNvSpPr>
            <a:spLocks noGrp="1"/>
          </p:cNvSpPr>
          <p:nvPr>
            <p:ph idx="1"/>
          </p:nvPr>
        </p:nvSpPr>
        <p:spPr/>
        <p:txBody>
          <a:bodyPr/>
          <a:lstStyle/>
          <a:p>
            <a:pPr algn="just"/>
            <a:r>
              <a:rPr lang="en-US" altLang="zh-CN" sz="2800" dirty="0" smtClean="0">
                <a:cs typeface="Times New Roman" pitchFamily="18" charset="0"/>
              </a:rPr>
              <a:t>MPEG-4</a:t>
            </a:r>
            <a:r>
              <a:rPr lang="zh-CN" altLang="en-US" sz="2800" dirty="0" smtClean="0"/>
              <a:t>的音频编码分为两种：自然声音和合成声音</a:t>
            </a:r>
            <a:endParaRPr lang="en-US" altLang="zh-CN" sz="2800" dirty="0" smtClean="0"/>
          </a:p>
          <a:p>
            <a:pPr algn="just"/>
            <a:r>
              <a:rPr lang="zh-CN" altLang="en-US" sz="2800" dirty="0" smtClean="0"/>
              <a:t>编码算法有相应的谐波矢量激励编码</a:t>
            </a:r>
            <a:r>
              <a:rPr lang="zh-CN" altLang="en-US" sz="2800" dirty="0" smtClean="0">
                <a:cs typeface="Times New Roman" pitchFamily="18" charset="0"/>
              </a:rPr>
              <a:t>(</a:t>
            </a:r>
            <a:r>
              <a:rPr lang="en-US" altLang="zh-CN" sz="2800" dirty="0" smtClean="0">
                <a:cs typeface="Times New Roman" pitchFamily="18" charset="0"/>
              </a:rPr>
              <a:t>Harmonic Vector Excitation Coding)</a:t>
            </a:r>
            <a:r>
              <a:rPr lang="zh-CN" altLang="en-US" sz="2800" dirty="0" smtClean="0"/>
              <a:t>和码激励线性预测</a:t>
            </a:r>
            <a:r>
              <a:rPr lang="zh-CN" altLang="en-US" sz="2800" dirty="0" smtClean="0">
                <a:cs typeface="Times New Roman" pitchFamily="18" charset="0"/>
              </a:rPr>
              <a:t> (</a:t>
            </a:r>
            <a:r>
              <a:rPr lang="en-US" altLang="zh-CN" sz="2800" dirty="0" smtClean="0">
                <a:cs typeface="Times New Roman" pitchFamily="18" charset="0"/>
              </a:rPr>
              <a:t>Code Excited Linear </a:t>
            </a:r>
            <a:r>
              <a:rPr lang="en-US" altLang="zh-CN" sz="2800" dirty="0" err="1" smtClean="0">
                <a:cs typeface="Times New Roman" pitchFamily="18" charset="0"/>
              </a:rPr>
              <a:t>Prediction</a:t>
            </a:r>
            <a:r>
              <a:rPr lang="en-US" altLang="zh-CN" sz="2800" dirty="0" err="1" smtClean="0"/>
              <a:t>，</a:t>
            </a:r>
            <a:r>
              <a:rPr lang="en-US" altLang="zh-CN" sz="2800" dirty="0" err="1" smtClean="0">
                <a:cs typeface="Times New Roman" pitchFamily="18" charset="0"/>
              </a:rPr>
              <a:t>CELP</a:t>
            </a:r>
            <a:r>
              <a:rPr lang="en-US" altLang="zh-CN" sz="2800" dirty="0" smtClean="0">
                <a:cs typeface="Times New Roman" pitchFamily="18" charset="0"/>
              </a:rPr>
              <a:t>)</a:t>
            </a:r>
            <a:r>
              <a:rPr lang="zh-CN" altLang="en-US" sz="2800" dirty="0" smtClean="0"/>
              <a:t>编码技术</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ea typeface="宋体" pitchFamily="2" charset="-122"/>
              </a:rPr>
              <a:t>量化器函数</a:t>
            </a:r>
          </a:p>
        </p:txBody>
      </p:sp>
      <p:sp>
        <p:nvSpPr>
          <p:cNvPr id="399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9940" name="Picture 2" descr="http://media.cs.tsinghua.edu.cn/~ahz/digitalimageprocess/chapter14/Image374.gif"/>
          <p:cNvPicPr>
            <a:picLocks noChangeAspect="1" noChangeArrowheads="1"/>
          </p:cNvPicPr>
          <p:nvPr/>
        </p:nvPicPr>
        <p:blipFill>
          <a:blip r:embed="rId2" cstate="print"/>
          <a:srcRect/>
          <a:stretch>
            <a:fillRect/>
          </a:stretch>
        </p:blipFill>
        <p:spPr bwMode="auto">
          <a:xfrm>
            <a:off x="1571625" y="1071563"/>
            <a:ext cx="5413375" cy="3295650"/>
          </a:xfrm>
          <a:prstGeom prst="rect">
            <a:avLst/>
          </a:prstGeom>
          <a:noFill/>
          <a:ln w="9525">
            <a:noFill/>
            <a:miter lim="800000"/>
            <a:headEnd/>
            <a:tailEnd/>
          </a:ln>
        </p:spPr>
      </p:pic>
      <p:sp>
        <p:nvSpPr>
          <p:cNvPr id="3994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500" y="4643438"/>
            <a:ext cx="5929313" cy="500062"/>
          </a:xfrm>
          <a:prstGeom prst="rect">
            <a:avLst/>
          </a:prstGeom>
          <a:noFill/>
          <a:ln w="9525">
            <a:noFill/>
            <a:miter lim="800000"/>
            <a:headEnd/>
            <a:tailEnd/>
          </a:ln>
        </p:spPr>
      </p:pic>
      <p:sp>
        <p:nvSpPr>
          <p:cNvPr id="39943"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4"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28813" y="5497513"/>
            <a:ext cx="1214437" cy="360362"/>
          </a:xfrm>
          <a:prstGeom prst="rect">
            <a:avLst/>
          </a:prstGeom>
          <a:noFill/>
          <a:ln w="9525">
            <a:noFill/>
            <a:miter lim="800000"/>
            <a:headEnd/>
            <a:tailEnd/>
          </a:ln>
        </p:spPr>
      </p:pic>
      <p:sp>
        <p:nvSpPr>
          <p:cNvPr id="39945" name="TextBox 9"/>
          <p:cNvSpPr txBox="1">
            <a:spLocks noChangeArrowheads="1"/>
          </p:cNvSpPr>
          <p:nvPr/>
        </p:nvSpPr>
        <p:spPr bwMode="auto">
          <a:xfrm>
            <a:off x="6643688" y="4643438"/>
            <a:ext cx="2236787" cy="461962"/>
          </a:xfrm>
          <a:prstGeom prst="rect">
            <a:avLst/>
          </a:prstGeom>
          <a:noFill/>
          <a:ln w="9525">
            <a:noFill/>
            <a:miter lim="800000"/>
            <a:headEnd/>
            <a:tailEnd/>
          </a:ln>
        </p:spPr>
        <p:txBody>
          <a:bodyPr wrap="none">
            <a:spAutoFit/>
          </a:bodyPr>
          <a:lstStyle/>
          <a:p>
            <a:r>
              <a:rPr lang="en-US" altLang="zh-CN" i="1"/>
              <a:t>L</a:t>
            </a:r>
            <a:r>
              <a:rPr lang="zh-CN" altLang="en-US"/>
              <a:t>为输出状态数</a:t>
            </a:r>
          </a:p>
        </p:txBody>
      </p:sp>
      <p:sp>
        <p:nvSpPr>
          <p:cNvPr id="39946" name="TextBox 10"/>
          <p:cNvSpPr txBox="1">
            <a:spLocks noChangeArrowheads="1"/>
          </p:cNvSpPr>
          <p:nvPr/>
        </p:nvSpPr>
        <p:spPr bwMode="auto">
          <a:xfrm>
            <a:off x="71438" y="5429250"/>
            <a:ext cx="8604250" cy="461963"/>
          </a:xfrm>
          <a:prstGeom prst="rect">
            <a:avLst/>
          </a:prstGeom>
          <a:noFill/>
          <a:ln w="9525">
            <a:noFill/>
            <a:miter lim="800000"/>
            <a:headEnd/>
            <a:tailEnd/>
          </a:ln>
        </p:spPr>
        <p:txBody>
          <a:bodyPr wrap="none">
            <a:spAutoFit/>
          </a:bodyPr>
          <a:lstStyle/>
          <a:p>
            <a:r>
              <a:rPr lang="zh-CN" altLang="en-US"/>
              <a:t>当</a:t>
            </a:r>
            <a:r>
              <a:rPr lang="en-US" altLang="zh-CN"/>
              <a:t>采样值s在</a:t>
            </a:r>
            <a:r>
              <a:rPr lang="zh-CN" altLang="en-US"/>
              <a:t>             </a:t>
            </a:r>
            <a:r>
              <a:rPr lang="en-US" altLang="zh-CN"/>
              <a:t>范围 内时，量化器的输出就是重构层</a:t>
            </a:r>
            <a:r>
              <a:rPr lang="en-US" altLang="zh-CN" i="1"/>
              <a:t>r</a:t>
            </a:r>
            <a:r>
              <a:rPr lang="en-US" altLang="zh-CN" i="1" baseline="-25000"/>
              <a:t>i</a:t>
            </a:r>
            <a:endParaRPr lang="zh-CN" altLang="en-US" i="1" baseline="-2500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的应用领域</a:t>
            </a:r>
          </a:p>
        </p:txBody>
      </p:sp>
      <p:sp>
        <p:nvSpPr>
          <p:cNvPr id="162819" name="内容占位符 2"/>
          <p:cNvSpPr>
            <a:spLocks noGrp="1"/>
          </p:cNvSpPr>
          <p:nvPr>
            <p:ph idx="1"/>
          </p:nvPr>
        </p:nvSpPr>
        <p:spPr/>
        <p:txBody>
          <a:bodyPr/>
          <a:lstStyle/>
          <a:p>
            <a:r>
              <a:rPr lang="zh-CN" altLang="en-US" sz="2400" dirty="0" smtClean="0">
                <a:latin typeface="+mn-ea"/>
                <a:ea typeface="+mn-ea"/>
              </a:rPr>
              <a:t>数字广播电视</a:t>
            </a:r>
            <a:endParaRPr lang="en-US" altLang="zh-CN" sz="2400" dirty="0" smtClean="0">
              <a:latin typeface="+mn-ea"/>
              <a:ea typeface="+mn-ea"/>
            </a:endParaRPr>
          </a:p>
          <a:p>
            <a:r>
              <a:rPr lang="zh-CN" altLang="en-US" sz="2400" dirty="0" smtClean="0">
                <a:latin typeface="+mn-ea"/>
                <a:ea typeface="+mn-ea"/>
              </a:rPr>
              <a:t>实时多媒体监控</a:t>
            </a:r>
            <a:endParaRPr lang="en-US" altLang="zh-CN" sz="2400" dirty="0" smtClean="0">
              <a:latin typeface="+mn-ea"/>
              <a:ea typeface="+mn-ea"/>
            </a:endParaRPr>
          </a:p>
          <a:p>
            <a:r>
              <a:rPr lang="zh-CN" altLang="en-US" sz="2400" dirty="0" smtClean="0">
                <a:latin typeface="+mn-ea"/>
                <a:ea typeface="+mn-ea"/>
              </a:rPr>
              <a:t>低比特率下的移动多媒体通信</a:t>
            </a:r>
            <a:endParaRPr lang="en-US" altLang="zh-CN" sz="2400" dirty="0" smtClean="0">
              <a:latin typeface="+mn-ea"/>
              <a:ea typeface="+mn-ea"/>
            </a:endParaRPr>
          </a:p>
          <a:p>
            <a:r>
              <a:rPr lang="zh-CN" altLang="en-US" sz="2400" dirty="0" smtClean="0">
                <a:latin typeface="+mn-ea"/>
                <a:ea typeface="+mn-ea"/>
              </a:rPr>
              <a:t>基于内容的信息存储和检索多媒体系统</a:t>
            </a:r>
            <a:endParaRPr lang="en-US" altLang="zh-CN" sz="2400" dirty="0" smtClean="0">
              <a:latin typeface="+mn-ea"/>
              <a:ea typeface="+mn-ea"/>
            </a:endParaRPr>
          </a:p>
          <a:p>
            <a:r>
              <a:rPr lang="zh-CN" altLang="en-US" sz="2400" dirty="0" smtClean="0">
                <a:latin typeface="+mn-ea"/>
                <a:ea typeface="+mn-ea"/>
              </a:rPr>
              <a:t>网络视频流与可视游戏</a:t>
            </a:r>
            <a:endParaRPr lang="en-US" altLang="zh-CN" sz="2400" dirty="0" smtClean="0">
              <a:latin typeface="+mn-ea"/>
              <a:ea typeface="+mn-ea"/>
            </a:endParaRPr>
          </a:p>
          <a:p>
            <a:r>
              <a:rPr lang="zh-CN" altLang="en-US" sz="2400" dirty="0" smtClean="0">
                <a:latin typeface="+mn-ea"/>
                <a:ea typeface="+mn-ea"/>
              </a:rPr>
              <a:t>基于面部表情模拟的虚拟会议</a:t>
            </a:r>
            <a:endParaRPr lang="en-US" altLang="zh-CN" sz="2400" dirty="0" smtClean="0">
              <a:latin typeface="+mn-ea"/>
              <a:ea typeface="+mn-ea"/>
            </a:endParaRPr>
          </a:p>
          <a:p>
            <a:r>
              <a:rPr lang="en-US" altLang="zh-CN" sz="2400" dirty="0" smtClean="0">
                <a:latin typeface="+mn-ea"/>
                <a:ea typeface="+mn-ea"/>
              </a:rPr>
              <a:t>DVD</a:t>
            </a:r>
            <a:r>
              <a:rPr lang="zh-CN" altLang="en-US" sz="2400" dirty="0" smtClean="0">
                <a:latin typeface="+mn-ea"/>
                <a:ea typeface="+mn-ea"/>
              </a:rPr>
              <a:t>上的交互多媒体应用</a:t>
            </a:r>
            <a:endParaRPr lang="en-US" altLang="zh-CN" sz="2400" dirty="0" smtClean="0">
              <a:latin typeface="+mn-ea"/>
              <a:ea typeface="+mn-ea"/>
            </a:endParaRPr>
          </a:p>
          <a:p>
            <a:r>
              <a:rPr lang="zh-CN" altLang="en-US" sz="2400" dirty="0" smtClean="0">
                <a:latin typeface="+mn-ea"/>
                <a:ea typeface="+mn-ea"/>
              </a:rPr>
              <a:t>演播室和电视的节目制作等</a:t>
            </a:r>
          </a:p>
        </p:txBody>
      </p:sp>
      <p:sp>
        <p:nvSpPr>
          <p:cNvPr id="162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标准</a:t>
            </a:r>
          </a:p>
        </p:txBody>
      </p:sp>
      <p:sp>
        <p:nvSpPr>
          <p:cNvPr id="163843" name="内容占位符 2"/>
          <p:cNvSpPr>
            <a:spLocks noGrp="1"/>
          </p:cNvSpPr>
          <p:nvPr>
            <p:ph idx="1"/>
          </p:nvPr>
        </p:nvSpPr>
        <p:spPr>
          <a:xfrm>
            <a:off x="428625" y="1371600"/>
            <a:ext cx="8175823" cy="4700588"/>
          </a:xfrm>
        </p:spPr>
        <p:txBody>
          <a:bodyPr/>
          <a:lstStyle/>
          <a:p>
            <a:r>
              <a:rPr lang="en-US" altLang="zh-CN" sz="2400" dirty="0" smtClean="0">
                <a:latin typeface="+mn-ea"/>
              </a:rPr>
              <a:t>MPEG-7</a:t>
            </a:r>
            <a:r>
              <a:rPr lang="zh-CN" altLang="en-US" sz="2400" dirty="0" smtClean="0">
                <a:latin typeface="+mn-ea"/>
              </a:rPr>
              <a:t>也称为多媒体内容描述接口（</a:t>
            </a:r>
            <a:r>
              <a:rPr lang="en-US" altLang="zh-CN" sz="2400" dirty="0" smtClean="0">
                <a:latin typeface="+mn-ea"/>
              </a:rPr>
              <a:t>Multimedia Content Description Interface</a:t>
            </a:r>
            <a:r>
              <a:rPr lang="zh-CN" altLang="en-US" sz="2400" dirty="0" smtClean="0">
                <a:latin typeface="+mn-ea"/>
              </a:rPr>
              <a:t>）</a:t>
            </a:r>
            <a:endParaRPr lang="en-US" altLang="zh-CN" sz="2400" dirty="0" smtClean="0">
              <a:latin typeface="+mn-ea"/>
            </a:endParaRPr>
          </a:p>
          <a:p>
            <a:r>
              <a:rPr lang="zh-CN" altLang="en-US" sz="2400" dirty="0" smtClean="0">
                <a:latin typeface="+mn-ea"/>
              </a:rPr>
              <a:t>该标准于</a:t>
            </a:r>
            <a:r>
              <a:rPr lang="en-US" altLang="zh-CN" sz="2400" dirty="0" smtClean="0">
                <a:latin typeface="+mn-ea"/>
              </a:rPr>
              <a:t>1998</a:t>
            </a:r>
            <a:r>
              <a:rPr lang="zh-CN" altLang="en-US" sz="2400" dirty="0" smtClean="0">
                <a:latin typeface="+mn-ea"/>
              </a:rPr>
              <a:t>年</a:t>
            </a:r>
            <a:r>
              <a:rPr lang="en-US" altLang="zh-CN" sz="2400" dirty="0" smtClean="0">
                <a:latin typeface="+mn-ea"/>
              </a:rPr>
              <a:t>10</a:t>
            </a:r>
            <a:r>
              <a:rPr lang="zh-CN" altLang="en-US" sz="2400" dirty="0" smtClean="0">
                <a:latin typeface="+mn-ea"/>
              </a:rPr>
              <a:t>月提出，于</a:t>
            </a:r>
            <a:r>
              <a:rPr lang="en-US" altLang="zh-CN" sz="2400" dirty="0" smtClean="0">
                <a:latin typeface="+mn-ea"/>
              </a:rPr>
              <a:t>2001</a:t>
            </a:r>
            <a:r>
              <a:rPr lang="zh-CN" altLang="en-US" sz="2400" dirty="0" smtClean="0">
                <a:latin typeface="+mn-ea"/>
              </a:rPr>
              <a:t>年最终完成并公布</a:t>
            </a:r>
            <a:endParaRPr lang="en-US" altLang="zh-CN" sz="2400" dirty="0" smtClean="0">
              <a:latin typeface="+mn-ea"/>
            </a:endParaRPr>
          </a:p>
          <a:p>
            <a:pPr algn="just"/>
            <a:r>
              <a:rPr lang="zh-CN" altLang="en-US" sz="2400" dirty="0" smtClean="0">
                <a:latin typeface="+mn-ea"/>
              </a:rPr>
              <a:t>为各类多媒体信息提供一种标准化的描述， 用来描述各种类型的多媒体信息和它们之间的关系，以便查询用户更快、更有效地检索信息。换而言之，</a:t>
            </a:r>
            <a:r>
              <a:rPr lang="en-US" altLang="zh-CN" sz="2400" dirty="0" smtClean="0">
                <a:latin typeface="+mn-ea"/>
              </a:rPr>
              <a:t>MPEG-7</a:t>
            </a:r>
            <a:r>
              <a:rPr lang="zh-CN" altLang="en-US" sz="2400" dirty="0" smtClean="0">
                <a:latin typeface="+mn-ea"/>
              </a:rPr>
              <a:t>规定一个用于描述各种不同类型多媒体信息的描述符的标准集合</a:t>
            </a:r>
          </a:p>
          <a:p>
            <a:r>
              <a:rPr lang="zh-CN" altLang="en-US" sz="2400" dirty="0" smtClean="0">
                <a:latin typeface="+mn-ea"/>
              </a:rPr>
              <a:t>这些媒体包括静态图像、图形、</a:t>
            </a:r>
            <a:r>
              <a:rPr lang="en-US" altLang="zh-CN" sz="2400" dirty="0" smtClean="0">
                <a:latin typeface="+mn-ea"/>
              </a:rPr>
              <a:t>3D</a:t>
            </a:r>
            <a:r>
              <a:rPr lang="zh-CN" altLang="en-US" sz="2400" dirty="0" smtClean="0">
                <a:latin typeface="+mn-ea"/>
              </a:rPr>
              <a:t>模型、声音、话音、电视以及在多媒体演示中它们之间的关系。在某些情况下，数据类型还可以包括面部特性和个人特性的表达</a:t>
            </a:r>
          </a:p>
        </p:txBody>
      </p:sp>
      <p:sp>
        <p:nvSpPr>
          <p:cNvPr id="163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的处理范围</a:t>
            </a:r>
          </a:p>
        </p:txBody>
      </p:sp>
      <p:sp>
        <p:nvSpPr>
          <p:cNvPr id="164867" name="内容占位符 2"/>
          <p:cNvSpPr>
            <a:spLocks noGrp="1"/>
          </p:cNvSpPr>
          <p:nvPr>
            <p:ph idx="1"/>
          </p:nvPr>
        </p:nvSpPr>
        <p:spPr>
          <a:xfrm>
            <a:off x="1066800" y="1371600"/>
            <a:ext cx="7620000" cy="1343025"/>
          </a:xfrm>
        </p:spPr>
        <p:txBody>
          <a:bodyPr/>
          <a:lstStyle/>
          <a:p>
            <a:r>
              <a:rPr lang="en-US" altLang="zh-CN" smtClean="0">
                <a:ea typeface="宋体" pitchFamily="2" charset="-122"/>
              </a:rPr>
              <a:t>MPEG-7</a:t>
            </a:r>
            <a:r>
              <a:rPr lang="zh-CN" altLang="en-US" smtClean="0">
                <a:ea typeface="宋体" pitchFamily="2" charset="-122"/>
              </a:rPr>
              <a:t>的处理链包括三个部分：特征抽取、标准描述和检索工具。</a:t>
            </a:r>
          </a:p>
        </p:txBody>
      </p:sp>
      <p:sp>
        <p:nvSpPr>
          <p:cNvPr id="164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64869" name="Picture 6"/>
          <p:cNvPicPr>
            <a:picLocks noChangeAspect="1" noChangeArrowheads="1"/>
          </p:cNvPicPr>
          <p:nvPr/>
        </p:nvPicPr>
        <p:blipFill>
          <a:blip r:embed="rId2" cstate="print"/>
          <a:srcRect/>
          <a:stretch>
            <a:fillRect/>
          </a:stretch>
        </p:blipFill>
        <p:spPr bwMode="auto">
          <a:xfrm>
            <a:off x="1000125" y="2928938"/>
            <a:ext cx="6872288" cy="1806575"/>
          </a:xfrm>
          <a:prstGeom prst="rect">
            <a:avLst/>
          </a:prstGeom>
          <a:noFill/>
          <a:ln w="9525">
            <a:noFill/>
            <a:miter lim="800000"/>
            <a:headEnd/>
            <a:tailEnd/>
          </a:ln>
        </p:spPr>
      </p:pic>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的应用领域</a:t>
            </a:r>
          </a:p>
        </p:txBody>
      </p:sp>
      <p:sp>
        <p:nvSpPr>
          <p:cNvPr id="165891" name="内容占位符 2"/>
          <p:cNvSpPr>
            <a:spLocks noGrp="1"/>
          </p:cNvSpPr>
          <p:nvPr>
            <p:ph idx="1"/>
          </p:nvPr>
        </p:nvSpPr>
        <p:spPr/>
        <p:txBody>
          <a:bodyPr/>
          <a:lstStyle/>
          <a:p>
            <a:r>
              <a:rPr lang="zh-CN" altLang="en-US" b="0" smtClean="0">
                <a:ea typeface="宋体" pitchFamily="2" charset="-122"/>
              </a:rPr>
              <a:t>数字图书馆（</a:t>
            </a:r>
            <a:r>
              <a:rPr lang="en-US" altLang="zh-CN" b="0" smtClean="0">
                <a:ea typeface="宋体" pitchFamily="2" charset="-122"/>
              </a:rPr>
              <a:t>Digital Library</a:t>
            </a:r>
            <a:r>
              <a:rPr lang="zh-CN" altLang="en-US" b="0" smtClean="0">
                <a:ea typeface="宋体" pitchFamily="2" charset="-122"/>
              </a:rPr>
              <a:t>），如图像目录、音乐词典等</a:t>
            </a:r>
            <a:endParaRPr lang="en-US" altLang="zh-CN" b="0" smtClean="0">
              <a:ea typeface="宋体" pitchFamily="2" charset="-122"/>
            </a:endParaRPr>
          </a:p>
          <a:p>
            <a:r>
              <a:rPr lang="zh-CN" altLang="en-US" b="0" smtClean="0">
                <a:ea typeface="宋体" pitchFamily="2" charset="-122"/>
              </a:rPr>
              <a:t>多媒体目录服务（</a:t>
            </a:r>
            <a:r>
              <a:rPr lang="en-US" altLang="zh-CN" b="0" smtClean="0">
                <a:ea typeface="宋体" pitchFamily="2" charset="-122"/>
              </a:rPr>
              <a:t>Multimedia Directory Services</a:t>
            </a:r>
            <a:r>
              <a:rPr lang="zh-CN" altLang="en-US" b="0" smtClean="0">
                <a:ea typeface="宋体" pitchFamily="2" charset="-122"/>
              </a:rPr>
              <a:t>）</a:t>
            </a:r>
            <a:endParaRPr lang="en-US" altLang="zh-CN" b="0" smtClean="0">
              <a:ea typeface="宋体" pitchFamily="2" charset="-122"/>
            </a:endParaRPr>
          </a:p>
          <a:p>
            <a:r>
              <a:rPr lang="zh-CN" altLang="en-US" b="0" smtClean="0">
                <a:ea typeface="宋体" pitchFamily="2" charset="-122"/>
              </a:rPr>
              <a:t>广播媒体的选择等</a:t>
            </a:r>
            <a:endParaRPr lang="en-US" altLang="zh-CN" b="0" smtClean="0">
              <a:ea typeface="宋体" pitchFamily="2" charset="-122"/>
            </a:endParaRPr>
          </a:p>
          <a:p>
            <a:r>
              <a:rPr lang="en-US" altLang="zh-CN" b="0" smtClean="0">
                <a:ea typeface="宋体" pitchFamily="2" charset="-122"/>
              </a:rPr>
              <a:t>MPEG-7</a:t>
            </a:r>
            <a:r>
              <a:rPr lang="zh-CN" altLang="en-US" b="0" smtClean="0">
                <a:ea typeface="宋体" pitchFamily="2" charset="-122"/>
              </a:rPr>
              <a:t>潜在应用领域还包括：教育、娱乐、新闻、旅游、医疗、购物等</a:t>
            </a:r>
            <a:endParaRPr lang="zh-CN" altLang="en-US" smtClean="0">
              <a:ea typeface="宋体" pitchFamily="2" charset="-122"/>
            </a:endParaRPr>
          </a:p>
        </p:txBody>
      </p:sp>
      <p:sp>
        <p:nvSpPr>
          <p:cNvPr id="165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的目标</a:t>
            </a:r>
          </a:p>
        </p:txBody>
      </p:sp>
      <p:sp>
        <p:nvSpPr>
          <p:cNvPr id="166915" name="内容占位符 2"/>
          <p:cNvSpPr>
            <a:spLocks noGrp="1"/>
          </p:cNvSpPr>
          <p:nvPr>
            <p:ph idx="1"/>
          </p:nvPr>
        </p:nvSpPr>
        <p:spPr>
          <a:xfrm>
            <a:off x="785813" y="1143000"/>
            <a:ext cx="7900987" cy="4929188"/>
          </a:xfrm>
        </p:spPr>
        <p:txBody>
          <a:bodyPr/>
          <a:lstStyle/>
          <a:p>
            <a:r>
              <a:rPr lang="zh-CN" altLang="en-US" sz="2800" b="0" smtClean="0">
                <a:ea typeface="宋体" pitchFamily="2" charset="-122"/>
              </a:rPr>
              <a:t>一个支持通过异构网络和设备使用户透明而广泛地使用多媒体资源的标准，其目标是建立一个交互的多媒体框架。支持以下功能</a:t>
            </a:r>
            <a:endParaRPr lang="en-US" altLang="zh-CN" sz="2800" b="0" smtClean="0">
              <a:ea typeface="宋体" pitchFamily="2" charset="-122"/>
            </a:endParaRPr>
          </a:p>
          <a:p>
            <a:pPr lvl="1"/>
            <a:r>
              <a:rPr lang="zh-CN" altLang="en-US" sz="2400" smtClean="0">
                <a:latin typeface="Arial" pitchFamily="34" charset="0"/>
                <a:ea typeface="宋体" pitchFamily="2" charset="-122"/>
              </a:rPr>
              <a:t>通过网络和</a:t>
            </a:r>
            <a:r>
              <a:rPr lang="en-US" altLang="zh-CN" sz="2400" smtClean="0">
                <a:latin typeface="Arial" pitchFamily="34" charset="0"/>
                <a:ea typeface="宋体" pitchFamily="2" charset="-122"/>
              </a:rPr>
              <a:t>/</a:t>
            </a:r>
            <a:r>
              <a:rPr lang="zh-CN" altLang="en-US" sz="2400" smtClean="0">
                <a:latin typeface="Arial" pitchFamily="34" charset="0"/>
                <a:ea typeface="宋体" pitchFamily="2" charset="-122"/>
              </a:rPr>
              <a:t>或设备存取、使用并交互操作多媒体对象</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实现多种业务模型，包括在价值链中对版权和支付交易的自动管理</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对内容使用者隐私的尊重</a:t>
            </a:r>
            <a:endParaRPr lang="en-US" altLang="zh-CN" sz="2400" smtClean="0">
              <a:latin typeface="Arial" pitchFamily="34" charset="0"/>
              <a:ea typeface="宋体" pitchFamily="2" charset="-122"/>
            </a:endParaRPr>
          </a:p>
          <a:p>
            <a:r>
              <a:rPr lang="en-US" altLang="zh-CN" sz="2800" b="0" smtClean="0">
                <a:ea typeface="宋体" pitchFamily="2" charset="-122"/>
              </a:rPr>
              <a:t>MPEG-21</a:t>
            </a:r>
            <a:r>
              <a:rPr lang="zh-CN" altLang="en-US" sz="2800" b="0" smtClean="0">
                <a:ea typeface="宋体" pitchFamily="2" charset="-122"/>
              </a:rPr>
              <a:t>技术报告向人们描绘了一幅未来的多媒体环境场景，这个环境能够支持各种不同的应用领域，不同用户可以使用和传送所有类型的数字内容</a:t>
            </a:r>
          </a:p>
        </p:txBody>
      </p:sp>
      <p:sp>
        <p:nvSpPr>
          <p:cNvPr id="166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1</a:t>
            </a:r>
            <a:r>
              <a:rPr lang="zh-CN" altLang="en-US" smtClean="0">
                <a:ea typeface="宋体" pitchFamily="2" charset="-122"/>
              </a:rPr>
              <a:t>）</a:t>
            </a:r>
          </a:p>
        </p:txBody>
      </p:sp>
      <p:sp>
        <p:nvSpPr>
          <p:cNvPr id="167939" name="内容占位符 2"/>
          <p:cNvSpPr>
            <a:spLocks noGrp="1"/>
          </p:cNvSpPr>
          <p:nvPr>
            <p:ph idx="1"/>
          </p:nvPr>
        </p:nvSpPr>
        <p:spPr>
          <a:xfrm>
            <a:off x="714375" y="1143000"/>
            <a:ext cx="7972425" cy="4929188"/>
          </a:xfrm>
        </p:spPr>
        <p:txBody>
          <a:bodyPr/>
          <a:lstStyle/>
          <a:p>
            <a:pPr>
              <a:buFont typeface="Wingdings" pitchFamily="2" charset="2"/>
              <a:buNone/>
            </a:pPr>
            <a:r>
              <a:rPr lang="en-US" altLang="zh-CN" sz="2800" b="0" smtClean="0">
                <a:ea typeface="宋体" pitchFamily="2" charset="-122"/>
              </a:rPr>
              <a:t>MPEG-21</a:t>
            </a:r>
            <a:r>
              <a:rPr lang="zh-CN" altLang="en-US" sz="2800" b="0" smtClean="0">
                <a:ea typeface="宋体" pitchFamily="2" charset="-122"/>
              </a:rPr>
              <a:t>多媒体框架是一个结构化的框架，从结构上可分成</a:t>
            </a:r>
            <a:r>
              <a:rPr lang="en-US" altLang="zh-CN" sz="2800" b="0" smtClean="0">
                <a:ea typeface="宋体" pitchFamily="2" charset="-122"/>
              </a:rPr>
              <a:t>7</a:t>
            </a:r>
            <a:r>
              <a:rPr lang="zh-CN" altLang="en-US" sz="2800" b="0" smtClean="0">
                <a:ea typeface="宋体" pitchFamily="2" charset="-122"/>
              </a:rPr>
              <a:t>大要素</a:t>
            </a:r>
            <a:endParaRPr lang="en-US" altLang="zh-CN" sz="2800" b="0" smtClean="0">
              <a:ea typeface="宋体" pitchFamily="2" charset="-122"/>
            </a:endParaRPr>
          </a:p>
          <a:p>
            <a:r>
              <a:rPr lang="en-US" altLang="zh-CN" sz="2800" b="0" smtClean="0">
                <a:ea typeface="宋体" pitchFamily="2" charset="-122"/>
              </a:rPr>
              <a:t>1</a:t>
            </a:r>
            <a:r>
              <a:rPr lang="zh-CN" altLang="en-US" sz="2800" b="0" smtClean="0">
                <a:ea typeface="宋体" pitchFamily="2" charset="-122"/>
              </a:rPr>
              <a:t>）数字项声明，即一种对数字项进行声明的统一而灵活的提取和可交互方案。</a:t>
            </a:r>
          </a:p>
          <a:p>
            <a:r>
              <a:rPr lang="en-US" altLang="zh-CN" sz="2800" b="0" smtClean="0">
                <a:ea typeface="宋体" pitchFamily="2" charset="-122"/>
              </a:rPr>
              <a:t>2</a:t>
            </a:r>
            <a:r>
              <a:rPr lang="zh-CN" altLang="en-US" sz="2800" b="0" smtClean="0">
                <a:ea typeface="宋体" pitchFamily="2" charset="-122"/>
              </a:rPr>
              <a:t>）内容展现手法，它是不同媒体的数据展现方式，如音频、视频的播放。</a:t>
            </a:r>
          </a:p>
          <a:p>
            <a:r>
              <a:rPr lang="en-US" altLang="zh-CN" sz="2800" b="0" smtClean="0">
                <a:ea typeface="宋体" pitchFamily="2" charset="-122"/>
              </a:rPr>
              <a:t>3</a:t>
            </a:r>
            <a:r>
              <a:rPr lang="zh-CN" altLang="en-US" sz="2800" b="0" smtClean="0">
                <a:ea typeface="宋体" pitchFamily="2" charset="-122"/>
              </a:rPr>
              <a:t>）数字项的标记和描述，这是对不同自然属性、类型和粒度的数字项进行统一标记和描述的结构。</a:t>
            </a:r>
          </a:p>
          <a:p>
            <a:endParaRPr lang="zh-CN" altLang="en-US" sz="2800" smtClean="0">
              <a:ea typeface="宋体" pitchFamily="2" charset="-122"/>
            </a:endParaRPr>
          </a:p>
        </p:txBody>
      </p:sp>
      <p:sp>
        <p:nvSpPr>
          <p:cNvPr id="167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2</a:t>
            </a:r>
            <a:r>
              <a:rPr lang="zh-CN" altLang="en-US" smtClean="0">
                <a:ea typeface="宋体" pitchFamily="2" charset="-122"/>
              </a:rPr>
              <a:t>）</a:t>
            </a:r>
          </a:p>
        </p:txBody>
      </p:sp>
      <p:sp>
        <p:nvSpPr>
          <p:cNvPr id="168963" name="内容占位符 2"/>
          <p:cNvSpPr>
            <a:spLocks noGrp="1"/>
          </p:cNvSpPr>
          <p:nvPr>
            <p:ph idx="1"/>
          </p:nvPr>
        </p:nvSpPr>
        <p:spPr/>
        <p:txBody>
          <a:bodyPr/>
          <a:lstStyle/>
          <a:p>
            <a:r>
              <a:rPr lang="en-US" altLang="zh-CN" sz="2800" b="0" smtClean="0">
                <a:ea typeface="宋体" pitchFamily="2" charset="-122"/>
              </a:rPr>
              <a:t>4</a:t>
            </a:r>
            <a:r>
              <a:rPr lang="zh-CN" altLang="en-US" sz="2800" b="0" smtClean="0">
                <a:ea typeface="宋体" pitchFamily="2" charset="-122"/>
              </a:rPr>
              <a:t>）内容的管理和使用，它为以下过程提供接口和协议：经内容传输和消费价值链创建、制作、存储、传送和使用的内容。</a:t>
            </a:r>
          </a:p>
          <a:p>
            <a:r>
              <a:rPr lang="en-US" altLang="zh-CN" sz="2800" b="0" smtClean="0">
                <a:ea typeface="宋体" pitchFamily="2" charset="-122"/>
              </a:rPr>
              <a:t>5</a:t>
            </a:r>
            <a:r>
              <a:rPr lang="zh-CN" altLang="en-US" sz="2800" b="0" smtClean="0">
                <a:ea typeface="宋体" pitchFamily="2" charset="-122"/>
              </a:rPr>
              <a:t>）知识产权的管理和保护，是内容在网络和设备上持久稳固的、可信的被管理和保护的方法。</a:t>
            </a:r>
          </a:p>
          <a:p>
            <a:r>
              <a:rPr lang="en-US" altLang="zh-CN" sz="2800" b="0" smtClean="0">
                <a:ea typeface="宋体" pitchFamily="2" charset="-122"/>
              </a:rPr>
              <a:t>6</a:t>
            </a:r>
            <a:r>
              <a:rPr lang="zh-CN" altLang="en-US" sz="2800" b="0" smtClean="0">
                <a:ea typeface="宋体" pitchFamily="2" charset="-122"/>
              </a:rPr>
              <a:t>）终端和网络，它们提供可交互和透明的通过网络和终端设备存取内容的能力。</a:t>
            </a:r>
          </a:p>
          <a:p>
            <a:r>
              <a:rPr lang="en-US" altLang="zh-CN" sz="2800" b="0" smtClean="0">
                <a:ea typeface="宋体" pitchFamily="2" charset="-122"/>
              </a:rPr>
              <a:t>7</a:t>
            </a:r>
            <a:r>
              <a:rPr lang="zh-CN" altLang="en-US" sz="2800" b="0" smtClean="0">
                <a:ea typeface="宋体" pitchFamily="2" charset="-122"/>
              </a:rPr>
              <a:t>）事件报告，它可以使用户准确了解在框架中发生的事件的可表征性能的语法和接口。</a:t>
            </a:r>
            <a:endParaRPr lang="zh-CN" altLang="en-US" sz="2800" smtClean="0">
              <a:ea typeface="宋体" pitchFamily="2" charset="-122"/>
            </a:endParaRPr>
          </a:p>
        </p:txBody>
      </p:sp>
      <p:sp>
        <p:nvSpPr>
          <p:cNvPr id="168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的用户需求</a:t>
            </a:r>
          </a:p>
        </p:txBody>
      </p:sp>
      <p:sp>
        <p:nvSpPr>
          <p:cNvPr id="169987" name="内容占位符 2"/>
          <p:cNvSpPr>
            <a:spLocks noGrp="1"/>
          </p:cNvSpPr>
          <p:nvPr>
            <p:ph idx="1"/>
          </p:nvPr>
        </p:nvSpPr>
        <p:spPr>
          <a:xfrm>
            <a:off x="785813" y="928688"/>
            <a:ext cx="8072437" cy="4700587"/>
          </a:xfrm>
        </p:spPr>
        <p:txBody>
          <a:bodyPr/>
          <a:lstStyle/>
          <a:p>
            <a:r>
              <a:rPr lang="en-US" altLang="zh-CN" b="0" smtClean="0">
                <a:ea typeface="宋体" pitchFamily="2" charset="-122"/>
              </a:rPr>
              <a:t>MPEG-21</a:t>
            </a:r>
            <a:r>
              <a:rPr lang="zh-CN" altLang="en-US" b="0" smtClean="0">
                <a:ea typeface="宋体" pitchFamily="2" charset="-122"/>
              </a:rPr>
              <a:t>应用发展所需的新标准</a:t>
            </a:r>
            <a:endParaRPr lang="en-US" altLang="zh-CN" b="0" smtClean="0">
              <a:ea typeface="宋体" pitchFamily="2" charset="-122"/>
            </a:endParaRPr>
          </a:p>
          <a:p>
            <a:r>
              <a:rPr lang="zh-CN" altLang="en-US" b="0" smtClean="0">
                <a:ea typeface="宋体" pitchFamily="2" charset="-122"/>
              </a:rPr>
              <a:t>为现有其他或者将来的标准和服务提供标准接口</a:t>
            </a:r>
            <a:endParaRPr lang="en-US" altLang="zh-CN" b="0" smtClean="0">
              <a:ea typeface="宋体" pitchFamily="2" charset="-122"/>
            </a:endParaRPr>
          </a:p>
          <a:p>
            <a:pPr lvl="1"/>
            <a:r>
              <a:rPr lang="zh-CN" altLang="en-US" smtClean="0">
                <a:latin typeface="Arial" pitchFamily="34" charset="0"/>
                <a:ea typeface="宋体" pitchFamily="2" charset="-122"/>
              </a:rPr>
              <a:t>如：将为</a:t>
            </a:r>
            <a:r>
              <a:rPr lang="en-US" altLang="zh-CN" smtClean="0">
                <a:latin typeface="Arial" pitchFamily="34" charset="0"/>
                <a:ea typeface="宋体" pitchFamily="2" charset="-122"/>
              </a:rPr>
              <a:t>XML</a:t>
            </a:r>
            <a:r>
              <a:rPr lang="zh-CN" altLang="en-US" smtClean="0">
                <a:latin typeface="Arial" pitchFamily="34" charset="0"/>
                <a:ea typeface="宋体" pitchFamily="2" charset="-122"/>
              </a:rPr>
              <a:t>、</a:t>
            </a:r>
            <a:r>
              <a:rPr lang="en-US" altLang="zh-CN" smtClean="0">
                <a:latin typeface="Arial" pitchFamily="34" charset="0"/>
                <a:ea typeface="宋体" pitchFamily="2" charset="-122"/>
              </a:rPr>
              <a:t>MPEG-2</a:t>
            </a:r>
            <a:r>
              <a:rPr lang="zh-CN" altLang="en-US" smtClean="0">
                <a:latin typeface="Arial" pitchFamily="34" charset="0"/>
                <a:ea typeface="宋体" pitchFamily="2" charset="-122"/>
              </a:rPr>
              <a:t>、</a:t>
            </a:r>
            <a:r>
              <a:rPr lang="en-US" altLang="zh-CN" smtClean="0">
                <a:latin typeface="Arial" pitchFamily="34" charset="0"/>
                <a:ea typeface="宋体" pitchFamily="2" charset="-122"/>
              </a:rPr>
              <a:t>TCP/IP</a:t>
            </a:r>
            <a:r>
              <a:rPr lang="zh-CN" altLang="en-US" smtClean="0">
                <a:latin typeface="Arial" pitchFamily="34" charset="0"/>
                <a:ea typeface="宋体" pitchFamily="2" charset="-122"/>
              </a:rPr>
              <a:t>等标准提供应用于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框架中的标准接口，为未来标准和服务的发展提供应用于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框架中的扩展接口。最终，</a:t>
            </a:r>
            <a:r>
              <a:rPr lang="en-US" altLang="zh-CN" smtClean="0">
                <a:latin typeface="Arial" pitchFamily="34" charset="0"/>
                <a:ea typeface="宋体" pitchFamily="2" charset="-122"/>
              </a:rPr>
              <a:t>MPEG</a:t>
            </a:r>
            <a:r>
              <a:rPr lang="zh-CN" altLang="en-US" smtClean="0">
                <a:latin typeface="Arial" pitchFamily="34" charset="0"/>
                <a:ea typeface="宋体" pitchFamily="2" charset="-122"/>
              </a:rPr>
              <a:t>将在制定标准的同时实现统一的多媒体框架</a:t>
            </a:r>
            <a:endParaRPr lang="en-US" altLang="zh-CN" smtClean="0">
              <a:latin typeface="Arial" pitchFamily="34" charset="0"/>
              <a:ea typeface="宋体" pitchFamily="2" charset="-122"/>
            </a:endParaRPr>
          </a:p>
          <a:p>
            <a:r>
              <a:rPr lang="en-US" altLang="zh-CN" smtClean="0">
                <a:ea typeface="宋体" pitchFamily="2" charset="-122"/>
              </a:rPr>
              <a:t>MPEG-21</a:t>
            </a:r>
            <a:r>
              <a:rPr lang="zh-CN" altLang="en-US" smtClean="0">
                <a:ea typeface="宋体" pitchFamily="2" charset="-122"/>
              </a:rPr>
              <a:t>的应用领域</a:t>
            </a:r>
            <a:endParaRPr lang="en-US" altLang="zh-CN" smtClean="0">
              <a:ea typeface="宋体" pitchFamily="2" charset="-122"/>
            </a:endParaRPr>
          </a:p>
          <a:p>
            <a:pPr lvl="1"/>
            <a:r>
              <a:rPr lang="zh-CN" altLang="en-US" smtClean="0">
                <a:latin typeface="Arial" pitchFamily="34" charset="0"/>
                <a:ea typeface="宋体" pitchFamily="2" charset="-122"/>
              </a:rPr>
              <a:t>为多媒体信息的用户提供透明而有效的电子交易和使用环境</a:t>
            </a:r>
          </a:p>
        </p:txBody>
      </p:sp>
      <p:sp>
        <p:nvSpPr>
          <p:cNvPr id="169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标准</a:t>
            </a:r>
          </a:p>
        </p:txBody>
      </p:sp>
      <p:sp>
        <p:nvSpPr>
          <p:cNvPr id="171011" name="内容占位符 2"/>
          <p:cNvSpPr>
            <a:spLocks noGrp="1"/>
          </p:cNvSpPr>
          <p:nvPr>
            <p:ph idx="1"/>
          </p:nvPr>
        </p:nvSpPr>
        <p:spPr>
          <a:xfrm>
            <a:off x="1066800" y="1214438"/>
            <a:ext cx="7620000" cy="4857750"/>
          </a:xfrm>
        </p:spPr>
        <p:txBody>
          <a:bodyPr/>
          <a:lstStyle/>
          <a:p>
            <a:r>
              <a:rPr lang="zh-CN" altLang="en-US" sz="2800" dirty="0" smtClean="0">
                <a:ea typeface="宋体" pitchFamily="2" charset="-122"/>
              </a:rPr>
              <a:t>适用于</a:t>
            </a:r>
            <a:r>
              <a:rPr lang="en-US" altLang="zh-CN" sz="2800" dirty="0" smtClean="0">
                <a:ea typeface="宋体" pitchFamily="2" charset="-122"/>
              </a:rPr>
              <a:t>ISDN</a:t>
            </a:r>
            <a:r>
              <a:rPr lang="zh-CN" altLang="en-US" sz="2800" dirty="0" smtClean="0">
                <a:ea typeface="宋体" pitchFamily="2" charset="-122"/>
              </a:rPr>
              <a:t>传输</a:t>
            </a:r>
            <a:endParaRPr lang="en-US" altLang="zh-CN" sz="2800" dirty="0" smtClean="0">
              <a:ea typeface="宋体" pitchFamily="2" charset="-122"/>
            </a:endParaRPr>
          </a:p>
          <a:p>
            <a:r>
              <a:rPr lang="zh-CN" altLang="en-US" sz="2800" dirty="0" smtClean="0">
                <a:ea typeface="宋体" pitchFamily="2" charset="-122"/>
              </a:rPr>
              <a:t>用于支持电视电话和电视会议</a:t>
            </a:r>
            <a:endParaRPr lang="en-US" altLang="zh-CN" sz="2800" dirty="0" smtClean="0">
              <a:ea typeface="宋体" pitchFamily="2" charset="-122"/>
            </a:endParaRPr>
          </a:p>
          <a:p>
            <a:r>
              <a:rPr lang="zh-CN" altLang="en-US" sz="2800" dirty="0" smtClean="0">
                <a:ea typeface="宋体" pitchFamily="2" charset="-122"/>
              </a:rPr>
              <a:t>国际电话电报咨询委员会</a:t>
            </a:r>
            <a:r>
              <a:rPr lang="en-US" altLang="zh-CN" sz="2800" dirty="0" smtClean="0">
                <a:ea typeface="宋体" pitchFamily="2" charset="-122"/>
              </a:rPr>
              <a:t>CCITT</a:t>
            </a:r>
            <a:r>
              <a:rPr lang="zh-CN" altLang="en-US" sz="2800" dirty="0" smtClean="0">
                <a:ea typeface="宋体" pitchFamily="2" charset="-122"/>
              </a:rPr>
              <a:t>于</a:t>
            </a:r>
            <a:r>
              <a:rPr lang="en-US" altLang="zh-CN" sz="2800" dirty="0" smtClean="0">
                <a:ea typeface="宋体" pitchFamily="2" charset="-122"/>
              </a:rPr>
              <a:t>1990</a:t>
            </a:r>
            <a:r>
              <a:rPr lang="zh-CN" altLang="en-US" sz="2800" dirty="0" smtClean="0">
                <a:ea typeface="宋体" pitchFamily="2" charset="-122"/>
              </a:rPr>
              <a:t>年</a:t>
            </a:r>
            <a:r>
              <a:rPr lang="en-US" altLang="zh-CN" sz="2800" dirty="0" smtClean="0">
                <a:ea typeface="宋体" pitchFamily="2" charset="-122"/>
              </a:rPr>
              <a:t>12</a:t>
            </a:r>
            <a:r>
              <a:rPr lang="zh-CN" altLang="en-US" sz="2800" dirty="0" smtClean="0">
                <a:ea typeface="宋体" pitchFamily="2" charset="-122"/>
              </a:rPr>
              <a:t>月正式颁布</a:t>
            </a:r>
            <a:endParaRPr lang="en-US" altLang="zh-CN" sz="2800" dirty="0" smtClean="0">
              <a:ea typeface="宋体" pitchFamily="2" charset="-122"/>
            </a:endParaRPr>
          </a:p>
          <a:p>
            <a:r>
              <a:rPr lang="zh-CN" altLang="en-US" sz="2800" dirty="0" smtClean="0">
                <a:ea typeface="宋体" pitchFamily="2" charset="-122"/>
              </a:rPr>
              <a:t>对实时性有要求，延时时间要少于</a:t>
            </a:r>
            <a:r>
              <a:rPr lang="en-US" altLang="zh-CN" sz="2800" dirty="0" smtClean="0">
                <a:ea typeface="宋体" pitchFamily="2" charset="-122"/>
              </a:rPr>
              <a:t>150us</a:t>
            </a:r>
          </a:p>
          <a:p>
            <a:r>
              <a:rPr lang="zh-CN" altLang="en-US" sz="2800" dirty="0" smtClean="0">
                <a:ea typeface="宋体" pitchFamily="2" charset="-122"/>
              </a:rPr>
              <a:t>编码视频信号的传输速率</a:t>
            </a:r>
            <a:r>
              <a:rPr lang="en-US" altLang="zh-CN" sz="2800" dirty="0" smtClean="0">
                <a:ea typeface="宋体" pitchFamily="2" charset="-122"/>
              </a:rPr>
              <a:t>p ×64kbps</a:t>
            </a:r>
            <a:r>
              <a:rPr lang="zh-CN" altLang="en-US" sz="2800" dirty="0" smtClean="0">
                <a:ea typeface="宋体" pitchFamily="2" charset="-122"/>
              </a:rPr>
              <a:t>， </a:t>
            </a:r>
            <a:r>
              <a:rPr lang="en-US" altLang="zh-CN" sz="2800" dirty="0" smtClean="0">
                <a:ea typeface="宋体" pitchFamily="2" charset="-122"/>
              </a:rPr>
              <a:t>p=1 </a:t>
            </a:r>
            <a:r>
              <a:rPr lang="zh-CN" altLang="en-US" sz="2800" dirty="0" smtClean="0">
                <a:ea typeface="宋体" pitchFamily="2" charset="-122"/>
              </a:rPr>
              <a:t>～</a:t>
            </a:r>
            <a:r>
              <a:rPr lang="en-US" altLang="zh-CN" sz="2800" dirty="0" smtClean="0">
                <a:ea typeface="宋体" pitchFamily="2" charset="-122"/>
              </a:rPr>
              <a:t>30</a:t>
            </a:r>
            <a:r>
              <a:rPr lang="zh-CN" altLang="en-US" sz="2800" dirty="0" smtClean="0">
                <a:ea typeface="宋体" pitchFamily="2" charset="-122"/>
              </a:rPr>
              <a:t>，即</a:t>
            </a:r>
            <a:r>
              <a:rPr lang="en-US" altLang="zh-CN" sz="2800" dirty="0" smtClean="0">
                <a:ea typeface="宋体" pitchFamily="2" charset="-122"/>
              </a:rPr>
              <a:t>64kbps</a:t>
            </a:r>
            <a:r>
              <a:rPr lang="zh-CN" altLang="en-US" sz="2800" dirty="0" smtClean="0">
                <a:ea typeface="宋体" pitchFamily="2" charset="-122"/>
              </a:rPr>
              <a:t>到</a:t>
            </a:r>
            <a:r>
              <a:rPr lang="en-US" altLang="zh-CN" sz="2800" dirty="0" smtClean="0">
                <a:ea typeface="宋体" pitchFamily="2" charset="-122"/>
              </a:rPr>
              <a:t>1.92Mbps</a:t>
            </a:r>
          </a:p>
          <a:p>
            <a:r>
              <a:rPr lang="en-US" altLang="zh-CN" sz="2800" dirty="0" smtClean="0">
                <a:ea typeface="宋体" pitchFamily="2" charset="-122"/>
              </a:rPr>
              <a:t>12 </a:t>
            </a:r>
            <a:r>
              <a:rPr lang="zh-CN" altLang="en-US" sz="2800" dirty="0" smtClean="0">
                <a:ea typeface="宋体" pitchFamily="2" charset="-122"/>
              </a:rPr>
              <a:t>～</a:t>
            </a:r>
            <a:r>
              <a:rPr lang="en-US" altLang="zh-CN" sz="2800" dirty="0" smtClean="0">
                <a:ea typeface="宋体" pitchFamily="2" charset="-122"/>
              </a:rPr>
              <a:t>15</a:t>
            </a:r>
            <a:r>
              <a:rPr lang="zh-CN" altLang="en-US" sz="2800" dirty="0" smtClean="0">
                <a:ea typeface="宋体" pitchFamily="2" charset="-122"/>
              </a:rPr>
              <a:t>帧为一组，</a:t>
            </a:r>
            <a:r>
              <a:rPr lang="en-US" altLang="zh-CN" sz="2800" dirty="0" smtClean="0">
                <a:ea typeface="宋体" pitchFamily="2" charset="-122"/>
              </a:rPr>
              <a:t>3 </a:t>
            </a:r>
            <a:r>
              <a:rPr lang="zh-CN" altLang="en-US" sz="2800" dirty="0" smtClean="0">
                <a:ea typeface="宋体" pitchFamily="2" charset="-122"/>
              </a:rPr>
              <a:t>～</a:t>
            </a:r>
            <a:r>
              <a:rPr lang="en-US" altLang="zh-CN" sz="2800" dirty="0" smtClean="0">
                <a:ea typeface="宋体" pitchFamily="2" charset="-122"/>
              </a:rPr>
              <a:t>4</a:t>
            </a:r>
            <a:r>
              <a:rPr lang="zh-CN" altLang="en-US" sz="2800" dirty="0" smtClean="0">
                <a:ea typeface="宋体" pitchFamily="2" charset="-122"/>
              </a:rPr>
              <a:t>帧定义一个</a:t>
            </a:r>
            <a:r>
              <a:rPr lang="en-US" altLang="zh-CN" sz="2800" dirty="0" smtClean="0">
                <a:ea typeface="宋体" pitchFamily="2" charset="-122"/>
              </a:rPr>
              <a:t>P</a:t>
            </a:r>
            <a:r>
              <a:rPr lang="zh-CN" altLang="en-US" sz="2800" dirty="0" smtClean="0">
                <a:ea typeface="宋体" pitchFamily="2" charset="-122"/>
              </a:rPr>
              <a:t>帧</a:t>
            </a:r>
            <a:endParaRPr lang="en-US" altLang="zh-CN" sz="2800" dirty="0" smtClean="0">
              <a:ea typeface="宋体" pitchFamily="2" charset="-122"/>
            </a:endParaRPr>
          </a:p>
          <a:p>
            <a:r>
              <a:rPr lang="zh-CN" altLang="en-US" sz="2800" dirty="0" smtClean="0">
                <a:ea typeface="宋体" pitchFamily="2" charset="-122"/>
              </a:rPr>
              <a:t>支持</a:t>
            </a:r>
            <a:r>
              <a:rPr lang="en-US" altLang="zh-CN" sz="2800" dirty="0" smtClean="0">
                <a:ea typeface="宋体" pitchFamily="2" charset="-122"/>
              </a:rPr>
              <a:t>CIF</a:t>
            </a:r>
            <a:r>
              <a:rPr lang="zh-CN" altLang="en-US" sz="2800" dirty="0" smtClean="0">
                <a:ea typeface="宋体" pitchFamily="2" charset="-122"/>
              </a:rPr>
              <a:t>，</a:t>
            </a:r>
            <a:r>
              <a:rPr lang="en-US" altLang="zh-CN" sz="2800" dirty="0" smtClean="0">
                <a:ea typeface="宋体" pitchFamily="2" charset="-122"/>
              </a:rPr>
              <a:t>QCIF</a:t>
            </a:r>
            <a:r>
              <a:rPr lang="zh-CN" altLang="en-US" sz="2800" dirty="0" smtClean="0">
                <a:ea typeface="宋体" pitchFamily="2" charset="-122"/>
              </a:rPr>
              <a:t>两种图像格式</a:t>
            </a:r>
            <a:endParaRPr lang="en-US" altLang="zh-CN" sz="2800" dirty="0" smtClean="0">
              <a:ea typeface="宋体" pitchFamily="2" charset="-122"/>
            </a:endParaRPr>
          </a:p>
          <a:p>
            <a:r>
              <a:rPr lang="zh-CN" altLang="en-US" sz="2800" dirty="0" smtClean="0">
                <a:ea typeface="宋体" pitchFamily="2" charset="-122"/>
              </a:rPr>
              <a:t>与</a:t>
            </a:r>
            <a:r>
              <a:rPr lang="en-US" altLang="zh-CN" sz="2800" dirty="0" smtClean="0">
                <a:ea typeface="宋体" pitchFamily="2" charset="-122"/>
              </a:rPr>
              <a:t>MPEG-1</a:t>
            </a:r>
            <a:r>
              <a:rPr lang="zh-CN" altLang="en-US" sz="2800" dirty="0" smtClean="0">
                <a:ea typeface="宋体" pitchFamily="2" charset="-122"/>
              </a:rPr>
              <a:t>类似，自适应量化编码</a:t>
            </a:r>
          </a:p>
        </p:txBody>
      </p:sp>
      <p:sp>
        <p:nvSpPr>
          <p:cNvPr id="171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p:nvPr>
        </p:nvSpPr>
        <p:spPr>
          <a:xfrm>
            <a:off x="1295400" y="457200"/>
            <a:ext cx="7134225" cy="900113"/>
          </a:xfrm>
        </p:spPr>
        <p:txBody>
          <a:bodyPr/>
          <a:lstStyle/>
          <a:p>
            <a:r>
              <a:rPr lang="en-US" altLang="zh-CN" smtClean="0">
                <a:ea typeface="宋体" pitchFamily="2" charset="-122"/>
              </a:rPr>
              <a:t>MPEG-1</a:t>
            </a:r>
            <a:r>
              <a:rPr lang="zh-CN" altLang="en-US" smtClean="0">
                <a:ea typeface="宋体" pitchFamily="2" charset="-122"/>
              </a:rPr>
              <a:t>与</a:t>
            </a:r>
            <a:r>
              <a:rPr lang="en-US" altLang="zh-CN" smtClean="0">
                <a:ea typeface="宋体" pitchFamily="2" charset="-122"/>
              </a:rPr>
              <a:t>H.261</a:t>
            </a:r>
            <a:r>
              <a:rPr lang="zh-CN" altLang="en-US" smtClean="0">
                <a:ea typeface="宋体" pitchFamily="2" charset="-122"/>
              </a:rPr>
              <a:t>标准视频图像输入格式参数比较</a:t>
            </a:r>
          </a:p>
        </p:txBody>
      </p:sp>
      <p:sp>
        <p:nvSpPr>
          <p:cNvPr id="1720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642938" y="2046989"/>
          <a:ext cx="7643862" cy="2246107"/>
        </p:xfrm>
        <a:graphic>
          <a:graphicData uri="http://schemas.openxmlformats.org/drawingml/2006/table">
            <a:tbl>
              <a:tblPr firstRow="1" bandRow="1">
                <a:tableStyleId>{5C22544A-7EE6-4342-B048-85BDC9FD1C3A}</a:tableStyleId>
              </a:tblPr>
              <a:tblGrid>
                <a:gridCol w="1143006"/>
                <a:gridCol w="571504"/>
                <a:gridCol w="1785950"/>
                <a:gridCol w="1595448"/>
                <a:gridCol w="1273977"/>
                <a:gridCol w="1273977"/>
              </a:tblGrid>
              <a:tr h="413560">
                <a:tc gridSpan="2">
                  <a:txBody>
                    <a:bodyPr/>
                    <a:lstStyle/>
                    <a:p>
                      <a:pPr algn="ctr"/>
                      <a:r>
                        <a:rPr lang="zh-CN" altLang="en-US" dirty="0" smtClean="0"/>
                        <a:t>标准名称</a:t>
                      </a:r>
                      <a:endParaRPr lang="zh-CN" altLang="en-US" dirty="0"/>
                    </a:p>
                  </a:txBody>
                  <a:tcPr/>
                </a:tc>
                <a:tc hMerge="1">
                  <a:txBody>
                    <a:bodyPr/>
                    <a:lstStyle/>
                    <a:p>
                      <a:endParaRPr lang="zh-CN" altLang="en-US" dirty="0"/>
                    </a:p>
                  </a:txBody>
                  <a:tcPr/>
                </a:tc>
                <a:tc gridSpan="2">
                  <a:txBody>
                    <a:bodyPr/>
                    <a:lstStyle/>
                    <a:p>
                      <a:pPr algn="ctr"/>
                      <a:r>
                        <a:rPr lang="en-US" altLang="zh-CN" dirty="0" smtClean="0"/>
                        <a:t>MPEG-1</a:t>
                      </a:r>
                      <a:endParaRPr lang="zh-CN" altLang="en-US" dirty="0"/>
                    </a:p>
                  </a:txBody>
                  <a:tcPr/>
                </a:tc>
                <a:tc hMerge="1">
                  <a:txBody>
                    <a:bodyPr/>
                    <a:lstStyle/>
                    <a:p>
                      <a:endParaRPr lang="zh-CN" altLang="en-US" dirty="0"/>
                    </a:p>
                  </a:txBody>
                  <a:tcPr/>
                </a:tc>
                <a:tc gridSpan="2">
                  <a:txBody>
                    <a:bodyPr/>
                    <a:lstStyle/>
                    <a:p>
                      <a:pPr algn="ctr"/>
                      <a:r>
                        <a:rPr lang="en-US" altLang="zh-CN" dirty="0" smtClean="0"/>
                        <a:t>H.261</a:t>
                      </a:r>
                      <a:endParaRPr lang="zh-CN" altLang="en-US" dirty="0"/>
                    </a:p>
                  </a:txBody>
                  <a:tcPr/>
                </a:tc>
                <a:tc hMerge="1">
                  <a:txBody>
                    <a:bodyPr/>
                    <a:lstStyle/>
                    <a:p>
                      <a:endParaRPr lang="zh-CN" altLang="en-US" dirty="0"/>
                    </a:p>
                  </a:txBody>
                  <a:tcPr/>
                </a:tc>
              </a:tr>
              <a:tr h="351667">
                <a:tc gridSpan="2">
                  <a:txBody>
                    <a:bodyPr/>
                    <a:lstStyle/>
                    <a:p>
                      <a:pPr algn="ctr"/>
                      <a:r>
                        <a:rPr lang="zh-CN" altLang="en-US" dirty="0" smtClean="0"/>
                        <a:t>图像输入格式</a:t>
                      </a:r>
                      <a:endParaRPr lang="zh-CN" altLang="en-US" dirty="0"/>
                    </a:p>
                  </a:txBody>
                  <a:tcPr/>
                </a:tc>
                <a:tc hMerge="1">
                  <a:txBody>
                    <a:bodyPr/>
                    <a:lstStyle/>
                    <a:p>
                      <a:endParaRPr lang="zh-CN" altLang="en-US" dirty="0"/>
                    </a:p>
                  </a:txBody>
                  <a:tcPr/>
                </a:tc>
                <a:tc gridSpan="2">
                  <a:txBody>
                    <a:bodyPr/>
                    <a:lstStyle/>
                    <a:p>
                      <a:pPr algn="ctr"/>
                      <a:r>
                        <a:rPr lang="en-US" altLang="zh-CN" dirty="0" smtClean="0"/>
                        <a:t>SIF</a:t>
                      </a:r>
                      <a:endParaRPr lang="zh-CN" altLang="en-US" dirty="0"/>
                    </a:p>
                  </a:txBody>
                  <a:tcPr/>
                </a:tc>
                <a:tc hMerge="1">
                  <a:txBody>
                    <a:bodyPr/>
                    <a:lstStyle/>
                    <a:p>
                      <a:endParaRPr lang="zh-CN" altLang="en-US" dirty="0"/>
                    </a:p>
                  </a:txBody>
                  <a:tcPr/>
                </a:tc>
                <a:tc>
                  <a:txBody>
                    <a:bodyPr/>
                    <a:lstStyle/>
                    <a:p>
                      <a:pPr algn="ctr"/>
                      <a:r>
                        <a:rPr lang="en-US" altLang="zh-CN" dirty="0" smtClean="0"/>
                        <a:t>CIF</a:t>
                      </a:r>
                      <a:endParaRPr lang="zh-CN" altLang="en-US" dirty="0"/>
                    </a:p>
                  </a:txBody>
                  <a:tcPr/>
                </a:tc>
                <a:tc>
                  <a:txBody>
                    <a:bodyPr/>
                    <a:lstStyle/>
                    <a:p>
                      <a:pPr algn="ctr"/>
                      <a:r>
                        <a:rPr lang="en-US" altLang="zh-CN" dirty="0" smtClean="0"/>
                        <a:t>QCIF</a:t>
                      </a:r>
                      <a:endParaRPr lang="zh-CN" altLang="en-US" dirty="0"/>
                    </a:p>
                  </a:txBody>
                  <a:tcPr/>
                </a:tc>
              </a:tr>
              <a:tr h="369507">
                <a:tc gridSpan="2">
                  <a:txBody>
                    <a:bodyPr/>
                    <a:lstStyle/>
                    <a:p>
                      <a:pPr algn="ctr"/>
                      <a:r>
                        <a:rPr lang="zh-CN" altLang="en-US" dirty="0" smtClean="0"/>
                        <a:t>帧</a:t>
                      </a:r>
                      <a:r>
                        <a:rPr lang="en-US" altLang="zh-CN" dirty="0" smtClean="0"/>
                        <a:t>/</a:t>
                      </a:r>
                      <a:r>
                        <a:rPr lang="zh-CN" altLang="en-US" dirty="0" smtClean="0"/>
                        <a:t>秒</a:t>
                      </a:r>
                      <a:endParaRPr lang="zh-CN" altLang="en-US" dirty="0"/>
                    </a:p>
                  </a:txBody>
                  <a:tcPr/>
                </a:tc>
                <a:tc hMerge="1">
                  <a:txBody>
                    <a:bodyPr/>
                    <a:lstStyle/>
                    <a:p>
                      <a:endParaRPr lang="zh-CN" altLang="en-US" dirty="0"/>
                    </a:p>
                  </a:txBody>
                  <a:tcPr/>
                </a:tc>
                <a:tc>
                  <a:txBody>
                    <a:bodyPr/>
                    <a:lstStyle/>
                    <a:p>
                      <a:pPr algn="ctr"/>
                      <a:r>
                        <a:rPr lang="en-US" altLang="zh-CN" dirty="0" smtClean="0"/>
                        <a:t>25</a:t>
                      </a:r>
                      <a:r>
                        <a:rPr lang="zh-CN" altLang="en-US" dirty="0" smtClean="0"/>
                        <a:t>（</a:t>
                      </a:r>
                      <a:r>
                        <a:rPr lang="en-US" altLang="zh-CN" dirty="0" smtClean="0"/>
                        <a:t>PAL</a:t>
                      </a:r>
                      <a:r>
                        <a:rPr lang="zh-CN" altLang="en-US" dirty="0" smtClean="0"/>
                        <a:t>）</a:t>
                      </a:r>
                      <a:endParaRPr lang="zh-CN" altLang="en-US" dirty="0"/>
                    </a:p>
                  </a:txBody>
                  <a:tcPr/>
                </a:tc>
                <a:tc>
                  <a:txBody>
                    <a:bodyPr/>
                    <a:lstStyle/>
                    <a:p>
                      <a:pPr algn="ctr"/>
                      <a:r>
                        <a:rPr lang="en-US" altLang="zh-CN" dirty="0" smtClean="0"/>
                        <a:t>30</a:t>
                      </a:r>
                      <a:r>
                        <a:rPr lang="zh-CN" altLang="en-US" dirty="0" smtClean="0"/>
                        <a:t>（</a:t>
                      </a:r>
                      <a:r>
                        <a:rPr lang="en-US" altLang="zh-CN" dirty="0" smtClean="0"/>
                        <a:t>NTSC</a:t>
                      </a:r>
                      <a:r>
                        <a:rPr lang="zh-CN" altLang="en-US" dirty="0" smtClean="0"/>
                        <a:t>）</a:t>
                      </a:r>
                      <a:endParaRPr lang="zh-CN" altLang="en-US" dirty="0"/>
                    </a:p>
                  </a:txBody>
                  <a:tcPr/>
                </a:tc>
                <a:tc gridSpan="2">
                  <a:txBody>
                    <a:bodyPr/>
                    <a:lstStyle/>
                    <a:p>
                      <a:pPr algn="ctr"/>
                      <a:r>
                        <a:rPr lang="en-US" altLang="zh-CN" dirty="0" smtClean="0"/>
                        <a:t>29.97</a:t>
                      </a:r>
                      <a:endParaRPr lang="zh-CN" altLang="en-US" dirty="0"/>
                    </a:p>
                  </a:txBody>
                  <a:tcPr/>
                </a:tc>
                <a:tc hMerge="1">
                  <a:txBody>
                    <a:bodyPr/>
                    <a:lstStyle/>
                    <a:p>
                      <a:endParaRPr lang="zh-CN" altLang="en-US" dirty="0"/>
                    </a:p>
                  </a:txBody>
                  <a:tcPr/>
                </a:tc>
              </a:tr>
              <a:tr h="351667">
                <a:tc rowSpan="3">
                  <a:txBody>
                    <a:bodyPr/>
                    <a:lstStyle/>
                    <a:p>
                      <a:pPr algn="ctr"/>
                      <a:r>
                        <a:rPr lang="zh-CN" altLang="en-US" dirty="0" smtClean="0"/>
                        <a:t>图像分辨率</a:t>
                      </a:r>
                      <a:endParaRPr lang="zh-CN" altLang="en-US" dirty="0"/>
                    </a:p>
                  </a:txBody>
                  <a:tcPr/>
                </a:tc>
                <a:tc>
                  <a:txBody>
                    <a:bodyPr/>
                    <a:lstStyle/>
                    <a:p>
                      <a:pPr algn="ctr"/>
                      <a:r>
                        <a:rPr lang="en-US" altLang="zh-CN" dirty="0" smtClean="0"/>
                        <a:t>Y</a:t>
                      </a:r>
                      <a:endParaRPr lang="zh-CN" altLang="en-US" dirty="0"/>
                    </a:p>
                  </a:txBody>
                  <a:tcPr/>
                </a:tc>
                <a:tc>
                  <a:txBody>
                    <a:bodyPr/>
                    <a:lstStyle/>
                    <a:p>
                      <a:pPr algn="ctr"/>
                      <a:r>
                        <a:rPr lang="en-US" altLang="zh-CN" dirty="0" smtClean="0"/>
                        <a:t>360</a:t>
                      </a:r>
                      <a:r>
                        <a:rPr lang="zh-CN" altLang="en-US" dirty="0" smtClean="0"/>
                        <a:t>*</a:t>
                      </a:r>
                      <a:r>
                        <a:rPr lang="en-US" altLang="zh-CN" dirty="0" smtClean="0"/>
                        <a:t>288</a:t>
                      </a:r>
                      <a:endParaRPr lang="zh-CN" altLang="en-US" dirty="0"/>
                    </a:p>
                  </a:txBody>
                  <a:tcPr/>
                </a:tc>
                <a:tc>
                  <a:txBody>
                    <a:bodyPr/>
                    <a:lstStyle/>
                    <a:p>
                      <a:pPr algn="ctr"/>
                      <a:r>
                        <a:rPr lang="en-US" altLang="zh-CN" dirty="0" smtClean="0"/>
                        <a:t>360</a:t>
                      </a:r>
                      <a:r>
                        <a:rPr lang="zh-CN" altLang="en-US" dirty="0" smtClean="0"/>
                        <a:t>*</a:t>
                      </a:r>
                      <a:r>
                        <a:rPr lang="en-US" altLang="zh-CN" dirty="0" smtClean="0"/>
                        <a:t>240</a:t>
                      </a:r>
                      <a:endParaRPr lang="zh-CN" altLang="en-US" dirty="0"/>
                    </a:p>
                  </a:txBody>
                  <a:tcPr/>
                </a:tc>
                <a:tc>
                  <a:txBody>
                    <a:bodyPr/>
                    <a:lstStyle/>
                    <a:p>
                      <a:pPr algn="ctr"/>
                      <a:r>
                        <a:rPr lang="en-US" altLang="zh-CN" dirty="0" smtClean="0"/>
                        <a:t>352</a:t>
                      </a:r>
                      <a:r>
                        <a:rPr lang="zh-CN" altLang="en-US" dirty="0" smtClean="0"/>
                        <a:t>*</a:t>
                      </a:r>
                      <a:r>
                        <a:rPr lang="en-US" altLang="zh-CN" dirty="0" smtClean="0"/>
                        <a:t>288</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R</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B</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1"/>
          <p:cNvSpPr>
            <a:spLocks noGrp="1"/>
          </p:cNvSpPr>
          <p:nvPr>
            <p:ph type="title"/>
          </p:nvPr>
        </p:nvSpPr>
        <p:spPr/>
        <p:txBody>
          <a:bodyPr/>
          <a:lstStyle/>
          <a:p>
            <a:r>
              <a:rPr lang="zh-CN" altLang="en-US" smtClean="0">
                <a:latin typeface="Times New Roman" pitchFamily="18" charset="0"/>
                <a:ea typeface="宋体" pitchFamily="2" charset="-122"/>
              </a:rPr>
              <a:t>信息量</a:t>
            </a:r>
            <a:endParaRPr lang="zh-CN" altLang="en-US" smtClean="0">
              <a:ea typeface="宋体" pitchFamily="2" charset="-122"/>
            </a:endParaRPr>
          </a:p>
        </p:txBody>
      </p:sp>
      <p:sp>
        <p:nvSpPr>
          <p:cNvPr id="7172" name="内容占位符 2"/>
          <p:cNvSpPr>
            <a:spLocks noGrp="1"/>
          </p:cNvSpPr>
          <p:nvPr>
            <p:ph idx="1"/>
          </p:nvPr>
        </p:nvSpPr>
        <p:spPr>
          <a:xfrm>
            <a:off x="500063" y="1371600"/>
            <a:ext cx="8186737" cy="4700588"/>
          </a:xfrm>
        </p:spPr>
        <p:txBody>
          <a:bodyPr/>
          <a:lstStyle/>
          <a:p>
            <a:r>
              <a:rPr lang="zh-CN" altLang="en-US" sz="2800" smtClean="0">
                <a:ea typeface="宋体" pitchFamily="2" charset="-122"/>
              </a:rPr>
              <a:t>信息量：</a:t>
            </a:r>
            <a:r>
              <a:rPr lang="zh-CN" altLang="en-US" sz="2800" smtClean="0">
                <a:latin typeface="Times New Roman" pitchFamily="18" charset="0"/>
                <a:ea typeface="宋体" pitchFamily="2" charset="-122"/>
              </a:rPr>
              <a:t>是指从</a:t>
            </a:r>
            <a:r>
              <a:rPr lang="en-US" altLang="zh-CN" sz="2800" smtClean="0">
                <a:ea typeface="宋体" pitchFamily="2" charset="-122"/>
              </a:rPr>
              <a:t>N</a:t>
            </a:r>
            <a:r>
              <a:rPr lang="zh-CN" altLang="en-US" sz="2800" smtClean="0">
                <a:latin typeface="Times New Roman" pitchFamily="18" charset="0"/>
                <a:ea typeface="宋体" pitchFamily="2" charset="-122"/>
              </a:rPr>
              <a:t>个相等的可能事件中选出一个事件所需要的信息度量或含量，也就是在辨识</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个事件中特定的一个事件的过程中所需要提问“是或否”的最少次数</a:t>
            </a:r>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设从</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个数中选定任一个数</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的概率为</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），假定选定任意一个数的概率都相等，即</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 </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en-US" altLang="zh-CN" sz="2800" smtClean="0">
                <a:latin typeface="Times New Roman" pitchFamily="18" charset="0"/>
                <a:ea typeface="宋体" pitchFamily="2" charset="-122"/>
              </a:rPr>
              <a:t> </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1/N</a:t>
            </a:r>
            <a:r>
              <a:rPr lang="zh-CN" altLang="en-US" sz="2800" smtClean="0">
                <a:latin typeface="Times New Roman" pitchFamily="18" charset="0"/>
                <a:ea typeface="宋体" pitchFamily="2" charset="-122"/>
              </a:rPr>
              <a:t>，信息量为</a:t>
            </a:r>
            <a:endParaRPr lang="en-US" altLang="zh-CN" sz="2800" smtClean="0">
              <a:latin typeface="Times New Roman" pitchFamily="18" charset="0"/>
              <a:ea typeface="宋体" pitchFamily="2" charset="-122"/>
            </a:endParaRPr>
          </a:p>
          <a:p>
            <a:endParaRPr lang="en-US" altLang="zh-CN" smtClean="0">
              <a:latin typeface="Times New Roman" pitchFamily="18" charset="0"/>
              <a:ea typeface="宋体" pitchFamily="2" charset="-122"/>
            </a:endParaRPr>
          </a:p>
          <a:p>
            <a:r>
              <a:rPr lang="zh-CN" altLang="en-US" sz="2800" smtClean="0">
                <a:ea typeface="宋体" pitchFamily="2" charset="-122"/>
              </a:rPr>
              <a:t>如果将信源所有可能事件的信息量进行平均，就得到了信息的</a:t>
            </a:r>
            <a:r>
              <a:rPr lang="zh-CN" altLang="en-US" sz="2800" smtClean="0">
                <a:latin typeface="Times New Roman" pitchFamily="18" charset="0"/>
                <a:ea typeface="宋体" pitchFamily="2" charset="-122"/>
              </a:rPr>
              <a:t>“</a:t>
            </a:r>
            <a:r>
              <a:rPr lang="zh-CN" altLang="en-US" sz="2800" smtClean="0">
                <a:ea typeface="宋体" pitchFamily="2" charset="-122"/>
              </a:rPr>
              <a:t>熵</a:t>
            </a:r>
            <a:r>
              <a:rPr lang="zh-CN" altLang="en-US" sz="2800" smtClean="0">
                <a:latin typeface="Times New Roman" pitchFamily="18" charset="0"/>
                <a:ea typeface="宋体" pitchFamily="2" charset="-122"/>
              </a:rPr>
              <a:t>”</a:t>
            </a:r>
            <a:r>
              <a:rPr lang="zh-CN" altLang="en-US" sz="2800" smtClean="0">
                <a:ea typeface="宋体" pitchFamily="2" charset="-122"/>
              </a:rPr>
              <a:t>，即信息熵</a:t>
            </a:r>
            <a:endParaRPr lang="en-US" altLang="zh-CN" sz="2800" smtClean="0">
              <a:latin typeface="Times New Roman" pitchFamily="18" charset="0"/>
              <a:ea typeface="宋体" pitchFamily="2" charset="-122"/>
            </a:endParaRPr>
          </a:p>
          <a:p>
            <a:endParaRPr lang="zh-CN" altLang="en-US" smtClean="0">
              <a:ea typeface="宋体" pitchFamily="2" charset="-122"/>
            </a:endParaRPr>
          </a:p>
        </p:txBody>
      </p:sp>
      <p:sp>
        <p:nvSpPr>
          <p:cNvPr id="717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7170" name="Object 1029"/>
          <p:cNvGraphicFramePr>
            <a:graphicFrameLocks noChangeAspect="1"/>
          </p:cNvGraphicFramePr>
          <p:nvPr/>
        </p:nvGraphicFramePr>
        <p:xfrm>
          <a:off x="1638300" y="4429125"/>
          <a:ext cx="6577013" cy="785813"/>
        </p:xfrm>
        <a:graphic>
          <a:graphicData uri="http://schemas.openxmlformats.org/presentationml/2006/ole">
            <p:oleObj spid="_x0000_s7170" name="公式" r:id="rId3" imgW="3263900" imgH="393700" progId="Equation.3">
              <p:embed/>
            </p:oleObj>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码流数据结构</a:t>
            </a:r>
          </a:p>
        </p:txBody>
      </p:sp>
      <p:sp>
        <p:nvSpPr>
          <p:cNvPr id="17305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3060" name="Picture 2"/>
          <p:cNvPicPr>
            <a:picLocks noChangeAspect="1" noChangeArrowheads="1"/>
          </p:cNvPicPr>
          <p:nvPr/>
        </p:nvPicPr>
        <p:blipFill>
          <a:blip r:embed="rId3" cstate="print"/>
          <a:srcRect/>
          <a:stretch>
            <a:fillRect/>
          </a:stretch>
        </p:blipFill>
        <p:spPr bwMode="auto">
          <a:xfrm>
            <a:off x="1428750" y="1285875"/>
            <a:ext cx="6467475" cy="3071813"/>
          </a:xfrm>
          <a:prstGeom prst="rect">
            <a:avLst/>
          </a:prstGeom>
          <a:noFill/>
          <a:ln w="9525">
            <a:noFill/>
            <a:miter lim="800000"/>
            <a:headEnd/>
            <a:tailEnd/>
          </a:ln>
        </p:spPr>
      </p:pic>
      <p:sp>
        <p:nvSpPr>
          <p:cNvPr id="173061" name="TextBox 5"/>
          <p:cNvSpPr txBox="1">
            <a:spLocks noChangeArrowheads="1"/>
          </p:cNvSpPr>
          <p:nvPr/>
        </p:nvSpPr>
        <p:spPr bwMode="auto">
          <a:xfrm>
            <a:off x="785813" y="4643438"/>
            <a:ext cx="7715250" cy="1570037"/>
          </a:xfrm>
          <a:prstGeom prst="rect">
            <a:avLst/>
          </a:prstGeom>
          <a:noFill/>
          <a:ln w="9525">
            <a:noFill/>
            <a:miter lim="800000"/>
            <a:headEnd/>
            <a:tailEnd/>
          </a:ln>
        </p:spPr>
        <p:txBody>
          <a:bodyPr>
            <a:spAutoFit/>
          </a:bodyPr>
          <a:lstStyle/>
          <a:p>
            <a:r>
              <a:rPr lang="zh-CN" altLang="en-US"/>
              <a:t>一帧</a:t>
            </a:r>
            <a:r>
              <a:rPr lang="en-US" altLang="zh-CN"/>
              <a:t>CIF</a:t>
            </a:r>
            <a:r>
              <a:rPr lang="zh-CN" altLang="en-US"/>
              <a:t>分成</a:t>
            </a:r>
            <a:r>
              <a:rPr lang="en-US" altLang="zh-CN"/>
              <a:t>12</a:t>
            </a:r>
            <a:r>
              <a:rPr lang="zh-CN" altLang="en-US"/>
              <a:t>个</a:t>
            </a:r>
            <a:r>
              <a:rPr lang="en-US" altLang="zh-CN"/>
              <a:t>GOB</a:t>
            </a:r>
            <a:r>
              <a:rPr lang="zh-CN" altLang="en-US"/>
              <a:t>，一个</a:t>
            </a:r>
            <a:r>
              <a:rPr lang="en-US" altLang="zh-CN"/>
              <a:t>GOB</a:t>
            </a:r>
            <a:r>
              <a:rPr lang="zh-CN" altLang="en-US"/>
              <a:t>包含</a:t>
            </a:r>
            <a:r>
              <a:rPr lang="en-US" altLang="zh-CN"/>
              <a:t>11</a:t>
            </a:r>
            <a:r>
              <a:rPr lang="zh-CN" altLang="en-US"/>
              <a:t>*</a:t>
            </a:r>
            <a:r>
              <a:rPr lang="en-US" altLang="zh-CN"/>
              <a:t>3</a:t>
            </a:r>
            <a:r>
              <a:rPr lang="zh-CN" altLang="en-US"/>
              <a:t>个</a:t>
            </a:r>
            <a:r>
              <a:rPr lang="en-US" altLang="zh-CN"/>
              <a:t>MB</a:t>
            </a:r>
            <a:r>
              <a:rPr lang="zh-CN" altLang="en-US"/>
              <a:t>，</a:t>
            </a:r>
            <a:r>
              <a:rPr lang="en-US" altLang="zh-CN"/>
              <a:t>1</a:t>
            </a:r>
            <a:r>
              <a:rPr lang="zh-CN" altLang="en-US"/>
              <a:t>个</a:t>
            </a:r>
            <a:r>
              <a:rPr lang="en-US" altLang="zh-CN"/>
              <a:t>MB</a:t>
            </a:r>
            <a:r>
              <a:rPr lang="zh-CN" altLang="en-US"/>
              <a:t>包含</a:t>
            </a:r>
            <a:r>
              <a:rPr lang="en-US" altLang="zh-CN"/>
              <a:t>6</a:t>
            </a:r>
            <a:r>
              <a:rPr lang="zh-CN" altLang="en-US"/>
              <a:t>个像块（</a:t>
            </a:r>
            <a:r>
              <a:rPr lang="en-US" altLang="zh-CN"/>
              <a:t>4</a:t>
            </a:r>
            <a:r>
              <a:rPr lang="zh-CN" altLang="en-US"/>
              <a:t>个亮度像块和</a:t>
            </a:r>
            <a:r>
              <a:rPr lang="en-US" altLang="zh-CN"/>
              <a:t>2</a:t>
            </a:r>
            <a:r>
              <a:rPr lang="zh-CN" altLang="en-US"/>
              <a:t>个色度像块），</a:t>
            </a:r>
            <a:r>
              <a:rPr lang="en-US" altLang="zh-CN"/>
              <a:t>1</a:t>
            </a:r>
            <a:r>
              <a:rPr lang="zh-CN" altLang="en-US"/>
              <a:t>个像块由</a:t>
            </a:r>
            <a:r>
              <a:rPr lang="en-US" altLang="zh-CN"/>
              <a:t>8*8</a:t>
            </a:r>
            <a:r>
              <a:rPr lang="zh-CN" altLang="en-US"/>
              <a:t>个样点组成</a:t>
            </a:r>
            <a:endParaRPr lang="en-US" altLang="zh-CN"/>
          </a:p>
          <a:p>
            <a:r>
              <a:rPr lang="zh-CN" altLang="en-US"/>
              <a:t>一帧</a:t>
            </a:r>
            <a:r>
              <a:rPr lang="en-US" altLang="zh-CN"/>
              <a:t>QCIF</a:t>
            </a:r>
            <a:r>
              <a:rPr lang="zh-CN" altLang="en-US"/>
              <a:t>多少个</a:t>
            </a:r>
            <a:r>
              <a:rPr lang="en-US" altLang="zh-CN"/>
              <a:t>GOB</a:t>
            </a:r>
            <a:r>
              <a:rPr lang="zh-CN" altLang="en-US"/>
              <a:t>？</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解决的问题</a:t>
            </a:r>
          </a:p>
        </p:txBody>
      </p:sp>
      <p:sp>
        <p:nvSpPr>
          <p:cNvPr id="174083" name="内容占位符 2"/>
          <p:cNvSpPr>
            <a:spLocks noGrp="1"/>
          </p:cNvSpPr>
          <p:nvPr>
            <p:ph idx="1"/>
          </p:nvPr>
        </p:nvSpPr>
        <p:spPr/>
        <p:txBody>
          <a:bodyPr/>
          <a:lstStyle/>
          <a:p>
            <a:r>
              <a:rPr lang="zh-CN" altLang="en-US" smtClean="0">
                <a:ea typeface="宋体" pitchFamily="2" charset="-122"/>
              </a:rPr>
              <a:t>编码算法问题：算法能够实时操作，解码延时短</a:t>
            </a:r>
            <a:endParaRPr lang="en-US" altLang="zh-CN" smtClean="0">
              <a:ea typeface="宋体" pitchFamily="2" charset="-122"/>
            </a:endParaRPr>
          </a:p>
          <a:p>
            <a:r>
              <a:rPr lang="zh-CN" altLang="en-US" smtClean="0">
                <a:ea typeface="宋体" pitchFamily="2" charset="-122"/>
              </a:rPr>
              <a:t>与</a:t>
            </a:r>
            <a:r>
              <a:rPr lang="en-US" altLang="zh-CN" smtClean="0">
                <a:ea typeface="宋体" pitchFamily="2" charset="-122"/>
              </a:rPr>
              <a:t>PCM</a:t>
            </a:r>
            <a:r>
              <a:rPr lang="zh-CN" altLang="en-US" smtClean="0">
                <a:ea typeface="宋体" pitchFamily="2" charset="-122"/>
              </a:rPr>
              <a:t>标准兼容</a:t>
            </a:r>
            <a:endParaRPr lang="en-US" altLang="zh-CN" smtClean="0">
              <a:ea typeface="宋体" pitchFamily="2" charset="-122"/>
            </a:endParaRPr>
          </a:p>
          <a:p>
            <a:r>
              <a:rPr lang="zh-CN" altLang="en-US" smtClean="0">
                <a:ea typeface="宋体" pitchFamily="2" charset="-122"/>
              </a:rPr>
              <a:t>解决电视制式不同的问题。为了使同一标准既能用于</a:t>
            </a:r>
            <a:r>
              <a:rPr lang="en-US" altLang="zh-CN" smtClean="0">
                <a:ea typeface="宋体" pitchFamily="2" charset="-122"/>
              </a:rPr>
              <a:t>PAL</a:t>
            </a:r>
            <a:r>
              <a:rPr lang="zh-CN" altLang="en-US" smtClean="0">
                <a:ea typeface="宋体" pitchFamily="2" charset="-122"/>
              </a:rPr>
              <a:t>又能用于</a:t>
            </a:r>
            <a:r>
              <a:rPr lang="en-US" altLang="zh-CN" smtClean="0">
                <a:ea typeface="宋体" pitchFamily="2" charset="-122"/>
              </a:rPr>
              <a:t>NTSC</a:t>
            </a:r>
            <a:r>
              <a:rPr lang="zh-CN" altLang="en-US" smtClean="0">
                <a:ea typeface="宋体" pitchFamily="2" charset="-122"/>
              </a:rPr>
              <a:t>，源编码基于中间格式</a:t>
            </a:r>
            <a:r>
              <a:rPr lang="en-US" altLang="zh-CN" smtClean="0">
                <a:ea typeface="宋体" pitchFamily="2" charset="-122"/>
              </a:rPr>
              <a:t>CIF</a:t>
            </a:r>
            <a:r>
              <a:rPr lang="zh-CN" altLang="en-US" smtClean="0">
                <a:ea typeface="宋体" pitchFamily="2" charset="-122"/>
              </a:rPr>
              <a:t>，输入必须经过</a:t>
            </a:r>
            <a:r>
              <a:rPr lang="en-US" altLang="zh-CN" smtClean="0">
                <a:ea typeface="宋体" pitchFamily="2" charset="-122"/>
              </a:rPr>
              <a:t>CIF/QCIF</a:t>
            </a:r>
            <a:r>
              <a:rPr lang="zh-CN" altLang="en-US" smtClean="0">
                <a:ea typeface="宋体" pitchFamily="2" charset="-122"/>
              </a:rPr>
              <a:t>再进行源编码</a:t>
            </a:r>
          </a:p>
        </p:txBody>
      </p:sp>
      <p:sp>
        <p:nvSpPr>
          <p:cNvPr id="174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与</a:t>
            </a:r>
            <a:r>
              <a:rPr lang="en-US" altLang="zh-CN" smtClean="0">
                <a:ea typeface="宋体" pitchFamily="2" charset="-122"/>
              </a:rPr>
              <a:t>MPEG-1</a:t>
            </a:r>
            <a:r>
              <a:rPr lang="zh-CN" altLang="en-US" smtClean="0">
                <a:ea typeface="宋体" pitchFamily="2" charset="-122"/>
              </a:rPr>
              <a:t>的对比</a:t>
            </a:r>
          </a:p>
        </p:txBody>
      </p:sp>
      <p:sp>
        <p:nvSpPr>
          <p:cNvPr id="17510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5108" name="Picture 4"/>
          <p:cNvPicPr>
            <a:picLocks noChangeAspect="1" noChangeArrowheads="1"/>
          </p:cNvPicPr>
          <p:nvPr/>
        </p:nvPicPr>
        <p:blipFill>
          <a:blip r:embed="rId2" cstate="print"/>
          <a:srcRect t="5463"/>
          <a:stretch>
            <a:fillRect/>
          </a:stretch>
        </p:blipFill>
        <p:spPr bwMode="auto">
          <a:xfrm>
            <a:off x="71438" y="1643063"/>
            <a:ext cx="8934450" cy="3790950"/>
          </a:xfrm>
          <a:prstGeom prst="rect">
            <a:avLst/>
          </a:prstGeom>
          <a:noFill/>
          <a:ln w="9525">
            <a:noFill/>
            <a:miter lim="800000"/>
            <a:headEnd/>
            <a:tailEnd/>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p:nvPr>
        </p:nvSpPr>
        <p:spPr/>
        <p:txBody>
          <a:bodyPr/>
          <a:lstStyle/>
          <a:p>
            <a:r>
              <a:rPr lang="en-US" altLang="zh-CN" smtClean="0">
                <a:ea typeface="宋体" pitchFamily="2" charset="-122"/>
              </a:rPr>
              <a:t>H.263</a:t>
            </a:r>
            <a:r>
              <a:rPr lang="zh-CN" altLang="en-US" smtClean="0">
                <a:ea typeface="宋体" pitchFamily="2" charset="-122"/>
              </a:rPr>
              <a:t>标准</a:t>
            </a:r>
          </a:p>
        </p:txBody>
      </p:sp>
      <p:sp>
        <p:nvSpPr>
          <p:cNvPr id="176131" name="内容占位符 2"/>
          <p:cNvSpPr>
            <a:spLocks noGrp="1"/>
          </p:cNvSpPr>
          <p:nvPr>
            <p:ph idx="1"/>
          </p:nvPr>
        </p:nvSpPr>
        <p:spPr>
          <a:xfrm>
            <a:off x="1066800" y="1268760"/>
            <a:ext cx="7620000" cy="4303380"/>
          </a:xfrm>
        </p:spPr>
        <p:txBody>
          <a:bodyPr/>
          <a:lstStyle/>
          <a:p>
            <a:r>
              <a:rPr lang="en-US" sz="2400" dirty="0" smtClean="0"/>
              <a:t>H.263 </a:t>
            </a:r>
            <a:r>
              <a:rPr lang="zh-CN" altLang="en-US" sz="2400" dirty="0" smtClean="0"/>
              <a:t>目的：低码率图像压缩标准，在技术上是</a:t>
            </a:r>
            <a:r>
              <a:rPr lang="en-US" sz="2400" dirty="0" smtClean="0"/>
              <a:t>H.261</a:t>
            </a:r>
            <a:r>
              <a:rPr lang="zh-CN" altLang="en-US" sz="2400" dirty="0" smtClean="0"/>
              <a:t>的改进和扩充，支持码率小于</a:t>
            </a:r>
            <a:r>
              <a:rPr lang="en-US" sz="2400" dirty="0" smtClean="0"/>
              <a:t>64kbit/s</a:t>
            </a:r>
            <a:r>
              <a:rPr lang="zh-CN" altLang="en-US" sz="2400" dirty="0" smtClean="0"/>
              <a:t>的应用</a:t>
            </a:r>
            <a:endParaRPr lang="en-US" altLang="zh-CN" sz="2400" dirty="0" smtClean="0"/>
          </a:p>
          <a:p>
            <a:r>
              <a:rPr lang="zh-CN" altLang="en-US" sz="2400" dirty="0" smtClean="0">
                <a:ea typeface="宋体" pitchFamily="2" charset="-122"/>
              </a:rPr>
              <a:t>实际：</a:t>
            </a:r>
            <a:r>
              <a:rPr lang="zh-CN" altLang="en-US" sz="2400" dirty="0" smtClean="0"/>
              <a:t>支持全码率应用，支持众多的图像格式，如</a:t>
            </a:r>
            <a:r>
              <a:rPr lang="en-US" sz="2400" dirty="0" smtClean="0"/>
              <a:t>Sub-QCIF</a:t>
            </a:r>
            <a:r>
              <a:rPr lang="zh-CN" altLang="en-US" sz="2400" dirty="0" smtClean="0"/>
              <a:t>（</a:t>
            </a:r>
            <a:r>
              <a:rPr lang="en-US" altLang="zh-CN" sz="2400" dirty="0" smtClean="0">
                <a:ea typeface="宋体" pitchFamily="2" charset="-122"/>
              </a:rPr>
              <a:t> 128</a:t>
            </a:r>
            <a:r>
              <a:rPr lang="zh-CN" altLang="en-US" sz="2400" dirty="0" smtClean="0">
                <a:ea typeface="宋体" pitchFamily="2" charset="-122"/>
              </a:rPr>
              <a:t>*</a:t>
            </a:r>
            <a:r>
              <a:rPr lang="en-US" altLang="zh-CN" sz="2400" dirty="0" smtClean="0">
                <a:ea typeface="宋体" pitchFamily="2" charset="-122"/>
              </a:rPr>
              <a:t>96 </a:t>
            </a:r>
            <a:r>
              <a:rPr lang="zh-CN" altLang="en-US" sz="2400" dirty="0" smtClean="0"/>
              <a:t>）、</a:t>
            </a:r>
            <a:r>
              <a:rPr lang="en-US" sz="2400" dirty="0" smtClean="0"/>
              <a:t>QCIF</a:t>
            </a:r>
            <a:r>
              <a:rPr lang="zh-CN" altLang="en-US" sz="2400" dirty="0" smtClean="0"/>
              <a:t>、</a:t>
            </a:r>
            <a:r>
              <a:rPr lang="en-US" sz="2400" dirty="0" smtClean="0"/>
              <a:t>CIF</a:t>
            </a:r>
            <a:r>
              <a:rPr lang="zh-CN" altLang="en-US" sz="2400" dirty="0" smtClean="0"/>
              <a:t>、</a:t>
            </a:r>
            <a:r>
              <a:rPr lang="en-US" sz="2400" dirty="0" smtClean="0"/>
              <a:t>4CIF</a:t>
            </a:r>
            <a:r>
              <a:rPr lang="zh-CN" altLang="en-US" sz="2400" dirty="0" smtClean="0"/>
              <a:t>甚至</a:t>
            </a:r>
            <a:r>
              <a:rPr lang="en-US" sz="2400" dirty="0" smtClean="0"/>
              <a:t>16CIF</a:t>
            </a:r>
            <a:r>
              <a:rPr lang="zh-CN" altLang="en-US" sz="2400" dirty="0" smtClean="0"/>
              <a:t>等格式</a:t>
            </a:r>
            <a:endParaRPr lang="en-US" altLang="zh-CN" sz="2400" dirty="0" smtClean="0">
              <a:ea typeface="宋体" pitchFamily="2" charset="-122"/>
            </a:endParaRPr>
          </a:p>
          <a:p>
            <a:r>
              <a:rPr lang="zh-CN" altLang="en-US" sz="2400" dirty="0" smtClean="0">
                <a:ea typeface="宋体" pitchFamily="2" charset="-122"/>
              </a:rPr>
              <a:t>基于公共模拟电话网上传输甚低比特率</a:t>
            </a:r>
            <a:endParaRPr lang="en-US" altLang="zh-CN" sz="2400" dirty="0" smtClean="0">
              <a:ea typeface="宋体" pitchFamily="2" charset="-122"/>
            </a:endParaRPr>
          </a:p>
          <a:p>
            <a:r>
              <a:rPr lang="zh-CN" altLang="en-US" sz="2400" dirty="0" smtClean="0">
                <a:ea typeface="宋体" pitchFamily="2" charset="-122"/>
              </a:rPr>
              <a:t>一帧</a:t>
            </a:r>
            <a:r>
              <a:rPr lang="en-US" altLang="zh-CN" sz="2400" dirty="0" smtClean="0">
                <a:ea typeface="宋体" pitchFamily="2" charset="-122"/>
              </a:rPr>
              <a:t>QCIF</a:t>
            </a:r>
            <a:r>
              <a:rPr lang="zh-CN" altLang="en-US" sz="2400" dirty="0" smtClean="0">
                <a:ea typeface="宋体" pitchFamily="2" charset="-122"/>
              </a:rPr>
              <a:t>定义了</a:t>
            </a:r>
            <a:r>
              <a:rPr lang="en-US" altLang="zh-CN" sz="2400" dirty="0" smtClean="0">
                <a:ea typeface="宋体" pitchFamily="2" charset="-122"/>
              </a:rPr>
              <a:t>9</a:t>
            </a:r>
            <a:r>
              <a:rPr lang="zh-CN" altLang="en-US" sz="2400" dirty="0" smtClean="0">
                <a:ea typeface="宋体" pitchFamily="2" charset="-122"/>
              </a:rPr>
              <a:t>个</a:t>
            </a:r>
            <a:r>
              <a:rPr lang="en-US" altLang="zh-CN" sz="2400" dirty="0" smtClean="0">
                <a:ea typeface="宋体" pitchFamily="2" charset="-122"/>
              </a:rPr>
              <a:t>GOB</a:t>
            </a:r>
            <a:r>
              <a:rPr lang="zh-CN" altLang="en-US" sz="2400" dirty="0" smtClean="0">
                <a:ea typeface="宋体" pitchFamily="2" charset="-122"/>
              </a:rPr>
              <a:t>，</a:t>
            </a:r>
            <a:r>
              <a:rPr lang="en-US" altLang="zh-CN" sz="2400" dirty="0" smtClean="0">
                <a:ea typeface="宋体" pitchFamily="2" charset="-122"/>
              </a:rPr>
              <a:t>11</a:t>
            </a:r>
            <a:r>
              <a:rPr lang="zh-CN" altLang="en-US" sz="2400" dirty="0" smtClean="0">
                <a:ea typeface="宋体" pitchFamily="2" charset="-122"/>
              </a:rPr>
              <a:t>个</a:t>
            </a:r>
            <a:r>
              <a:rPr lang="en-US" altLang="zh-CN" sz="2400" dirty="0" smtClean="0">
                <a:ea typeface="宋体" pitchFamily="2" charset="-122"/>
              </a:rPr>
              <a:t>MB/GOB</a:t>
            </a:r>
          </a:p>
          <a:p>
            <a:r>
              <a:rPr lang="zh-CN" altLang="en-US" sz="2400" dirty="0" smtClean="0">
                <a:ea typeface="宋体" pitchFamily="2" charset="-122"/>
              </a:rPr>
              <a:t>运动估值精度采用半像素精度</a:t>
            </a:r>
            <a:endParaRPr lang="en-US" altLang="zh-CN" sz="2400" dirty="0" smtClean="0">
              <a:ea typeface="宋体" pitchFamily="2" charset="-122"/>
            </a:endParaRPr>
          </a:p>
          <a:p>
            <a:r>
              <a:rPr lang="zh-CN" altLang="en-US" sz="2400" dirty="0" smtClean="0">
                <a:ea typeface="宋体" pitchFamily="2" charset="-122"/>
              </a:rPr>
              <a:t>不提供任何误码的校验与纠错</a:t>
            </a:r>
          </a:p>
        </p:txBody>
      </p:sp>
      <p:sp>
        <p:nvSpPr>
          <p:cNvPr id="1761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H.261</a:t>
            </a:r>
            <a:r>
              <a:rPr lang="zh-CN" altLang="en-US" dirty="0" smtClean="0"/>
              <a:t>与</a:t>
            </a:r>
            <a:r>
              <a:rPr lang="en-US" altLang="zh-CN" dirty="0" smtClean="0"/>
              <a:t>H.263</a:t>
            </a:r>
            <a:r>
              <a:rPr lang="zh-CN" altLang="en-US" dirty="0" smtClean="0"/>
              <a:t>的图像格式</a:t>
            </a:r>
            <a:endParaRPr lang="zh-CN" altLang="en-US" dirty="0"/>
          </a:p>
        </p:txBody>
      </p:sp>
      <p:graphicFrame>
        <p:nvGraphicFramePr>
          <p:cNvPr id="5" name="内容占位符 4"/>
          <p:cNvGraphicFramePr>
            <a:graphicFrameLocks noGrp="1"/>
          </p:cNvGraphicFramePr>
          <p:nvPr>
            <p:ph idx="1"/>
          </p:nvPr>
        </p:nvGraphicFramePr>
        <p:xfrm>
          <a:off x="323527" y="1781610"/>
          <a:ext cx="8568952" cy="2871526"/>
        </p:xfrm>
        <a:graphic>
          <a:graphicData uri="http://schemas.openxmlformats.org/drawingml/2006/table">
            <a:tbl>
              <a:tblPr/>
              <a:tblGrid>
                <a:gridCol w="1713791"/>
                <a:gridCol w="2011840"/>
                <a:gridCol w="2160867"/>
                <a:gridCol w="1266715"/>
                <a:gridCol w="1415739"/>
              </a:tblGrid>
              <a:tr h="430224">
                <a:tc>
                  <a:txBody>
                    <a:bodyPr/>
                    <a:lstStyle/>
                    <a:p>
                      <a:pPr indent="266700">
                        <a:lnSpc>
                          <a:spcPct val="125000"/>
                        </a:lnSpc>
                        <a:spcAft>
                          <a:spcPts val="0"/>
                        </a:spcAft>
                      </a:pPr>
                      <a:r>
                        <a:rPr lang="zh-CN" sz="2400" b="1" kern="100">
                          <a:latin typeface="Times New Roman"/>
                          <a:ea typeface="宋体"/>
                          <a:cs typeface="Times New Roman"/>
                        </a:rPr>
                        <a:t>视频格式</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亮度分辨率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色度分辨率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H.261</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H.263</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SQCIF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128</a:t>
                      </a:r>
                      <a:r>
                        <a:rPr lang="zh-CN" sz="2400" b="1" kern="100">
                          <a:latin typeface="Times New Roman"/>
                          <a:ea typeface="宋体"/>
                          <a:cs typeface="Times New Roman"/>
                        </a:rPr>
                        <a:t>×</a:t>
                      </a:r>
                      <a:r>
                        <a:rPr lang="en-US" sz="2400" b="1" kern="100">
                          <a:latin typeface="Times New Roman"/>
                          <a:ea typeface="宋体"/>
                          <a:cs typeface="Times New Roman"/>
                        </a:rPr>
                        <a:t>96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64</a:t>
                      </a:r>
                      <a:r>
                        <a:rPr lang="zh-CN" sz="2400" b="1" kern="100">
                          <a:latin typeface="Times New Roman"/>
                          <a:ea typeface="宋体"/>
                          <a:cs typeface="Times New Roman"/>
                        </a:rPr>
                        <a:t>×</a:t>
                      </a:r>
                      <a:r>
                        <a:rPr lang="en-US" sz="2400" b="1" kern="100">
                          <a:latin typeface="Times New Roman"/>
                          <a:ea typeface="宋体"/>
                          <a:cs typeface="Times New Roman"/>
                        </a:rPr>
                        <a:t>48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88</a:t>
                      </a:r>
                      <a:r>
                        <a:rPr lang="zh-CN" sz="2400" b="1" kern="100">
                          <a:latin typeface="Times New Roman"/>
                          <a:ea typeface="宋体"/>
                          <a:cs typeface="Times New Roman"/>
                        </a:rPr>
                        <a:t>×</a:t>
                      </a:r>
                      <a:r>
                        <a:rPr lang="en-US" sz="2400" b="1" kern="100">
                          <a:latin typeface="Times New Roman"/>
                          <a:ea typeface="宋体"/>
                          <a:cs typeface="Times New Roman"/>
                        </a:rPr>
                        <a:t>72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4CIF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可选</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5526">
                <a:tc>
                  <a:txBody>
                    <a:bodyPr/>
                    <a:lstStyle/>
                    <a:p>
                      <a:pPr indent="266700">
                        <a:lnSpc>
                          <a:spcPct val="125000"/>
                        </a:lnSpc>
                        <a:spcAft>
                          <a:spcPts val="0"/>
                        </a:spcAft>
                      </a:pPr>
                      <a:r>
                        <a:rPr lang="en-US" sz="2400" b="1" kern="100">
                          <a:latin typeface="Times New Roman"/>
                          <a:ea typeface="宋体"/>
                          <a:cs typeface="Times New Roman"/>
                        </a:rPr>
                        <a:t>16CIF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1408</a:t>
                      </a:r>
                      <a:r>
                        <a:rPr lang="zh-CN" sz="2400" b="1" kern="100">
                          <a:latin typeface="Times New Roman"/>
                          <a:ea typeface="宋体"/>
                          <a:cs typeface="Times New Roman"/>
                        </a:rPr>
                        <a:t>×</a:t>
                      </a:r>
                      <a:r>
                        <a:rPr lang="en-US" sz="2400" b="1" kern="100">
                          <a:latin typeface="Times New Roman"/>
                          <a:ea typeface="宋体"/>
                          <a:cs typeface="Times New Roman"/>
                        </a:rPr>
                        <a:t>1152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dirty="0">
                          <a:latin typeface="Times New Roman"/>
                          <a:ea typeface="宋体"/>
                          <a:cs typeface="Times New Roman"/>
                        </a:rPr>
                        <a:t>可选</a:t>
                      </a:r>
                      <a:endParaRPr lang="zh-CN" sz="2400" kern="100" dirty="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491442" cy="563563"/>
          </a:xfrm>
        </p:spPr>
        <p:txBody>
          <a:bodyPr/>
          <a:lstStyle/>
          <a:p>
            <a:r>
              <a:rPr lang="en-US" altLang="zh-CN" dirty="0" smtClean="0"/>
              <a:t>H.264</a:t>
            </a:r>
            <a:r>
              <a:rPr lang="zh-CN" altLang="en-US" dirty="0" smtClean="0"/>
              <a:t> </a:t>
            </a:r>
            <a:r>
              <a:rPr lang="en-US" altLang="zh-CN" dirty="0" smtClean="0"/>
              <a:t>MPEG-4</a:t>
            </a:r>
            <a:r>
              <a:rPr lang="zh-CN" altLang="en-US" dirty="0" smtClean="0"/>
              <a:t> </a:t>
            </a:r>
            <a:r>
              <a:rPr lang="en-US" altLang="zh-CN" dirty="0" smtClean="0"/>
              <a:t>part10/AVC</a:t>
            </a:r>
            <a:endParaRPr lang="zh-CN" altLang="en-US" dirty="0"/>
          </a:p>
        </p:txBody>
      </p:sp>
      <p:sp>
        <p:nvSpPr>
          <p:cNvPr id="3" name="内容占位符 2"/>
          <p:cNvSpPr>
            <a:spLocks noGrp="1"/>
          </p:cNvSpPr>
          <p:nvPr>
            <p:ph idx="1"/>
          </p:nvPr>
        </p:nvSpPr>
        <p:spPr>
          <a:xfrm>
            <a:off x="642910" y="1071546"/>
            <a:ext cx="8215370" cy="5000642"/>
          </a:xfrm>
        </p:spPr>
        <p:txBody>
          <a:bodyPr/>
          <a:lstStyle/>
          <a:p>
            <a:r>
              <a:rPr lang="zh-CN" altLang="en-US" sz="2400" dirty="0" smtClean="0"/>
              <a:t>是</a:t>
            </a:r>
            <a:r>
              <a:rPr lang="en-US" altLang="zh-CN" sz="2400" dirty="0" smtClean="0"/>
              <a:t>ITU-T</a:t>
            </a:r>
            <a:r>
              <a:rPr lang="zh-CN" altLang="en-US" sz="2400" dirty="0" smtClean="0"/>
              <a:t>的视频编码专家组（</a:t>
            </a:r>
            <a:r>
              <a:rPr lang="en-US" altLang="zh-CN" sz="2400" dirty="0" smtClean="0"/>
              <a:t>VCEG</a:t>
            </a:r>
            <a:r>
              <a:rPr lang="zh-CN" altLang="en-US" sz="2400" dirty="0" smtClean="0"/>
              <a:t>）和</a:t>
            </a:r>
            <a:r>
              <a:rPr lang="en-US" altLang="zh-CN" sz="2400" dirty="0" smtClean="0"/>
              <a:t>ISO/IEC</a:t>
            </a:r>
            <a:r>
              <a:rPr lang="zh-CN" altLang="en-US" sz="2400" dirty="0" smtClean="0"/>
              <a:t>（国际电工委员会）运动图像专家组（</a:t>
            </a:r>
            <a:r>
              <a:rPr lang="en-US" altLang="zh-CN" sz="2400" dirty="0" smtClean="0"/>
              <a:t>MPEG</a:t>
            </a:r>
            <a:r>
              <a:rPr lang="zh-CN" altLang="en-US" sz="2400" dirty="0" smtClean="0"/>
              <a:t>）联合制定的新一代视频压缩</a:t>
            </a:r>
            <a:r>
              <a:rPr lang="zh-CN" altLang="en-US" sz="2400" dirty="0" smtClean="0"/>
              <a:t>标准</a:t>
            </a:r>
            <a:endParaRPr lang="en-US" altLang="zh-CN" sz="2400" dirty="0" smtClean="0"/>
          </a:p>
          <a:p>
            <a:r>
              <a:rPr lang="en-US" sz="2400" dirty="0" smtClean="0"/>
              <a:t>2001</a:t>
            </a:r>
            <a:r>
              <a:rPr lang="zh-CN" altLang="en-US" sz="2400" dirty="0" smtClean="0"/>
              <a:t>年</a:t>
            </a:r>
            <a:r>
              <a:rPr lang="en-US" sz="2400" dirty="0" smtClean="0"/>
              <a:t>5</a:t>
            </a:r>
            <a:r>
              <a:rPr lang="zh-CN" altLang="en-US" sz="2400" dirty="0" smtClean="0"/>
              <a:t>月制定了其测试模式</a:t>
            </a:r>
            <a:r>
              <a:rPr lang="en-US" sz="2400" dirty="0" smtClean="0"/>
              <a:t>TML-8</a:t>
            </a:r>
            <a:r>
              <a:rPr lang="zh-CN" altLang="en-US" sz="2400" dirty="0" smtClean="0"/>
              <a:t>，</a:t>
            </a:r>
            <a:r>
              <a:rPr lang="en-US" sz="2400" dirty="0" smtClean="0"/>
              <a:t>2003</a:t>
            </a:r>
            <a:r>
              <a:rPr lang="zh-CN" altLang="en-US" sz="2400" dirty="0" smtClean="0"/>
              <a:t>年</a:t>
            </a:r>
            <a:r>
              <a:rPr lang="en-US" sz="2400" dirty="0" smtClean="0"/>
              <a:t>3</a:t>
            </a:r>
            <a:r>
              <a:rPr lang="zh-CN" altLang="en-US" sz="2400" dirty="0" smtClean="0"/>
              <a:t>月正式发布</a:t>
            </a:r>
            <a:endParaRPr lang="en-US" altLang="zh-CN" sz="2400" dirty="0" smtClean="0"/>
          </a:p>
          <a:p>
            <a:r>
              <a:rPr lang="en-US" altLang="zh-CN" sz="2400" dirty="0" smtClean="0"/>
              <a:t>H.264</a:t>
            </a:r>
            <a:r>
              <a:rPr lang="zh-CN" altLang="en-US" sz="2400" dirty="0" smtClean="0"/>
              <a:t>的目标</a:t>
            </a:r>
            <a:endParaRPr lang="en-US" altLang="zh-CN" sz="2400" dirty="0" smtClean="0"/>
          </a:p>
          <a:p>
            <a:pPr lvl="1"/>
            <a:r>
              <a:rPr lang="zh-CN" altLang="en-US" sz="2000" dirty="0" smtClean="0"/>
              <a:t>高效压缩，在某一特定的视频质量下，与采用任何其它视频标准相比，可以使比特率平均降低</a:t>
            </a:r>
            <a:r>
              <a:rPr lang="en-US" altLang="zh-CN" sz="2000" dirty="0" smtClean="0"/>
              <a:t>50%</a:t>
            </a:r>
            <a:endParaRPr lang="zh-CN" altLang="en-US" sz="2000" dirty="0" smtClean="0"/>
          </a:p>
          <a:p>
            <a:pPr lvl="1"/>
            <a:r>
              <a:rPr lang="zh-CN" altLang="en-US" sz="2000" dirty="0" smtClean="0"/>
              <a:t>更强大的容错能力，能够纠正各种网络的传输错误</a:t>
            </a:r>
          </a:p>
          <a:p>
            <a:pPr lvl="1"/>
            <a:r>
              <a:rPr lang="zh-CN" altLang="en-US" sz="2000" dirty="0" smtClean="0"/>
              <a:t>低时延功能，并能够在更高时延的情况下提供更高质量的图像</a:t>
            </a:r>
          </a:p>
          <a:p>
            <a:pPr lvl="1"/>
            <a:r>
              <a:rPr lang="zh-CN" altLang="en-US" sz="2000" dirty="0" smtClean="0"/>
              <a:t>通过简单的句法规范简化实施</a:t>
            </a:r>
          </a:p>
          <a:p>
            <a:pPr lvl="1"/>
            <a:r>
              <a:rPr lang="zh-CN" altLang="en-US" sz="2000" dirty="0" smtClean="0"/>
              <a:t>精确匹配解码，严格规定了编码器和解码器如何进行数值计算，以避免错误累积</a:t>
            </a:r>
            <a:endParaRPr lang="en-US" altLang="zh-CN" sz="2000" dirty="0" smtClean="0"/>
          </a:p>
          <a:p>
            <a:pPr lvl="1"/>
            <a:r>
              <a:rPr lang="zh-CN" altLang="en-US" sz="2000" dirty="0" smtClean="0"/>
              <a:t>灵活地支持有着不同比特率要求的各种监控应用：</a:t>
            </a:r>
            <a:r>
              <a:rPr lang="en-US" altLang="zh-CN" sz="2000" dirty="0" smtClean="0"/>
              <a:t>10Mbps~32kbps</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457200"/>
            <a:ext cx="7572428" cy="563563"/>
          </a:xfrm>
        </p:spPr>
        <p:txBody>
          <a:bodyPr/>
          <a:lstStyle/>
          <a:p>
            <a:r>
              <a:rPr lang="zh-CN" altLang="en-US" dirty="0" smtClean="0"/>
              <a:t>相同图像质量不同标准的比特率对比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a:srcRect/>
          <a:stretch>
            <a:fillRect/>
          </a:stretch>
        </p:blipFill>
        <p:spPr bwMode="auto">
          <a:xfrm>
            <a:off x="571472" y="1228326"/>
            <a:ext cx="6000792" cy="4772442"/>
          </a:xfrm>
          <a:prstGeom prst="rect">
            <a:avLst/>
          </a:prstGeom>
          <a:noFill/>
          <a:ln w="9525">
            <a:noFill/>
            <a:miter lim="800000"/>
            <a:headEnd/>
            <a:tailEnd/>
          </a:ln>
          <a:effectLst/>
        </p:spPr>
      </p:pic>
      <p:sp>
        <p:nvSpPr>
          <p:cNvPr id="6" name="TextBox 5"/>
          <p:cNvSpPr txBox="1"/>
          <p:nvPr/>
        </p:nvSpPr>
        <p:spPr>
          <a:xfrm>
            <a:off x="6715140" y="1500174"/>
            <a:ext cx="2214578" cy="3693319"/>
          </a:xfrm>
          <a:prstGeom prst="rect">
            <a:avLst/>
          </a:prstGeom>
          <a:noFill/>
        </p:spPr>
        <p:txBody>
          <a:bodyPr wrap="square" rtlCol="0">
            <a:spAutoFit/>
          </a:bodyPr>
          <a:lstStyle/>
          <a:p>
            <a:r>
              <a:rPr lang="zh-CN" altLang="en-US" sz="1800" dirty="0" smtClean="0"/>
              <a:t>对于视频序列样本来说，使用</a:t>
            </a:r>
            <a:r>
              <a:rPr lang="en-US" altLang="zh-CN" sz="1800" dirty="0" smtClean="0"/>
              <a:t>H.264</a:t>
            </a:r>
            <a:r>
              <a:rPr lang="zh-CN" altLang="en-US" sz="1800" dirty="0" smtClean="0"/>
              <a:t>编码器能够比使用有运动补偿的</a:t>
            </a:r>
            <a:r>
              <a:rPr lang="en-US" altLang="zh-CN" sz="1800" dirty="0" smtClean="0"/>
              <a:t>MPEG-4</a:t>
            </a:r>
            <a:r>
              <a:rPr lang="zh-CN" altLang="en-US" sz="1800" dirty="0" smtClean="0"/>
              <a:t>编码器降低</a:t>
            </a:r>
            <a:r>
              <a:rPr lang="en-US" altLang="zh-CN" sz="1800" dirty="0" smtClean="0"/>
              <a:t>50%</a:t>
            </a:r>
            <a:r>
              <a:rPr lang="zh-CN" altLang="en-US" sz="1800" dirty="0" smtClean="0"/>
              <a:t>的比特率</a:t>
            </a:r>
            <a:r>
              <a:rPr lang="en-US" altLang="zh-CN" sz="1800" dirty="0" smtClean="0"/>
              <a:t>(bps)</a:t>
            </a:r>
            <a:r>
              <a:rPr lang="zh-CN" altLang="en-US" sz="1800" dirty="0" smtClean="0"/>
              <a:t>。在没有运动补偿的情况下，</a:t>
            </a:r>
            <a:r>
              <a:rPr lang="en-US" altLang="zh-CN" sz="1800" dirty="0" smtClean="0"/>
              <a:t>H.264</a:t>
            </a:r>
            <a:r>
              <a:rPr lang="zh-CN" altLang="en-US" sz="1800" dirty="0" smtClean="0"/>
              <a:t>编码器的效率至少比</a:t>
            </a:r>
            <a:r>
              <a:rPr lang="en-US" altLang="zh-CN" sz="1800" dirty="0" smtClean="0"/>
              <a:t>MPEG-4</a:t>
            </a:r>
            <a:r>
              <a:rPr lang="zh-CN" altLang="en-US" sz="1800" dirty="0" smtClean="0"/>
              <a:t>编码器高</a:t>
            </a:r>
            <a:r>
              <a:rPr lang="en-US" altLang="zh-CN" sz="1800" dirty="0" smtClean="0"/>
              <a:t>3</a:t>
            </a:r>
            <a:r>
              <a:rPr lang="zh-CN" altLang="en-US" sz="1800" dirty="0" smtClean="0"/>
              <a:t>倍，比</a:t>
            </a:r>
            <a:r>
              <a:rPr lang="en-US" altLang="zh-CN" sz="1800" dirty="0" smtClean="0"/>
              <a:t>M-JPEG</a:t>
            </a:r>
            <a:r>
              <a:rPr lang="zh-CN" altLang="en-US" sz="1800" dirty="0" smtClean="0"/>
              <a:t>编码器高</a:t>
            </a:r>
            <a:r>
              <a:rPr lang="en-US" altLang="zh-CN" sz="1800" dirty="0" smtClean="0"/>
              <a:t>6</a:t>
            </a:r>
            <a:r>
              <a:rPr lang="zh-CN" altLang="en-US" sz="1800" dirty="0" smtClean="0"/>
              <a:t>倍</a:t>
            </a:r>
            <a:endParaRPr lang="zh-CN" altLang="en-US" sz="1800"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的类别与等级</a:t>
            </a:r>
            <a:endParaRPr lang="zh-CN" altLang="en-US" dirty="0"/>
          </a:p>
        </p:txBody>
      </p:sp>
      <p:sp>
        <p:nvSpPr>
          <p:cNvPr id="3" name="内容占位符 2"/>
          <p:cNvSpPr>
            <a:spLocks noGrp="1"/>
          </p:cNvSpPr>
          <p:nvPr>
            <p:ph idx="1"/>
          </p:nvPr>
        </p:nvSpPr>
        <p:spPr/>
        <p:txBody>
          <a:bodyPr/>
          <a:lstStyle/>
          <a:p>
            <a:r>
              <a:rPr lang="en-US" altLang="zh-CN" sz="2400" dirty="0" smtClean="0"/>
              <a:t>7</a:t>
            </a:r>
            <a:r>
              <a:rPr lang="zh-CN" altLang="en-US" sz="2400" dirty="0" smtClean="0"/>
              <a:t>个类别：每个类别都针对某一类特定的应用。此外，每个类别都定义了编码器能够使用哪些特性集，并限制了解码器在实施方面的复杂性</a:t>
            </a:r>
            <a:endParaRPr lang="en-US" altLang="zh-CN" sz="2400" dirty="0" smtClean="0"/>
          </a:p>
          <a:p>
            <a:pPr lvl="1"/>
            <a:r>
              <a:rPr lang="zh-CN" altLang="en-US" sz="2000" dirty="0" smtClean="0"/>
              <a:t>基准类中没有使用</a:t>
            </a:r>
            <a:r>
              <a:rPr lang="en-US" altLang="zh-CN" sz="2000" dirty="0" smtClean="0"/>
              <a:t>B</a:t>
            </a:r>
            <a:r>
              <a:rPr lang="zh-CN" altLang="en-US" sz="2000" smtClean="0"/>
              <a:t>帧，可以实现低时延</a:t>
            </a:r>
            <a:endParaRPr lang="en-US" altLang="zh-CN" sz="2000" dirty="0" smtClean="0"/>
          </a:p>
          <a:p>
            <a:r>
              <a:rPr lang="en-US" altLang="zh-CN" sz="2400" dirty="0" smtClean="0"/>
              <a:t>11</a:t>
            </a:r>
            <a:r>
              <a:rPr lang="zh-CN" altLang="en-US" sz="2400" dirty="0" smtClean="0"/>
              <a:t>个等级：，对性能、带宽和内存需求进行了限制。每个等级都规定了从</a:t>
            </a:r>
            <a:r>
              <a:rPr lang="en-US" altLang="zh-CN" sz="2400" dirty="0" smtClean="0"/>
              <a:t>QCIF</a:t>
            </a:r>
            <a:r>
              <a:rPr lang="zh-CN" altLang="en-US" sz="2400" dirty="0" smtClean="0"/>
              <a:t>到</a:t>
            </a:r>
            <a:r>
              <a:rPr lang="en-US" altLang="zh-CN" sz="2400" dirty="0" smtClean="0"/>
              <a:t>HDTV</a:t>
            </a:r>
            <a:r>
              <a:rPr lang="zh-CN" altLang="en-US" sz="2400" dirty="0" smtClean="0"/>
              <a:t>等各种分辨率所对应的比特率和编码速率（每秒宏块数）。分辨率越高，要求的等级就越高</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14282" y="1142984"/>
            <a:ext cx="8643998" cy="1571636"/>
          </a:xfrm>
        </p:spPr>
        <p:txBody>
          <a:bodyPr/>
          <a:lstStyle/>
          <a:p>
            <a:r>
              <a:rPr lang="zh-CN" altLang="en-US" sz="2400" dirty="0" smtClean="0"/>
              <a:t>通过新的高级帧内预测方法对</a:t>
            </a:r>
            <a:r>
              <a:rPr lang="en-US" altLang="zh-CN" sz="2400" dirty="0" smtClean="0"/>
              <a:t>I</a:t>
            </a:r>
            <a:r>
              <a:rPr lang="zh-CN" altLang="en-US" sz="2400" dirty="0" smtClean="0"/>
              <a:t>帧进行编码：可通过在与进行帧内编码的新</a:t>
            </a:r>
            <a:r>
              <a:rPr lang="en-US" altLang="zh-CN" sz="2400" dirty="0" smtClean="0"/>
              <a:t>4×4</a:t>
            </a:r>
            <a:r>
              <a:rPr lang="zh-CN" altLang="en-US" sz="2400" dirty="0" smtClean="0"/>
              <a:t>像素块相邻接的前几个编码像素中，寻找匹配的像素来实现。通过重复利用已编码的像素值，可以极大地减少需要编码的位数</a:t>
            </a:r>
            <a:endParaRPr lang="en-US" altLang="zh-CN"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a:srcRect/>
          <a:stretch>
            <a:fillRect/>
          </a:stretch>
        </p:blipFill>
        <p:spPr bwMode="auto">
          <a:xfrm>
            <a:off x="-32" y="2928934"/>
            <a:ext cx="2938176" cy="2143140"/>
          </a:xfrm>
          <a:prstGeom prst="rect">
            <a:avLst/>
          </a:prstGeom>
          <a:noFill/>
          <a:ln w="9525">
            <a:noFill/>
            <a:miter lim="800000"/>
            <a:headEnd/>
            <a:tailEnd/>
          </a:ln>
          <a:effectLst/>
        </p:spPr>
      </p:pic>
      <p:pic>
        <p:nvPicPr>
          <p:cNvPr id="375811" name="Picture 3"/>
          <p:cNvPicPr>
            <a:picLocks noChangeAspect="1" noChangeArrowheads="1"/>
          </p:cNvPicPr>
          <p:nvPr/>
        </p:nvPicPr>
        <p:blipFill>
          <a:blip r:embed="rId3"/>
          <a:srcRect/>
          <a:stretch>
            <a:fillRect/>
          </a:stretch>
        </p:blipFill>
        <p:spPr bwMode="auto">
          <a:xfrm>
            <a:off x="3000364" y="2928934"/>
            <a:ext cx="2902065" cy="2142000"/>
          </a:xfrm>
          <a:prstGeom prst="rect">
            <a:avLst/>
          </a:prstGeom>
          <a:noFill/>
          <a:ln w="9525">
            <a:noFill/>
            <a:miter lim="800000"/>
            <a:headEnd/>
            <a:tailEnd/>
          </a:ln>
          <a:effectLst/>
        </p:spPr>
      </p:pic>
      <p:pic>
        <p:nvPicPr>
          <p:cNvPr id="375812" name="Picture 4"/>
          <p:cNvPicPr>
            <a:picLocks noChangeAspect="1" noChangeArrowheads="1"/>
          </p:cNvPicPr>
          <p:nvPr/>
        </p:nvPicPr>
        <p:blipFill>
          <a:blip r:embed="rId4"/>
          <a:srcRect/>
          <a:stretch>
            <a:fillRect/>
          </a:stretch>
        </p:blipFill>
        <p:spPr bwMode="auto">
          <a:xfrm>
            <a:off x="5897792" y="2930074"/>
            <a:ext cx="2960488" cy="2142000"/>
          </a:xfrm>
          <a:prstGeom prst="rect">
            <a:avLst/>
          </a:prstGeom>
          <a:noFill/>
          <a:ln w="9525">
            <a:noFill/>
            <a:miter lim="800000"/>
            <a:headEnd/>
            <a:tailEnd/>
          </a:ln>
          <a:effectLst/>
        </p:spPr>
      </p:pic>
      <p:sp>
        <p:nvSpPr>
          <p:cNvPr id="8" name="TextBox 7"/>
          <p:cNvSpPr txBox="1"/>
          <p:nvPr/>
        </p:nvSpPr>
        <p:spPr>
          <a:xfrm>
            <a:off x="2857488" y="2702478"/>
            <a:ext cx="3671198" cy="369332"/>
          </a:xfrm>
          <a:prstGeom prst="rect">
            <a:avLst/>
          </a:prstGeom>
          <a:noFill/>
        </p:spPr>
        <p:txBody>
          <a:bodyPr wrap="none" rtlCol="0">
            <a:spAutoFit/>
          </a:bodyPr>
          <a:lstStyle/>
          <a:p>
            <a:r>
              <a:rPr lang="zh-CN" altLang="en-US" sz="1800" dirty="0" smtClean="0"/>
              <a:t>帧内预测所采用的几种模式的图示</a:t>
            </a:r>
            <a:endParaRPr lang="zh-CN" altLang="en-US" sz="1800" dirty="0"/>
          </a:p>
        </p:txBody>
      </p:sp>
      <p:sp>
        <p:nvSpPr>
          <p:cNvPr id="9" name="TextBox 8"/>
          <p:cNvSpPr txBox="1"/>
          <p:nvPr/>
        </p:nvSpPr>
        <p:spPr>
          <a:xfrm>
            <a:off x="214282" y="5072074"/>
            <a:ext cx="2428892" cy="1323439"/>
          </a:xfrm>
          <a:prstGeom prst="rect">
            <a:avLst/>
          </a:prstGeom>
          <a:noFill/>
        </p:spPr>
        <p:txBody>
          <a:bodyPr wrap="square" rtlCol="0">
            <a:spAutoFit/>
          </a:bodyPr>
          <a:lstStyle/>
          <a:p>
            <a:r>
              <a:rPr lang="zh-CN" altLang="en-US" sz="2000" dirty="0" smtClean="0"/>
              <a:t>上方像素块中的四个底部像素被垂直拷贝至经过帧内编码的宏块中</a:t>
            </a:r>
            <a:endParaRPr lang="zh-CN" altLang="en-US" sz="2000" dirty="0"/>
          </a:p>
        </p:txBody>
      </p:sp>
      <p:sp>
        <p:nvSpPr>
          <p:cNvPr id="10" name="TextBox 9"/>
          <p:cNvSpPr txBox="1"/>
          <p:nvPr/>
        </p:nvSpPr>
        <p:spPr>
          <a:xfrm>
            <a:off x="2928926" y="5072074"/>
            <a:ext cx="2428892" cy="1323439"/>
          </a:xfrm>
          <a:prstGeom prst="rect">
            <a:avLst/>
          </a:prstGeom>
          <a:noFill/>
        </p:spPr>
        <p:txBody>
          <a:bodyPr wrap="square" rtlCol="0">
            <a:spAutoFit/>
          </a:bodyPr>
          <a:lstStyle/>
          <a:p>
            <a:r>
              <a:rPr lang="zh-CN" altLang="en-US" sz="2000" dirty="0" smtClean="0"/>
              <a:t>左边像素块中的最</a:t>
            </a:r>
          </a:p>
          <a:p>
            <a:r>
              <a:rPr lang="zh-CN" altLang="en-US" sz="2000" dirty="0" smtClean="0"/>
              <a:t>右侧四个像素被水平拷贝至经过帧</a:t>
            </a:r>
          </a:p>
          <a:p>
            <a:r>
              <a:rPr lang="zh-CN" altLang="en-US" sz="2000" dirty="0" smtClean="0"/>
              <a:t>内编码的宏块中</a:t>
            </a:r>
            <a:endParaRPr lang="zh-CN" altLang="en-US" sz="2000" dirty="0"/>
          </a:p>
        </p:txBody>
      </p:sp>
      <p:sp>
        <p:nvSpPr>
          <p:cNvPr id="11" name="TextBox 10"/>
          <p:cNvSpPr txBox="1"/>
          <p:nvPr/>
        </p:nvSpPr>
        <p:spPr>
          <a:xfrm>
            <a:off x="6143636" y="5072074"/>
            <a:ext cx="2500330" cy="1323439"/>
          </a:xfrm>
          <a:prstGeom prst="rect">
            <a:avLst/>
          </a:prstGeom>
          <a:noFill/>
        </p:spPr>
        <p:txBody>
          <a:bodyPr wrap="square" rtlCol="0">
            <a:spAutoFit/>
          </a:bodyPr>
          <a:lstStyle/>
          <a:p>
            <a:r>
              <a:rPr lang="zh-CN" altLang="en-US" sz="2000" dirty="0" smtClean="0"/>
              <a:t>上方像素块中的八个底部像素被沿对角线方向拷贝至经过帧内编码的宏块中</a:t>
            </a:r>
            <a:endParaRPr lang="zh-CN" altLang="en-US" sz="2000" dirty="0"/>
          </a:p>
        </p:txBody>
      </p:sp>
    </p:spTree>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1071546"/>
            <a:ext cx="8429684" cy="2643206"/>
          </a:xfrm>
        </p:spPr>
        <p:txBody>
          <a:bodyPr/>
          <a:lstStyle/>
          <a:p>
            <a:r>
              <a:rPr lang="zh-CN" altLang="en-US" sz="2400" dirty="0" smtClean="0"/>
              <a:t>对</a:t>
            </a:r>
            <a:r>
              <a:rPr lang="en-US" altLang="zh-CN" sz="2400" dirty="0" smtClean="0"/>
              <a:t>P</a:t>
            </a:r>
            <a:r>
              <a:rPr lang="zh-CN" altLang="en-US" sz="2400" dirty="0" smtClean="0"/>
              <a:t>帧和</a:t>
            </a:r>
            <a:r>
              <a:rPr lang="en-US" altLang="zh-CN" sz="2400" dirty="0" smtClean="0"/>
              <a:t>B</a:t>
            </a:r>
            <a:r>
              <a:rPr lang="zh-CN" altLang="en-US" sz="2400" dirty="0" smtClean="0"/>
              <a:t>帧：进行编码时所采用的基于块的运动补偿，在</a:t>
            </a:r>
            <a:r>
              <a:rPr lang="en-US" altLang="zh-CN" sz="2400" dirty="0" smtClean="0"/>
              <a:t>H.264</a:t>
            </a:r>
            <a:r>
              <a:rPr lang="zh-CN" altLang="en-US" sz="2400" dirty="0" smtClean="0"/>
              <a:t>中也得到了改进</a:t>
            </a:r>
            <a:endParaRPr lang="en-US" altLang="zh-CN" sz="2400" dirty="0" smtClean="0"/>
          </a:p>
          <a:p>
            <a:pPr lvl="1"/>
            <a:r>
              <a:rPr lang="en-US" altLang="zh-CN" sz="2000" dirty="0" smtClean="0"/>
              <a:t>H.264</a:t>
            </a:r>
            <a:r>
              <a:rPr lang="zh-CN" altLang="en-US" sz="2000" dirty="0" smtClean="0"/>
              <a:t>编码器可以在一个或多个参考帧的少数或众多区域内，以低至子像素的精度搜索匹配的块。</a:t>
            </a:r>
            <a:endParaRPr lang="en-US" altLang="zh-CN" sz="2000" dirty="0" smtClean="0"/>
          </a:p>
          <a:p>
            <a:pPr lvl="1"/>
            <a:r>
              <a:rPr lang="zh-CN" altLang="en-US" sz="2000" dirty="0" smtClean="0"/>
              <a:t>为了提高匹配率，可以对块的大小和形状进行调整。</a:t>
            </a:r>
            <a:endParaRPr lang="en-US" altLang="zh-CN" sz="2000" dirty="0" smtClean="0"/>
          </a:p>
          <a:p>
            <a:pPr lvl="1"/>
            <a:r>
              <a:rPr lang="zh-CN" altLang="en-US" sz="2000" dirty="0" smtClean="0"/>
              <a:t>在参考帧中，对于找不到匹配块的区域，将会使用帧内编码的宏块</a:t>
            </a:r>
            <a:endParaRPr lang="en-US" altLang="zh-CN" sz="2000" dirty="0" smtClean="0"/>
          </a:p>
          <a:p>
            <a:r>
              <a:rPr lang="zh-CN" altLang="en-US" sz="2400" dirty="0" smtClean="0"/>
              <a:t>低码率时的去块效应滤波器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a:srcRect/>
          <a:stretch>
            <a:fillRect/>
          </a:stretch>
        </p:blipFill>
        <p:spPr bwMode="auto">
          <a:xfrm>
            <a:off x="1571604" y="3729060"/>
            <a:ext cx="2533650" cy="2914650"/>
          </a:xfrm>
          <a:prstGeom prst="rect">
            <a:avLst/>
          </a:prstGeom>
          <a:noFill/>
          <a:ln w="9525">
            <a:noFill/>
            <a:miter lim="800000"/>
            <a:headEnd/>
            <a:tailEnd/>
          </a:ln>
          <a:effectLst/>
        </p:spPr>
      </p:pic>
      <p:pic>
        <p:nvPicPr>
          <p:cNvPr id="376835" name="Picture 3"/>
          <p:cNvPicPr>
            <a:picLocks noChangeAspect="1" noChangeArrowheads="1"/>
          </p:cNvPicPr>
          <p:nvPr/>
        </p:nvPicPr>
        <p:blipFill>
          <a:blip r:embed="rId3"/>
          <a:srcRect/>
          <a:stretch>
            <a:fillRect/>
          </a:stretch>
        </p:blipFill>
        <p:spPr bwMode="auto">
          <a:xfrm>
            <a:off x="5214942" y="3657622"/>
            <a:ext cx="2533650" cy="2914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标题 1"/>
          <p:cNvSpPr>
            <a:spLocks noGrp="1"/>
          </p:cNvSpPr>
          <p:nvPr>
            <p:ph type="title"/>
          </p:nvPr>
        </p:nvSpPr>
        <p:spPr/>
        <p:txBody>
          <a:bodyPr/>
          <a:lstStyle/>
          <a:p>
            <a:r>
              <a:rPr lang="zh-CN" altLang="en-US" smtClean="0">
                <a:ea typeface="宋体" pitchFamily="2" charset="-122"/>
              </a:rPr>
              <a:t>信息熵</a:t>
            </a:r>
          </a:p>
        </p:txBody>
      </p:sp>
      <p:sp>
        <p:nvSpPr>
          <p:cNvPr id="8197" name="内容占位符 2"/>
          <p:cNvSpPr>
            <a:spLocks noGrp="1"/>
          </p:cNvSpPr>
          <p:nvPr>
            <p:ph idx="1"/>
          </p:nvPr>
        </p:nvSpPr>
        <p:spPr/>
        <p:txBody>
          <a:bodyPr/>
          <a:lstStyle/>
          <a:p>
            <a:r>
              <a:rPr lang="zh-CN" altLang="en-US" smtClean="0">
                <a:latin typeface="Times New Roman" pitchFamily="18" charset="0"/>
                <a:ea typeface="宋体" pitchFamily="2" charset="-122"/>
              </a:rPr>
              <a:t>信源</a:t>
            </a:r>
            <a:r>
              <a:rPr lang="en-US" altLang="zh-CN" smtClean="0">
                <a:ea typeface="宋体" pitchFamily="2" charset="-122"/>
              </a:rPr>
              <a:t>X</a:t>
            </a:r>
            <a:r>
              <a:rPr lang="zh-CN" altLang="en-US" smtClean="0">
                <a:latin typeface="Times New Roman" pitchFamily="18" charset="0"/>
                <a:ea typeface="宋体" pitchFamily="2" charset="-122"/>
              </a:rPr>
              <a:t>发出的</a:t>
            </a:r>
            <a:r>
              <a:rPr lang="en-US" altLang="zh-CN" smtClean="0">
                <a:ea typeface="宋体" pitchFamily="2" charset="-122"/>
              </a:rPr>
              <a:t>x</a:t>
            </a:r>
            <a:r>
              <a:rPr lang="en-US" altLang="zh-CN" baseline="-30000" smtClean="0">
                <a:ea typeface="宋体" pitchFamily="2" charset="-122"/>
              </a:rPr>
              <a:t>j</a:t>
            </a:r>
            <a:r>
              <a:rPr lang="en-US" altLang="zh-CN" smtClean="0">
                <a:latin typeface="Times New Roman" pitchFamily="18" charset="0"/>
                <a:ea typeface="宋体" pitchFamily="2" charset="-122"/>
              </a:rPr>
              <a:t>（</a:t>
            </a:r>
            <a:r>
              <a:rPr lang="en-US" altLang="zh-CN" smtClean="0">
                <a:ea typeface="宋体" pitchFamily="2" charset="-122"/>
              </a:rPr>
              <a:t>j=1,2,</a:t>
            </a:r>
            <a:r>
              <a:rPr lang="en-US" altLang="zh-CN" smtClean="0">
                <a:latin typeface="Times New Roman" pitchFamily="18" charset="0"/>
                <a:ea typeface="宋体" pitchFamily="2" charset="-122"/>
              </a:rPr>
              <a:t>…</a:t>
            </a:r>
            <a:r>
              <a:rPr lang="en-US" altLang="zh-CN" smtClean="0">
                <a:ea typeface="宋体" pitchFamily="2" charset="-122"/>
              </a:rPr>
              <a:t>,n</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共</a:t>
            </a:r>
            <a:r>
              <a:rPr lang="en-US" altLang="zh-CN" smtClean="0">
                <a:ea typeface="宋体" pitchFamily="2" charset="-122"/>
              </a:rPr>
              <a:t>n</a:t>
            </a:r>
            <a:r>
              <a:rPr lang="zh-CN" altLang="en-US" smtClean="0">
                <a:latin typeface="Times New Roman" pitchFamily="18" charset="0"/>
                <a:ea typeface="宋体" pitchFamily="2" charset="-122"/>
              </a:rPr>
              <a:t>个随机事件的自信息统计平均，即</a:t>
            </a:r>
            <a:r>
              <a:rPr lang="zh-CN" altLang="en-US" smtClean="0">
                <a:ea typeface="宋体" pitchFamily="2" charset="-122"/>
              </a:rPr>
              <a:t> </a:t>
            </a:r>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r>
              <a:rPr lang="en-US" altLang="zh-CN" smtClean="0">
                <a:ea typeface="宋体" pitchFamily="2" charset="-122"/>
              </a:rPr>
              <a:t>H(X)</a:t>
            </a:r>
            <a:r>
              <a:rPr lang="zh-CN" altLang="en-US" smtClean="0">
                <a:latin typeface="Times New Roman" pitchFamily="18" charset="0"/>
                <a:ea typeface="宋体" pitchFamily="2" charset="-122"/>
              </a:rPr>
              <a:t>称为信源</a:t>
            </a:r>
            <a:r>
              <a:rPr lang="en-US" altLang="zh-CN" smtClean="0">
                <a:ea typeface="宋体" pitchFamily="2" charset="-122"/>
              </a:rPr>
              <a:t>X</a:t>
            </a:r>
            <a:r>
              <a:rPr lang="zh-CN" altLang="en-US" smtClean="0">
                <a:latin typeface="Times New Roman" pitchFamily="18" charset="0"/>
                <a:ea typeface="宋体" pitchFamily="2" charset="-122"/>
              </a:rPr>
              <a:t>的“熵”，即信源</a:t>
            </a:r>
            <a:r>
              <a:rPr lang="en-US" altLang="zh-CN" smtClean="0">
                <a:ea typeface="宋体" pitchFamily="2" charset="-122"/>
              </a:rPr>
              <a:t>X</a:t>
            </a:r>
            <a:r>
              <a:rPr lang="zh-CN" altLang="en-US" smtClean="0">
                <a:latin typeface="Times New Roman" pitchFamily="18" charset="0"/>
                <a:ea typeface="宋体" pitchFamily="2" charset="-122"/>
              </a:rPr>
              <a:t>发出任意一个随机变量的平均信息量</a:t>
            </a:r>
            <a:endParaRPr lang="zh-CN" altLang="en-US" smtClean="0">
              <a:ea typeface="宋体" pitchFamily="2" charset="-122"/>
            </a:endParaRPr>
          </a:p>
          <a:p>
            <a:r>
              <a:rPr lang="zh-CN" altLang="en-US" smtClean="0">
                <a:ea typeface="宋体" pitchFamily="2" charset="-122"/>
              </a:rPr>
              <a:t>熵的范围为</a:t>
            </a:r>
          </a:p>
        </p:txBody>
      </p:sp>
      <p:sp>
        <p:nvSpPr>
          <p:cNvPr id="819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8194" name="Object 1028"/>
          <p:cNvGraphicFramePr>
            <a:graphicFrameLocks noChangeAspect="1"/>
          </p:cNvGraphicFramePr>
          <p:nvPr/>
        </p:nvGraphicFramePr>
        <p:xfrm>
          <a:off x="1609725" y="2513013"/>
          <a:ext cx="5027613" cy="844550"/>
        </p:xfrm>
        <a:graphic>
          <a:graphicData uri="http://schemas.openxmlformats.org/presentationml/2006/ole">
            <p:oleObj spid="_x0000_s8194" name="公式" r:id="rId3" imgW="2667000" imgH="444500" progId="Equation.3">
              <p:embed/>
            </p:oleObj>
          </a:graphicData>
        </a:graphic>
      </p:graphicFrame>
      <p:graphicFrame>
        <p:nvGraphicFramePr>
          <p:cNvPr id="8195" name="Object 1036"/>
          <p:cNvGraphicFramePr>
            <a:graphicFrameLocks noChangeAspect="1"/>
          </p:cNvGraphicFramePr>
          <p:nvPr/>
        </p:nvGraphicFramePr>
        <p:xfrm>
          <a:off x="4071938" y="4786313"/>
          <a:ext cx="3211512" cy="571500"/>
        </p:xfrm>
        <a:graphic>
          <a:graphicData uri="http://schemas.openxmlformats.org/presentationml/2006/ole">
            <p:oleObj spid="_x0000_s8195" name="公式" r:id="rId4" imgW="1231366" imgH="215806" progId="Equation.3">
              <p:embed/>
            </p:oleObj>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
          <p:cNvSpPr>
            <a:spLocks noGrp="1"/>
          </p:cNvSpPr>
          <p:nvPr>
            <p:ph type="title"/>
          </p:nvPr>
        </p:nvSpPr>
        <p:spPr/>
        <p:txBody>
          <a:bodyPr/>
          <a:lstStyle/>
          <a:p>
            <a:r>
              <a:rPr lang="zh-CN" altLang="en-US" smtClean="0">
                <a:ea typeface="宋体" pitchFamily="2" charset="-122"/>
              </a:rPr>
              <a:t>平均码长</a:t>
            </a:r>
          </a:p>
        </p:txBody>
      </p:sp>
      <p:sp>
        <p:nvSpPr>
          <p:cNvPr id="9220" name="内容占位符 2"/>
          <p:cNvSpPr>
            <a:spLocks noGrp="1"/>
          </p:cNvSpPr>
          <p:nvPr>
            <p:ph idx="1"/>
          </p:nvPr>
        </p:nvSpPr>
        <p:spPr>
          <a:xfrm>
            <a:off x="1066800" y="1143000"/>
            <a:ext cx="7620000" cy="4700588"/>
          </a:xfrm>
        </p:spPr>
        <p:txBody>
          <a:bodyPr/>
          <a:lstStyle/>
          <a:p>
            <a:pPr eaLnBrk="1" hangingPunct="1"/>
            <a:r>
              <a:rPr lang="zh-CN" altLang="en-US" sz="2800" smtClean="0">
                <a:ea typeface="宋体" pitchFamily="2" charset="-122"/>
              </a:rPr>
              <a:t>在编码中用熵值来衡量是否为最佳编码。若以</a:t>
            </a:r>
            <a:r>
              <a:rPr lang="en-US" altLang="zh-CN" sz="2800" smtClean="0">
                <a:ea typeface="宋体" pitchFamily="2" charset="-122"/>
              </a:rPr>
              <a:t>Lc</a:t>
            </a:r>
            <a:r>
              <a:rPr lang="zh-CN" altLang="en-US" sz="2800" smtClean="0">
                <a:ea typeface="宋体" pitchFamily="2" charset="-122"/>
              </a:rPr>
              <a:t>表示编码器输出码字的平均码长，则当</a:t>
            </a:r>
          </a:p>
          <a:p>
            <a:pPr eaLnBrk="1" hangingPunct="1">
              <a:buFont typeface="Wingdings" pitchFamily="2" charset="2"/>
              <a:buNone/>
            </a:pPr>
            <a:r>
              <a:rPr lang="en-US" altLang="zh-CN" sz="2800" smtClean="0">
                <a:ea typeface="宋体" pitchFamily="2" charset="-122"/>
              </a:rPr>
              <a:t>Lc≥H(X)    </a:t>
            </a:r>
            <a:r>
              <a:rPr lang="zh-CN" altLang="en-US" sz="2800" smtClean="0">
                <a:ea typeface="宋体" pitchFamily="2" charset="-122"/>
              </a:rPr>
              <a:t>有冗余，不是最佳。</a:t>
            </a:r>
          </a:p>
          <a:p>
            <a:pPr eaLnBrk="1" hangingPunct="1">
              <a:buFont typeface="Wingdings" pitchFamily="2" charset="2"/>
              <a:buNone/>
            </a:pPr>
            <a:r>
              <a:rPr lang="en-US" altLang="zh-CN" sz="2800" smtClean="0">
                <a:ea typeface="宋体" pitchFamily="2" charset="-122"/>
              </a:rPr>
              <a:t>Lc</a:t>
            </a:r>
            <a:r>
              <a:rPr lang="zh-CN" altLang="en-US" sz="2800" smtClean="0">
                <a:ea typeface="宋体" pitchFamily="2" charset="-122"/>
              </a:rPr>
              <a:t>＜</a:t>
            </a:r>
            <a:r>
              <a:rPr lang="en-US" altLang="zh-CN" sz="2800" smtClean="0">
                <a:ea typeface="宋体" pitchFamily="2" charset="-122"/>
              </a:rPr>
              <a:t>H(X)    </a:t>
            </a:r>
            <a:r>
              <a:rPr lang="zh-CN" altLang="en-US" sz="2800" smtClean="0">
                <a:ea typeface="宋体" pitchFamily="2" charset="-122"/>
              </a:rPr>
              <a:t>不可能。</a:t>
            </a:r>
          </a:p>
          <a:p>
            <a:pPr eaLnBrk="1" hangingPunct="1">
              <a:buFont typeface="Wingdings" pitchFamily="2" charset="2"/>
              <a:buNone/>
            </a:pPr>
            <a:r>
              <a:rPr lang="en-US" altLang="zh-CN" sz="2800" smtClean="0">
                <a:ea typeface="宋体" pitchFamily="2" charset="-122"/>
              </a:rPr>
              <a:t>Lc</a:t>
            </a:r>
            <a:r>
              <a:rPr lang="zh-CN" altLang="en-US" sz="2800" smtClean="0">
                <a:ea typeface="宋体" pitchFamily="2" charset="-122"/>
              </a:rPr>
              <a:t>＝</a:t>
            </a:r>
            <a:r>
              <a:rPr lang="en-US" altLang="zh-CN" sz="2800" smtClean="0">
                <a:ea typeface="宋体" pitchFamily="2" charset="-122"/>
              </a:rPr>
              <a:t>H(X)    </a:t>
            </a:r>
            <a:r>
              <a:rPr lang="zh-CN" altLang="en-US" sz="2800" smtClean="0">
                <a:ea typeface="宋体" pitchFamily="2" charset="-122"/>
              </a:rPr>
              <a:t>最佳编码（</a:t>
            </a:r>
            <a:r>
              <a:rPr lang="en-US" altLang="zh-CN" sz="2800" smtClean="0">
                <a:ea typeface="宋体" pitchFamily="2" charset="-122"/>
              </a:rPr>
              <a:t>Lc</a:t>
            </a:r>
            <a:r>
              <a:rPr lang="zh-CN" altLang="en-US" sz="2800" smtClean="0">
                <a:ea typeface="宋体" pitchFamily="2" charset="-122"/>
              </a:rPr>
              <a:t>稍大于</a:t>
            </a:r>
            <a:r>
              <a:rPr lang="en-US" altLang="zh-CN" sz="2800" smtClean="0">
                <a:ea typeface="宋体" pitchFamily="2" charset="-122"/>
              </a:rPr>
              <a:t>H(X)</a:t>
            </a:r>
            <a:r>
              <a:rPr lang="zh-CN" altLang="en-US" sz="2800" smtClean="0">
                <a:ea typeface="宋体" pitchFamily="2" charset="-122"/>
              </a:rPr>
              <a:t>）。</a:t>
            </a:r>
          </a:p>
          <a:p>
            <a:pPr eaLnBrk="1" hangingPunct="1">
              <a:buFont typeface="Wingdings" pitchFamily="2" charset="2"/>
              <a:buNone/>
            </a:pPr>
            <a:r>
              <a:rPr lang="zh-CN" altLang="en-US" sz="2800" smtClean="0">
                <a:ea typeface="宋体" pitchFamily="2" charset="-122"/>
              </a:rPr>
              <a:t>熵值为平均码长</a:t>
            </a:r>
            <a:r>
              <a:rPr lang="en-US" altLang="zh-CN" sz="2800" smtClean="0">
                <a:ea typeface="宋体" pitchFamily="2" charset="-122"/>
              </a:rPr>
              <a:t>Lc</a:t>
            </a:r>
            <a:r>
              <a:rPr lang="zh-CN" altLang="en-US" sz="2800" smtClean="0">
                <a:ea typeface="宋体" pitchFamily="2" charset="-122"/>
              </a:rPr>
              <a:t>的下限。</a:t>
            </a:r>
          </a:p>
          <a:p>
            <a:r>
              <a:rPr lang="zh-CN" altLang="en-US" sz="2800" smtClean="0">
                <a:ea typeface="宋体" pitchFamily="2" charset="-122"/>
              </a:rPr>
              <a:t>平均码长</a:t>
            </a:r>
            <a:r>
              <a:rPr lang="en-US" altLang="zh-CN" sz="2800" smtClean="0">
                <a:ea typeface="宋体" pitchFamily="2" charset="-122"/>
              </a:rPr>
              <a:t>Lc</a:t>
            </a:r>
            <a:r>
              <a:rPr lang="zh-CN" altLang="en-US" sz="2800" smtClean="0">
                <a:ea typeface="宋体" pitchFamily="2" charset="-122"/>
              </a:rPr>
              <a:t>的计算公式为</a:t>
            </a:r>
            <a:endParaRPr lang="en-US" altLang="zh-CN" sz="2800" smtClean="0">
              <a:ea typeface="宋体" pitchFamily="2" charset="-122"/>
            </a:endParaRPr>
          </a:p>
          <a:p>
            <a:pPr>
              <a:buFont typeface="Wingdings" pitchFamily="2" charset="2"/>
              <a:buNone/>
            </a:pPr>
            <a:endParaRPr lang="en-US" altLang="zh-CN" sz="2800" smtClean="0">
              <a:ea typeface="宋体" pitchFamily="2" charset="-122"/>
            </a:endParaRPr>
          </a:p>
          <a:p>
            <a:pPr>
              <a:buFont typeface="Wingdings" pitchFamily="2" charset="2"/>
              <a:buNone/>
            </a:pPr>
            <a:r>
              <a:rPr lang="zh-CN" altLang="en-US" sz="2800" smtClean="0">
                <a:ea typeface="宋体" pitchFamily="2" charset="-122"/>
              </a:rPr>
              <a:t>                               </a:t>
            </a:r>
            <a:r>
              <a:rPr lang="en-US" altLang="zh-CN" sz="2800" smtClean="0">
                <a:ea typeface="宋体" pitchFamily="2" charset="-122"/>
              </a:rPr>
              <a:t>j=1,2,</a:t>
            </a:r>
            <a:r>
              <a:rPr lang="en-US" altLang="zh-CN" sz="2800" smtClean="0">
                <a:latin typeface="Times New Roman" pitchFamily="18" charset="0"/>
                <a:ea typeface="宋体" pitchFamily="2" charset="-122"/>
              </a:rPr>
              <a:t>…</a:t>
            </a:r>
            <a:r>
              <a:rPr lang="en-US" altLang="zh-CN" sz="2800" smtClean="0">
                <a:ea typeface="宋体" pitchFamily="2" charset="-122"/>
              </a:rPr>
              <a:t>,n</a:t>
            </a:r>
          </a:p>
          <a:p>
            <a:pPr>
              <a:buFont typeface="Wingdings" pitchFamily="2" charset="2"/>
              <a:buNone/>
            </a:pPr>
            <a:r>
              <a:rPr lang="zh-CN" altLang="en-US" sz="2800" smtClean="0">
                <a:ea typeface="宋体" pitchFamily="2" charset="-122"/>
              </a:rPr>
              <a:t>其中：</a:t>
            </a:r>
            <a:r>
              <a:rPr lang="en-US" altLang="zh-CN" sz="2800" smtClean="0">
                <a:ea typeface="宋体" pitchFamily="2" charset="-122"/>
              </a:rPr>
              <a:t>P(x</a:t>
            </a:r>
            <a:r>
              <a:rPr lang="en-US" altLang="zh-CN" sz="2800" baseline="-25000" smtClean="0">
                <a:ea typeface="宋体" pitchFamily="2" charset="-122"/>
              </a:rPr>
              <a:t>j</a:t>
            </a:r>
            <a:r>
              <a:rPr lang="en-US" altLang="zh-CN" sz="2800" smtClean="0">
                <a:ea typeface="宋体" pitchFamily="2" charset="-122"/>
              </a:rPr>
              <a:t>) </a:t>
            </a:r>
            <a:r>
              <a:rPr lang="zh-CN" altLang="en-US" sz="2800" smtClean="0">
                <a:ea typeface="宋体" pitchFamily="2" charset="-122"/>
              </a:rPr>
              <a:t>是信源</a:t>
            </a:r>
            <a:r>
              <a:rPr lang="en-US" altLang="zh-CN" sz="2800" smtClean="0">
                <a:ea typeface="宋体" pitchFamily="2" charset="-122"/>
              </a:rPr>
              <a:t>X</a:t>
            </a:r>
            <a:r>
              <a:rPr lang="zh-CN" altLang="en-US" sz="2800" smtClean="0">
                <a:ea typeface="宋体" pitchFamily="2" charset="-122"/>
              </a:rPr>
              <a:t>发出</a:t>
            </a:r>
            <a:r>
              <a:rPr lang="en-US" altLang="zh-CN" sz="2800" smtClean="0">
                <a:ea typeface="宋体" pitchFamily="2" charset="-122"/>
              </a:rPr>
              <a:t>x</a:t>
            </a:r>
            <a:r>
              <a:rPr lang="en-US" altLang="zh-CN" sz="2800" baseline="-25000" smtClean="0">
                <a:ea typeface="宋体" pitchFamily="2" charset="-122"/>
              </a:rPr>
              <a:t>j</a:t>
            </a:r>
            <a:r>
              <a:rPr lang="zh-CN" altLang="en-US" sz="2800" smtClean="0">
                <a:ea typeface="宋体" pitchFamily="2" charset="-122"/>
              </a:rPr>
              <a:t>的概率，</a:t>
            </a:r>
            <a:r>
              <a:rPr lang="en-US" altLang="zh-CN" sz="2800" smtClean="0">
                <a:ea typeface="宋体" pitchFamily="2" charset="-122"/>
              </a:rPr>
              <a:t>L(x</a:t>
            </a:r>
            <a:r>
              <a:rPr lang="en-US" altLang="zh-CN" sz="2800" baseline="-25000" smtClean="0">
                <a:ea typeface="宋体" pitchFamily="2" charset="-122"/>
              </a:rPr>
              <a:t>j</a:t>
            </a:r>
            <a:r>
              <a:rPr lang="en-US" altLang="zh-CN" sz="2800" smtClean="0">
                <a:ea typeface="宋体" pitchFamily="2" charset="-122"/>
              </a:rPr>
              <a:t>)</a:t>
            </a:r>
            <a:r>
              <a:rPr lang="zh-CN" altLang="en-US" sz="2800" smtClean="0">
                <a:ea typeface="宋体" pitchFamily="2" charset="-122"/>
              </a:rPr>
              <a:t>为</a:t>
            </a:r>
            <a:r>
              <a:rPr lang="en-US" altLang="zh-CN" sz="2800" smtClean="0">
                <a:ea typeface="宋体" pitchFamily="2" charset="-122"/>
              </a:rPr>
              <a:t>x</a:t>
            </a:r>
            <a:r>
              <a:rPr lang="en-US" altLang="zh-CN" sz="2800" baseline="-25000" smtClean="0">
                <a:ea typeface="宋体" pitchFamily="2" charset="-122"/>
              </a:rPr>
              <a:t>j</a:t>
            </a:r>
            <a:r>
              <a:rPr lang="zh-CN" altLang="en-US" sz="2800" smtClean="0">
                <a:ea typeface="宋体" pitchFamily="2" charset="-122"/>
              </a:rPr>
              <a:t>的编码长。</a:t>
            </a:r>
          </a:p>
          <a:p>
            <a:endParaRPr lang="zh-CN" altLang="en-US" smtClean="0">
              <a:ea typeface="宋体" pitchFamily="2" charset="-122"/>
            </a:endParaRPr>
          </a:p>
        </p:txBody>
      </p:sp>
      <p:sp>
        <p:nvSpPr>
          <p:cNvPr id="922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9218" name="Object 5"/>
          <p:cNvGraphicFramePr>
            <a:graphicFrameLocks noChangeAspect="1"/>
          </p:cNvGraphicFramePr>
          <p:nvPr/>
        </p:nvGraphicFramePr>
        <p:xfrm>
          <a:off x="1214438" y="4714875"/>
          <a:ext cx="3482975" cy="1000125"/>
        </p:xfrm>
        <a:graphic>
          <a:graphicData uri="http://schemas.openxmlformats.org/presentationml/2006/ole">
            <p:oleObj spid="_x0000_s9218" name="公式" r:id="rId3" imgW="1244600" imgH="444500" progId="Equation.3">
              <p:embed/>
            </p:oleObj>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标题 1"/>
          <p:cNvSpPr>
            <a:spLocks noGrp="1"/>
          </p:cNvSpPr>
          <p:nvPr>
            <p:ph type="title"/>
          </p:nvPr>
        </p:nvSpPr>
        <p:spPr/>
        <p:txBody>
          <a:bodyPr/>
          <a:lstStyle/>
          <a:p>
            <a:r>
              <a:rPr lang="zh-CN" altLang="en-US" smtClean="0">
                <a:latin typeface="Times New Roman" pitchFamily="18" charset="0"/>
                <a:ea typeface="宋体" pitchFamily="2" charset="-122"/>
              </a:rPr>
              <a:t>冗余度、编码效率与压缩比</a:t>
            </a:r>
            <a:endParaRPr lang="zh-CN" altLang="en-US" smtClean="0">
              <a:ea typeface="宋体" pitchFamily="2" charset="-122"/>
            </a:endParaRPr>
          </a:p>
        </p:txBody>
      </p:sp>
      <p:sp>
        <p:nvSpPr>
          <p:cNvPr id="10246" name="内容占位符 2"/>
          <p:cNvSpPr>
            <a:spLocks noGrp="1"/>
          </p:cNvSpPr>
          <p:nvPr>
            <p:ph idx="1"/>
          </p:nvPr>
        </p:nvSpPr>
        <p:spPr/>
        <p:txBody>
          <a:bodyPr/>
          <a:lstStyle/>
          <a:p>
            <a:r>
              <a:rPr lang="zh-CN" altLang="en-US" sz="2800" smtClean="0">
                <a:ea typeface="宋体" pitchFamily="2" charset="-122"/>
              </a:rPr>
              <a:t>在数字图像通信系统中，冗余度、编码效率与压缩比是衡量信源特性以及编解码设备性能的重要指标</a:t>
            </a:r>
            <a:endParaRPr lang="en-US" altLang="zh-CN" sz="2800" smtClean="0">
              <a:ea typeface="宋体" pitchFamily="2" charset="-122"/>
            </a:endParaRPr>
          </a:p>
          <a:p>
            <a:r>
              <a:rPr lang="zh-CN" altLang="en-US" sz="2800" smtClean="0">
                <a:latin typeface="Times New Roman" pitchFamily="18" charset="0"/>
                <a:ea typeface="宋体" pitchFamily="2" charset="-122"/>
              </a:rPr>
              <a:t>设原图像的平均码长为</a:t>
            </a:r>
            <a:r>
              <a:rPr lang="en-US" altLang="zh-CN" sz="2800" smtClean="0">
                <a:ea typeface="宋体" pitchFamily="2" charset="-122"/>
              </a:rPr>
              <a:t>L</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熵为</a:t>
            </a:r>
            <a:r>
              <a:rPr lang="en-US" altLang="zh-CN" sz="2800" smtClean="0">
                <a:ea typeface="宋体" pitchFamily="2" charset="-122"/>
              </a:rPr>
              <a:t>H(X)</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压缩后图像的平均码长为</a:t>
            </a:r>
            <a:r>
              <a:rPr lang="en-US" altLang="zh-CN" sz="2800" smtClean="0">
                <a:ea typeface="宋体" pitchFamily="2" charset="-122"/>
              </a:rPr>
              <a:t>Lc</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则定义冗余度为</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编码效率</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压缩比</a:t>
            </a:r>
            <a:endParaRPr lang="zh-CN" altLang="en-US" sz="2800" smtClean="0">
              <a:ea typeface="宋体" pitchFamily="2" charset="-122"/>
            </a:endParaRPr>
          </a:p>
        </p:txBody>
      </p:sp>
      <p:sp>
        <p:nvSpPr>
          <p:cNvPr id="1024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0242" name="Object 5"/>
          <p:cNvGraphicFramePr>
            <a:graphicFrameLocks noChangeAspect="1"/>
          </p:cNvGraphicFramePr>
          <p:nvPr/>
        </p:nvGraphicFramePr>
        <p:xfrm>
          <a:off x="1738313" y="3775075"/>
          <a:ext cx="1630362" cy="809625"/>
        </p:xfrm>
        <a:graphic>
          <a:graphicData uri="http://schemas.openxmlformats.org/presentationml/2006/ole">
            <p:oleObj spid="_x0000_s10242" name="公式" r:id="rId3" imgW="876240" imgH="431640" progId="Equation.3">
              <p:embed/>
            </p:oleObj>
          </a:graphicData>
        </a:graphic>
      </p:graphicFrame>
      <p:graphicFrame>
        <p:nvGraphicFramePr>
          <p:cNvPr id="10243" name="Object 7"/>
          <p:cNvGraphicFramePr>
            <a:graphicFrameLocks noChangeAspect="1"/>
          </p:cNvGraphicFramePr>
          <p:nvPr/>
        </p:nvGraphicFramePr>
        <p:xfrm>
          <a:off x="3422650" y="4605338"/>
          <a:ext cx="2298700" cy="869950"/>
        </p:xfrm>
        <a:graphic>
          <a:graphicData uri="http://schemas.openxmlformats.org/presentationml/2006/ole">
            <p:oleObj spid="_x0000_s10243" name="公式" r:id="rId4" imgW="1117440" imgH="431640" progId="Equation.3">
              <p:embed/>
            </p:oleObj>
          </a:graphicData>
        </a:graphic>
      </p:graphicFrame>
      <p:graphicFrame>
        <p:nvGraphicFramePr>
          <p:cNvPr id="10244" name="Object 9"/>
          <p:cNvGraphicFramePr>
            <a:graphicFrameLocks noChangeAspect="1"/>
          </p:cNvGraphicFramePr>
          <p:nvPr/>
        </p:nvGraphicFramePr>
        <p:xfrm>
          <a:off x="2928938" y="5622925"/>
          <a:ext cx="1071562" cy="877888"/>
        </p:xfrm>
        <a:graphic>
          <a:graphicData uri="http://schemas.openxmlformats.org/presentationml/2006/ole">
            <p:oleObj spid="_x0000_s10244" name="公式" r:id="rId5" imgW="482391" imgH="393529" progId="Equation.3">
              <p:embed/>
            </p:oleObj>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latin typeface="Times New Roman" pitchFamily="18" charset="0"/>
                <a:ea typeface="宋体" pitchFamily="2" charset="-122"/>
              </a:rPr>
              <a:t>信息熵编码</a:t>
            </a:r>
            <a:endParaRPr lang="zh-CN" altLang="en-US" smtClean="0">
              <a:ea typeface="宋体" pitchFamily="2" charset="-122"/>
            </a:endParaRPr>
          </a:p>
        </p:txBody>
      </p:sp>
      <p:sp>
        <p:nvSpPr>
          <p:cNvPr id="40963" name="内容占位符 2"/>
          <p:cNvSpPr>
            <a:spLocks noGrp="1"/>
          </p:cNvSpPr>
          <p:nvPr>
            <p:ph idx="1"/>
          </p:nvPr>
        </p:nvSpPr>
        <p:spPr>
          <a:xfrm>
            <a:off x="285750" y="1214438"/>
            <a:ext cx="8401050" cy="4700587"/>
          </a:xfrm>
        </p:spPr>
        <p:txBody>
          <a:bodyPr/>
          <a:lstStyle/>
          <a:p>
            <a:r>
              <a:rPr lang="zh-CN" altLang="en-US" smtClean="0">
                <a:latin typeface="Times New Roman" pitchFamily="18" charset="0"/>
                <a:ea typeface="宋体" pitchFamily="2" charset="-122"/>
              </a:rPr>
              <a:t>信息熵编码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也称为统计编码，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利用信息源出现的概率来进行编码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目前比较常见的信息熵编码包括霍夫曼编码、香农</a:t>
            </a:r>
            <a:r>
              <a:rPr lang="zh-CN" altLang="en-US" smtClean="0">
                <a:latin typeface="Arial" pitchFamily="34" charset="0"/>
                <a:ea typeface="宋体" pitchFamily="2" charset="-122"/>
              </a:rPr>
              <a:t>-</a:t>
            </a:r>
            <a:r>
              <a:rPr lang="zh-CN" altLang="en-US" smtClean="0">
                <a:latin typeface="Times New Roman" pitchFamily="18" charset="0"/>
                <a:ea typeface="宋体" pitchFamily="2" charset="-122"/>
              </a:rPr>
              <a:t>范诺编码、行程编码和算术统计编码等</a:t>
            </a:r>
            <a:r>
              <a:rPr lang="zh-CN" altLang="en-US" smtClean="0">
                <a:latin typeface="Arial" pitchFamily="34" charset="0"/>
                <a:ea typeface="宋体" pitchFamily="2" charset="-122"/>
              </a:rPr>
              <a:t> </a:t>
            </a:r>
            <a:endParaRPr lang="en-US" altLang="zh-CN" smtClean="0">
              <a:latin typeface="Arial" pitchFamily="34" charset="0"/>
              <a:ea typeface="宋体" pitchFamily="2" charset="-122"/>
            </a:endParaRPr>
          </a:p>
          <a:p>
            <a:r>
              <a:rPr lang="zh-CN" altLang="en-US" smtClean="0">
                <a:ea typeface="宋体" pitchFamily="2" charset="-122"/>
              </a:rPr>
              <a:t>霍夫曼编码的基本原理：</a:t>
            </a:r>
            <a:endParaRPr lang="en-US" altLang="zh-CN" smtClean="0">
              <a:ea typeface="宋体" pitchFamily="2" charset="-122"/>
            </a:endParaRPr>
          </a:p>
          <a:p>
            <a:pPr lvl="1"/>
            <a:r>
              <a:rPr lang="zh-CN" altLang="en-US" smtClean="0">
                <a:latin typeface="Times New Roman" pitchFamily="18" charset="0"/>
                <a:ea typeface="宋体" pitchFamily="2" charset="-122"/>
              </a:rPr>
              <a:t>依据信源字符出现的概率大小来构造代码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对出现概率较大的信源字符，给予较短码长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对于出现概率较小的信源字符，给予较长的码长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最后使得编码的平均码字最短</a:t>
            </a:r>
            <a:endParaRPr lang="zh-CN" altLang="en-US" smtClean="0">
              <a:latin typeface="Arial" pitchFamily="34" charset="0"/>
              <a:ea typeface="宋体" pitchFamily="2" charset="-122"/>
            </a:endParaRPr>
          </a:p>
          <a:p>
            <a:endParaRPr lang="zh-CN" altLang="en-US" smtClean="0">
              <a:ea typeface="宋体" pitchFamily="2" charset="-122"/>
            </a:endParaRPr>
          </a:p>
        </p:txBody>
      </p:sp>
      <p:sp>
        <p:nvSpPr>
          <p:cNvPr id="40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ea typeface="宋体" pitchFamily="2" charset="-122"/>
              </a:rPr>
              <a:t>霍夫曼编码的步骤</a:t>
            </a:r>
          </a:p>
        </p:txBody>
      </p:sp>
      <p:sp>
        <p:nvSpPr>
          <p:cNvPr id="41987" name="内容占位符 2"/>
          <p:cNvSpPr>
            <a:spLocks noGrp="1"/>
          </p:cNvSpPr>
          <p:nvPr>
            <p:ph idx="1"/>
          </p:nvPr>
        </p:nvSpPr>
        <p:spPr>
          <a:xfrm>
            <a:off x="642938" y="1371600"/>
            <a:ext cx="8043862" cy="4700588"/>
          </a:xfrm>
        </p:spPr>
        <p:txBody>
          <a:bodyPr/>
          <a:lstStyle/>
          <a:p>
            <a:pPr marL="609600" indent="-609600">
              <a:lnSpc>
                <a:spcPct val="90000"/>
              </a:lnSpc>
            </a:pPr>
            <a:r>
              <a:rPr lang="zh-CN" altLang="en-US" smtClean="0">
                <a:ea typeface="楷体_GB2312" pitchFamily="49" charset="-122"/>
              </a:rPr>
              <a:t>将信源符号按概率递减顺序排列；</a:t>
            </a:r>
          </a:p>
          <a:p>
            <a:pPr marL="609600" indent="-609600">
              <a:lnSpc>
                <a:spcPct val="90000"/>
              </a:lnSpc>
            </a:pPr>
            <a:r>
              <a:rPr lang="zh-CN" altLang="en-US" smtClean="0">
                <a:ea typeface="楷体_GB2312" pitchFamily="49" charset="-122"/>
              </a:rPr>
              <a:t>把两个最小的概率加起来，作为新符号的概率；</a:t>
            </a:r>
          </a:p>
          <a:p>
            <a:pPr marL="609600" indent="-609600">
              <a:lnSpc>
                <a:spcPct val="90000"/>
              </a:lnSpc>
            </a:pPr>
            <a:r>
              <a:rPr lang="zh-CN" altLang="en-US" smtClean="0">
                <a:ea typeface="楷体_GB2312" pitchFamily="49" charset="-122"/>
              </a:rPr>
              <a:t>重复前两步，直到概率和达到</a:t>
            </a:r>
            <a:r>
              <a:rPr lang="en-US" altLang="zh-CN" smtClean="0">
                <a:ea typeface="楷体_GB2312" pitchFamily="49" charset="-122"/>
              </a:rPr>
              <a:t>1</a:t>
            </a:r>
            <a:r>
              <a:rPr lang="zh-CN" altLang="en-US" smtClean="0">
                <a:ea typeface="楷体_GB2312" pitchFamily="49" charset="-122"/>
              </a:rPr>
              <a:t>为止；</a:t>
            </a:r>
          </a:p>
          <a:p>
            <a:pPr marL="609600" indent="-609600">
              <a:lnSpc>
                <a:spcPct val="90000"/>
              </a:lnSpc>
            </a:pPr>
            <a:r>
              <a:rPr lang="zh-CN" altLang="en-US" smtClean="0">
                <a:ea typeface="楷体_GB2312" pitchFamily="49" charset="-122"/>
              </a:rPr>
              <a:t>在每次合并消息时，将被合并的消息赋予</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或</a:t>
            </a:r>
            <a:r>
              <a:rPr lang="en-US" altLang="zh-CN" smtClean="0">
                <a:ea typeface="楷体_GB2312" pitchFamily="49" charset="-122"/>
              </a:rPr>
              <a:t>0</a:t>
            </a:r>
            <a:r>
              <a:rPr lang="zh-CN" altLang="en-US" smtClean="0">
                <a:ea typeface="楷体_GB2312" pitchFamily="49" charset="-122"/>
              </a:rPr>
              <a:t>和</a:t>
            </a:r>
            <a:r>
              <a:rPr lang="en-US" altLang="zh-CN" smtClean="0">
                <a:ea typeface="楷体_GB2312" pitchFamily="49" charset="-122"/>
              </a:rPr>
              <a:t>1</a:t>
            </a:r>
            <a:r>
              <a:rPr lang="zh-CN" altLang="en-US" smtClean="0">
                <a:ea typeface="楷体_GB2312" pitchFamily="49" charset="-122"/>
              </a:rPr>
              <a:t>；</a:t>
            </a:r>
          </a:p>
          <a:p>
            <a:pPr marL="609600" indent="-609600">
              <a:lnSpc>
                <a:spcPct val="90000"/>
              </a:lnSpc>
            </a:pPr>
            <a:r>
              <a:rPr lang="zh-CN" altLang="en-US" smtClean="0">
                <a:ea typeface="楷体_GB2312" pitchFamily="49" charset="-122"/>
              </a:rPr>
              <a:t>寻找从每一信源符号到概率为</a:t>
            </a:r>
            <a:r>
              <a:rPr lang="en-US" altLang="zh-CN" smtClean="0">
                <a:ea typeface="楷体_GB2312" pitchFamily="49" charset="-122"/>
              </a:rPr>
              <a:t>1</a:t>
            </a:r>
            <a:r>
              <a:rPr lang="zh-CN" altLang="en-US" smtClean="0">
                <a:ea typeface="楷体_GB2312" pitchFamily="49" charset="-122"/>
              </a:rPr>
              <a:t>的路径，记录下路径上的</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a:t>
            </a:r>
          </a:p>
          <a:p>
            <a:pPr marL="609600" indent="-609600">
              <a:lnSpc>
                <a:spcPct val="90000"/>
              </a:lnSpc>
            </a:pPr>
            <a:r>
              <a:rPr lang="zh-CN" altLang="en-US" smtClean="0">
                <a:ea typeface="楷体_GB2312" pitchFamily="49" charset="-122"/>
              </a:rPr>
              <a:t>对每一符号写出从码树的根到中节点</a:t>
            </a:r>
            <a:r>
              <a:rPr lang="en-US" altLang="zh-CN" smtClean="0">
                <a:ea typeface="楷体_GB2312" pitchFamily="49" charset="-122"/>
              </a:rPr>
              <a:t>1</a:t>
            </a:r>
            <a:r>
              <a:rPr lang="zh-CN" altLang="en-US" smtClean="0">
                <a:ea typeface="楷体_GB2312" pitchFamily="49" charset="-122"/>
              </a:rPr>
              <a:t>、</a:t>
            </a:r>
            <a:r>
              <a:rPr lang="en-US" altLang="zh-CN" smtClean="0">
                <a:ea typeface="楷体_GB2312" pitchFamily="49" charset="-122"/>
              </a:rPr>
              <a:t>0</a:t>
            </a:r>
            <a:r>
              <a:rPr lang="zh-CN" altLang="en-US" smtClean="0">
                <a:ea typeface="楷体_GB2312" pitchFamily="49" charset="-122"/>
              </a:rPr>
              <a:t>序列</a:t>
            </a:r>
            <a:endParaRPr lang="zh-CN" altLang="en-US" smtClean="0">
              <a:ea typeface="宋体" pitchFamily="2" charset="-122"/>
            </a:endParaRPr>
          </a:p>
        </p:txBody>
      </p:sp>
      <p:sp>
        <p:nvSpPr>
          <p:cNvPr id="41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1</a:t>
            </a:r>
            <a:endParaRPr lang="zh-CN" altLang="en-US" smtClean="0">
              <a:ea typeface="宋体" pitchFamily="2" charset="-122"/>
            </a:endParaRPr>
          </a:p>
        </p:txBody>
      </p:sp>
      <p:sp>
        <p:nvSpPr>
          <p:cNvPr id="43011" name="内容占位符 2"/>
          <p:cNvSpPr>
            <a:spLocks noGrp="1"/>
          </p:cNvSpPr>
          <p:nvPr>
            <p:ph idx="1"/>
          </p:nvPr>
        </p:nvSpPr>
        <p:spPr>
          <a:xfrm>
            <a:off x="428625" y="1371600"/>
            <a:ext cx="8358188" cy="4700588"/>
          </a:xfrm>
        </p:spPr>
        <p:txBody>
          <a:bodyPr/>
          <a:lstStyle/>
          <a:p>
            <a:r>
              <a:rPr lang="zh-CN" altLang="en-US" sz="2800" smtClean="0">
                <a:latin typeface="Times New Roman" pitchFamily="18" charset="0"/>
                <a:ea typeface="宋体" pitchFamily="2" charset="-122"/>
              </a:rPr>
              <a:t>设输入图像的灰度级</a:t>
            </a:r>
            <a:r>
              <a:rPr lang="zh-CN" altLang="en-US" sz="2800" smtClean="0">
                <a:ea typeface="宋体" pitchFamily="2" charset="-122"/>
              </a:rPr>
              <a:t>{</a:t>
            </a:r>
            <a:r>
              <a:rPr lang="en-US" altLang="zh-CN" sz="2800" smtClean="0">
                <a:ea typeface="宋体" pitchFamily="2" charset="-122"/>
              </a:rPr>
              <a:t>a1,a2,a3,a4,a5,a6}</a:t>
            </a:r>
            <a:r>
              <a:rPr lang="zh-CN" altLang="en-US" sz="2800" smtClean="0">
                <a:latin typeface="Times New Roman" pitchFamily="18" charset="0"/>
                <a:ea typeface="宋体" pitchFamily="2" charset="-122"/>
              </a:rPr>
              <a:t>出现的概率分别是</a:t>
            </a:r>
            <a:r>
              <a:rPr lang="zh-CN" altLang="en-US" sz="2800" smtClean="0">
                <a:ea typeface="宋体" pitchFamily="2" charset="-122"/>
              </a:rPr>
              <a:t>0.4</a:t>
            </a:r>
            <a:r>
              <a:rPr lang="zh-CN" altLang="en-US" sz="2800" smtClean="0">
                <a:latin typeface="Times New Roman" pitchFamily="18" charset="0"/>
                <a:ea typeface="宋体" pitchFamily="2" charset="-122"/>
              </a:rPr>
              <a:t>、</a:t>
            </a:r>
            <a:r>
              <a:rPr lang="zh-CN" altLang="en-US" sz="2800" smtClean="0">
                <a:ea typeface="宋体" pitchFamily="2" charset="-122"/>
              </a:rPr>
              <a:t>0.2</a:t>
            </a:r>
            <a:r>
              <a:rPr lang="zh-CN" altLang="en-US" sz="2800" smtClean="0">
                <a:latin typeface="Times New Roman" pitchFamily="18" charset="0"/>
                <a:ea typeface="宋体" pitchFamily="2" charset="-122"/>
              </a:rPr>
              <a:t>、</a:t>
            </a:r>
            <a:r>
              <a:rPr lang="zh-CN" altLang="en-US" sz="2800" smtClean="0">
                <a:ea typeface="宋体" pitchFamily="2" charset="-122"/>
              </a:rPr>
              <a:t>0.12</a:t>
            </a:r>
            <a:r>
              <a:rPr lang="zh-CN" altLang="en-US" sz="2800" smtClean="0">
                <a:latin typeface="Times New Roman" pitchFamily="18" charset="0"/>
                <a:ea typeface="宋体" pitchFamily="2" charset="-122"/>
              </a:rPr>
              <a:t>、</a:t>
            </a:r>
            <a:r>
              <a:rPr lang="zh-CN" altLang="en-US" sz="2800" smtClean="0">
                <a:ea typeface="宋体" pitchFamily="2" charset="-122"/>
              </a:rPr>
              <a:t>0.15</a:t>
            </a:r>
            <a:r>
              <a:rPr lang="zh-CN" altLang="en-US" sz="2800" smtClean="0">
                <a:latin typeface="Times New Roman" pitchFamily="18" charset="0"/>
                <a:ea typeface="宋体" pitchFamily="2" charset="-122"/>
              </a:rPr>
              <a:t>、</a:t>
            </a:r>
            <a:r>
              <a:rPr lang="zh-CN" altLang="en-US" sz="2800" smtClean="0">
                <a:ea typeface="宋体" pitchFamily="2" charset="-122"/>
              </a:rPr>
              <a:t>0.1</a:t>
            </a:r>
            <a:r>
              <a:rPr lang="zh-CN" altLang="en-US" sz="2800" smtClean="0">
                <a:latin typeface="Times New Roman" pitchFamily="18" charset="0"/>
                <a:ea typeface="宋体" pitchFamily="2" charset="-122"/>
              </a:rPr>
              <a:t>、</a:t>
            </a:r>
            <a:r>
              <a:rPr lang="zh-CN" altLang="en-US" sz="2800" smtClean="0">
                <a:ea typeface="宋体" pitchFamily="2" charset="-122"/>
              </a:rPr>
              <a:t>0.03</a:t>
            </a:r>
            <a:r>
              <a:rPr lang="zh-CN" altLang="en-US" sz="2800" smtClean="0">
                <a:latin typeface="Times New Roman" pitchFamily="18" charset="0"/>
                <a:ea typeface="宋体" pitchFamily="2" charset="-122"/>
              </a:rPr>
              <a:t>。试进行哈夫曼编码，并计算编码效率、压缩比、冗余度</a:t>
            </a:r>
            <a:endParaRPr lang="zh-CN" altLang="en-US" sz="2800" smtClean="0">
              <a:ea typeface="宋体" pitchFamily="2" charset="-122"/>
            </a:endParaRPr>
          </a:p>
        </p:txBody>
      </p:sp>
      <p:sp>
        <p:nvSpPr>
          <p:cNvPr id="43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ea typeface="宋体" pitchFamily="2" charset="-122"/>
              </a:rPr>
              <a:t>编码步骤</a:t>
            </a:r>
          </a:p>
        </p:txBody>
      </p:sp>
      <p:sp>
        <p:nvSpPr>
          <p:cNvPr id="44035" name="内容占位符 2"/>
          <p:cNvSpPr>
            <a:spLocks noGrp="1"/>
          </p:cNvSpPr>
          <p:nvPr>
            <p:ph idx="1"/>
          </p:nvPr>
        </p:nvSpPr>
        <p:spPr>
          <a:xfrm>
            <a:off x="642938" y="1371600"/>
            <a:ext cx="8043862" cy="4700588"/>
          </a:xfrm>
        </p:spPr>
        <p:txBody>
          <a:bodyPr/>
          <a:lstStyle/>
          <a:p>
            <a:pPr indent="269875">
              <a:tabLst>
                <a:tab pos="1933575" algn="l"/>
                <a:tab pos="2733675" algn="l"/>
              </a:tabLst>
            </a:pPr>
            <a:r>
              <a:rPr lang="zh-CN" altLang="en-US" sz="2800" smtClean="0">
                <a:latin typeface="宋体" pitchFamily="2" charset="-122"/>
                <a:ea typeface="宋体" pitchFamily="2" charset="-122"/>
              </a:rPr>
              <a:t>初始化，根据符号概率的大小按由大到小顺序对符号进行排序，如图所示。</a:t>
            </a:r>
          </a:p>
          <a:p>
            <a:pPr indent="269875">
              <a:tabLst>
                <a:tab pos="1933575" algn="l"/>
                <a:tab pos="2733675" algn="l"/>
              </a:tabLst>
            </a:pPr>
            <a:r>
              <a:rPr lang="zh-CN" altLang="en-US" sz="2800" smtClean="0">
                <a:latin typeface="宋体" pitchFamily="2" charset="-122"/>
                <a:ea typeface="宋体" pitchFamily="2" charset="-122"/>
              </a:rPr>
              <a:t>把概率小的两个符号组成一个节点，如图中的</a:t>
            </a:r>
            <a:r>
              <a:rPr lang="en-US" altLang="zh-CN" sz="2800" smtClean="0">
                <a:latin typeface="宋体" pitchFamily="2" charset="-122"/>
                <a:ea typeface="宋体" pitchFamily="2" charset="-122"/>
              </a:rPr>
              <a:t>a5</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a6</a:t>
            </a:r>
            <a:r>
              <a:rPr lang="zh-CN" altLang="en-US" sz="2800" smtClean="0">
                <a:latin typeface="宋体" pitchFamily="2" charset="-122"/>
                <a:ea typeface="宋体" pitchFamily="2" charset="-122"/>
              </a:rPr>
              <a:t>组成节点</a:t>
            </a:r>
            <a:r>
              <a:rPr lang="en-US" altLang="zh-CN" sz="2800" smtClean="0">
                <a:latin typeface="宋体" pitchFamily="2" charset="-122"/>
                <a:ea typeface="宋体" pitchFamily="2" charset="-122"/>
              </a:rPr>
              <a:t>P1</a:t>
            </a:r>
            <a:r>
              <a:rPr lang="zh-CN" altLang="en-US" sz="2800" smtClean="0">
                <a:latin typeface="宋体" pitchFamily="2" charset="-122"/>
                <a:ea typeface="宋体" pitchFamily="2" charset="-122"/>
              </a:rPr>
              <a:t>。</a:t>
            </a:r>
          </a:p>
          <a:p>
            <a:pPr indent="269875">
              <a:tabLst>
                <a:tab pos="1933575" algn="l"/>
                <a:tab pos="2733675" algn="l"/>
              </a:tabLst>
            </a:pPr>
            <a:r>
              <a:rPr lang="zh-CN" altLang="en-US" sz="2800" smtClean="0">
                <a:latin typeface="宋体" pitchFamily="2" charset="-122"/>
                <a:ea typeface="宋体" pitchFamily="2" charset="-122"/>
              </a:rPr>
              <a:t>重复步骤</a:t>
            </a:r>
            <a:r>
              <a:rPr lang="en-US" altLang="zh-CN" sz="2800" smtClean="0">
                <a:latin typeface="宋体" pitchFamily="2" charset="-122"/>
                <a:ea typeface="宋体" pitchFamily="2" charset="-122"/>
              </a:rPr>
              <a:t>2</a:t>
            </a:r>
            <a:r>
              <a:rPr lang="zh-CN" altLang="en-US" sz="2800" smtClean="0">
                <a:latin typeface="宋体" pitchFamily="2" charset="-122"/>
                <a:ea typeface="宋体" pitchFamily="2" charset="-122"/>
              </a:rPr>
              <a:t>，得到节点</a:t>
            </a:r>
            <a:r>
              <a:rPr lang="en-US" altLang="zh-CN" sz="2800" smtClean="0">
                <a:latin typeface="宋体" pitchFamily="2" charset="-122"/>
                <a:ea typeface="宋体" pitchFamily="2" charset="-122"/>
              </a:rPr>
              <a:t>P2</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P3</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P4</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，形成一棵</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，其中</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为根节点。</a:t>
            </a:r>
          </a:p>
          <a:p>
            <a:pPr indent="269875">
              <a:tabLst>
                <a:tab pos="1933575" algn="l"/>
                <a:tab pos="2733675" algn="l"/>
              </a:tabLst>
            </a:pPr>
            <a:r>
              <a:rPr lang="zh-CN" altLang="en-US" sz="2800" smtClean="0">
                <a:latin typeface="宋体" pitchFamily="2" charset="-122"/>
                <a:ea typeface="宋体" pitchFamily="2" charset="-122"/>
              </a:rPr>
              <a:t>从根节点</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开始到相应于每个符号的</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树叶</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，从上到下标上</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（上枝）或者</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（下枝），至于哪个为</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哪个为</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则无关紧要，最后的结果仅仅是分配的代码不同，而代码的平均长度是相同的。</a:t>
            </a:r>
          </a:p>
          <a:p>
            <a:pPr indent="269875">
              <a:tabLst>
                <a:tab pos="1933575" algn="l"/>
                <a:tab pos="2733675" algn="l"/>
              </a:tabLst>
            </a:pPr>
            <a:endParaRPr lang="zh-CN" altLang="en-US" sz="2800" smtClean="0">
              <a:ea typeface="宋体" pitchFamily="2" charset="-122"/>
            </a:endParaRPr>
          </a:p>
        </p:txBody>
      </p:sp>
      <p:sp>
        <p:nvSpPr>
          <p:cNvPr id="440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itchFamily="2" charset="-122"/>
              </a:rPr>
              <a:t>什么是数据压缩</a:t>
            </a:r>
          </a:p>
        </p:txBody>
      </p:sp>
      <p:sp>
        <p:nvSpPr>
          <p:cNvPr id="23555" name="内容占位符 2"/>
          <p:cNvSpPr>
            <a:spLocks noGrp="1"/>
          </p:cNvSpPr>
          <p:nvPr>
            <p:ph idx="1"/>
          </p:nvPr>
        </p:nvSpPr>
        <p:spPr>
          <a:xfrm>
            <a:off x="571500" y="1371600"/>
            <a:ext cx="8115300" cy="1200150"/>
          </a:xfrm>
        </p:spPr>
        <p:txBody>
          <a:bodyPr/>
          <a:lstStyle/>
          <a:p>
            <a:r>
              <a:rPr kumimoji="1" lang="zh-CN" altLang="en-US" b="0" smtClean="0">
                <a:latin typeface="Times New Roman" pitchFamily="18" charset="0"/>
                <a:ea typeface="楷体_GB2312" pitchFamily="49" charset="-122"/>
              </a:rPr>
              <a:t>数据压缩就是在一定的精度损失条件下，以最少的数码表示信源所发出的信号</a:t>
            </a:r>
            <a:endParaRPr lang="zh-CN" altLang="en-US" smtClean="0">
              <a:ea typeface="宋体" pitchFamily="2" charset="-122"/>
            </a:endParaRPr>
          </a:p>
        </p:txBody>
      </p:sp>
      <p:sp>
        <p:nvSpPr>
          <p:cNvPr id="23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3557" name="Group 6"/>
          <p:cNvGrpSpPr>
            <a:grpSpLocks/>
          </p:cNvGrpSpPr>
          <p:nvPr/>
        </p:nvGrpSpPr>
        <p:grpSpPr bwMode="auto">
          <a:xfrm>
            <a:off x="2133600" y="2727325"/>
            <a:ext cx="4953000" cy="3581400"/>
            <a:chOff x="1248" y="1488"/>
            <a:chExt cx="3312" cy="2544"/>
          </a:xfrm>
        </p:grpSpPr>
        <p:sp>
          <p:nvSpPr>
            <p:cNvPr id="23558" name="Line 7"/>
            <p:cNvSpPr>
              <a:spLocks noChangeShapeType="1"/>
            </p:cNvSpPr>
            <p:nvPr/>
          </p:nvSpPr>
          <p:spPr bwMode="auto">
            <a:xfrm>
              <a:off x="2064" y="1872"/>
              <a:ext cx="480" cy="0"/>
            </a:xfrm>
            <a:prstGeom prst="line">
              <a:avLst/>
            </a:prstGeom>
            <a:noFill/>
            <a:ln w="19050">
              <a:solidFill>
                <a:srgbClr val="FF0000"/>
              </a:solidFill>
              <a:round/>
              <a:headEnd/>
              <a:tailEnd type="triangle" w="med" len="med"/>
            </a:ln>
          </p:spPr>
          <p:txBody>
            <a:bodyPr/>
            <a:lstStyle/>
            <a:p>
              <a:endParaRPr lang="zh-CN" altLang="en-US"/>
            </a:p>
          </p:txBody>
        </p:sp>
        <p:sp>
          <p:nvSpPr>
            <p:cNvPr id="23559" name="Rectangle 8"/>
            <p:cNvSpPr>
              <a:spLocks noChangeArrowheads="1"/>
            </p:cNvSpPr>
            <p:nvPr/>
          </p:nvSpPr>
          <p:spPr bwMode="auto">
            <a:xfrm>
              <a:off x="2544"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编码</a:t>
              </a:r>
            </a:p>
          </p:txBody>
        </p:sp>
        <p:sp>
          <p:nvSpPr>
            <p:cNvPr id="23560" name="Line 9"/>
            <p:cNvSpPr>
              <a:spLocks noChangeShapeType="1"/>
            </p:cNvSpPr>
            <p:nvPr/>
          </p:nvSpPr>
          <p:spPr bwMode="auto">
            <a:xfrm>
              <a:off x="3360" y="1872"/>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1" name="Rectangle 10"/>
            <p:cNvSpPr>
              <a:spLocks noChangeArrowheads="1"/>
            </p:cNvSpPr>
            <p:nvPr/>
          </p:nvSpPr>
          <p:spPr bwMode="auto">
            <a:xfrm>
              <a:off x="3792"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dirty="0">
                  <a:latin typeface="Times New Roman" pitchFamily="18" charset="0"/>
                  <a:ea typeface="楷体_GB2312" pitchFamily="49" charset="-122"/>
                </a:rPr>
                <a:t>信道</a:t>
              </a:r>
            </a:p>
            <a:p>
              <a:pPr algn="ctr" eaLnBrk="0" hangingPunct="0">
                <a:spcBef>
                  <a:spcPct val="20000"/>
                </a:spcBef>
              </a:pPr>
              <a:r>
                <a:rPr kumimoji="1" lang="zh-CN" altLang="en-US" sz="3200" b="0" dirty="0">
                  <a:latin typeface="Times New Roman" pitchFamily="18" charset="0"/>
                  <a:ea typeface="楷体_GB2312" pitchFamily="49" charset="-122"/>
                </a:rPr>
                <a:t>编码</a:t>
              </a:r>
            </a:p>
          </p:txBody>
        </p:sp>
        <p:sp>
          <p:nvSpPr>
            <p:cNvPr id="23562" name="Line 11"/>
            <p:cNvSpPr>
              <a:spLocks noChangeShapeType="1"/>
            </p:cNvSpPr>
            <p:nvPr/>
          </p:nvSpPr>
          <p:spPr bwMode="auto">
            <a:xfrm>
              <a:off x="4176" y="2256"/>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3" name="Rectangle 12"/>
            <p:cNvSpPr>
              <a:spLocks noChangeArrowheads="1"/>
            </p:cNvSpPr>
            <p:nvPr/>
          </p:nvSpPr>
          <p:spPr bwMode="auto">
            <a:xfrm>
              <a:off x="3792" y="2496"/>
              <a:ext cx="768" cy="52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p:txBody>
        </p:sp>
        <p:sp>
          <p:nvSpPr>
            <p:cNvPr id="23564" name="Line 13"/>
            <p:cNvSpPr>
              <a:spLocks noChangeShapeType="1"/>
            </p:cNvSpPr>
            <p:nvPr/>
          </p:nvSpPr>
          <p:spPr bwMode="auto">
            <a:xfrm>
              <a:off x="4176" y="3024"/>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5" name="Rectangle 14"/>
            <p:cNvSpPr>
              <a:spLocks noChangeArrowheads="1"/>
            </p:cNvSpPr>
            <p:nvPr/>
          </p:nvSpPr>
          <p:spPr bwMode="auto">
            <a:xfrm>
              <a:off x="3792"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6" name="Line 15"/>
            <p:cNvSpPr>
              <a:spLocks noChangeShapeType="1"/>
            </p:cNvSpPr>
            <p:nvPr/>
          </p:nvSpPr>
          <p:spPr bwMode="auto">
            <a:xfrm flipH="1">
              <a:off x="3312"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7" name="Rectangle 16"/>
            <p:cNvSpPr>
              <a:spLocks noChangeArrowheads="1"/>
            </p:cNvSpPr>
            <p:nvPr/>
          </p:nvSpPr>
          <p:spPr bwMode="auto">
            <a:xfrm>
              <a:off x="2544"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8" name="Line 17"/>
            <p:cNvSpPr>
              <a:spLocks noChangeShapeType="1"/>
            </p:cNvSpPr>
            <p:nvPr/>
          </p:nvSpPr>
          <p:spPr bwMode="auto">
            <a:xfrm flipH="1">
              <a:off x="2064"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9" name="Rectangle 18"/>
            <p:cNvSpPr>
              <a:spLocks noChangeArrowheads="1"/>
            </p:cNvSpPr>
            <p:nvPr/>
          </p:nvSpPr>
          <p:spPr bwMode="auto">
            <a:xfrm>
              <a:off x="1248"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p:txBody>
        </p:sp>
        <p:sp>
          <p:nvSpPr>
            <p:cNvPr id="23570" name="Rectangle 19"/>
            <p:cNvSpPr>
              <a:spLocks noChangeArrowheads="1"/>
            </p:cNvSpPr>
            <p:nvPr/>
          </p:nvSpPr>
          <p:spPr bwMode="auto">
            <a:xfrm>
              <a:off x="1248"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信宿</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r>
              <a:rPr lang="zh-CN" altLang="en-US" smtClean="0">
                <a:ea typeface="宋体" pitchFamily="2" charset="-122"/>
              </a:rPr>
              <a:t>画图</a:t>
            </a:r>
          </a:p>
        </p:txBody>
      </p:sp>
      <p:sp>
        <p:nvSpPr>
          <p:cNvPr id="11268" name="内容占位符 2"/>
          <p:cNvSpPr>
            <a:spLocks noGrp="1"/>
          </p:cNvSpPr>
          <p:nvPr>
            <p:ph idx="1"/>
          </p:nvPr>
        </p:nvSpPr>
        <p:spPr>
          <a:xfrm>
            <a:off x="571500" y="1371600"/>
            <a:ext cx="3143250" cy="4700588"/>
          </a:xfrm>
        </p:spPr>
        <p:txBody>
          <a:bodyPr/>
          <a:lstStyle/>
          <a:p>
            <a:pPr>
              <a:buFont typeface="Wingdings" pitchFamily="2" charset="2"/>
              <a:buNone/>
            </a:pPr>
            <a:r>
              <a:rPr lang="zh-CN" altLang="en-US" sz="2800" smtClean="0">
                <a:latin typeface="宋体" pitchFamily="2" charset="-122"/>
                <a:ea typeface="宋体" pitchFamily="2" charset="-122"/>
              </a:rPr>
              <a:t>最终编码结果为</a:t>
            </a:r>
            <a:endParaRPr lang="en-US" altLang="zh-CN" sz="2800" smtClean="0">
              <a:latin typeface="宋体" pitchFamily="2" charset="-122"/>
              <a:ea typeface="宋体" pitchFamily="2" charset="-122"/>
            </a:endParaRPr>
          </a:p>
          <a:p>
            <a:pPr>
              <a:buFont typeface="Wingdings" pitchFamily="2" charset="2"/>
              <a:buNone/>
            </a:pPr>
            <a:r>
              <a:rPr lang="en-US" altLang="zh-CN" sz="2800" smtClean="0">
                <a:latin typeface="宋体" pitchFamily="2" charset="-122"/>
                <a:ea typeface="宋体" pitchFamily="2" charset="-122"/>
              </a:rPr>
              <a:t>a1 =1, </a:t>
            </a:r>
          </a:p>
          <a:p>
            <a:pPr>
              <a:buFont typeface="Wingdings" pitchFamily="2" charset="2"/>
              <a:buNone/>
            </a:pPr>
            <a:r>
              <a:rPr lang="en-US" altLang="zh-CN" sz="2800" smtClean="0">
                <a:latin typeface="宋体" pitchFamily="2" charset="-122"/>
                <a:ea typeface="宋体" pitchFamily="2" charset="-122"/>
              </a:rPr>
              <a:t>a2 =000 , </a:t>
            </a:r>
          </a:p>
          <a:p>
            <a:pPr>
              <a:buFont typeface="Wingdings" pitchFamily="2" charset="2"/>
              <a:buNone/>
            </a:pPr>
            <a:r>
              <a:rPr lang="en-US" altLang="zh-CN" sz="2800" smtClean="0">
                <a:latin typeface="宋体" pitchFamily="2" charset="-122"/>
                <a:ea typeface="宋体" pitchFamily="2" charset="-122"/>
              </a:rPr>
              <a:t>a3 =011,  </a:t>
            </a:r>
          </a:p>
          <a:p>
            <a:pPr>
              <a:buFont typeface="Wingdings" pitchFamily="2" charset="2"/>
              <a:buNone/>
            </a:pPr>
            <a:r>
              <a:rPr lang="en-US" altLang="zh-CN" sz="2800" smtClean="0">
                <a:latin typeface="宋体" pitchFamily="2" charset="-122"/>
                <a:ea typeface="宋体" pitchFamily="2" charset="-122"/>
              </a:rPr>
              <a:t>a4 =001,</a:t>
            </a:r>
          </a:p>
          <a:p>
            <a:pPr>
              <a:buFont typeface="Wingdings" pitchFamily="2" charset="2"/>
              <a:buNone/>
            </a:pPr>
            <a:r>
              <a:rPr lang="en-US" altLang="zh-CN" sz="2800" smtClean="0">
                <a:latin typeface="宋体" pitchFamily="2" charset="-122"/>
                <a:ea typeface="宋体" pitchFamily="2" charset="-122"/>
              </a:rPr>
              <a:t>a5 =0100,</a:t>
            </a:r>
          </a:p>
          <a:p>
            <a:pPr>
              <a:buFont typeface="Wingdings" pitchFamily="2" charset="2"/>
              <a:buNone/>
            </a:pPr>
            <a:r>
              <a:rPr lang="en-US" altLang="zh-CN" sz="2800" smtClean="0">
                <a:latin typeface="宋体" pitchFamily="2" charset="-122"/>
                <a:ea typeface="宋体" pitchFamily="2" charset="-122"/>
              </a:rPr>
              <a:t>a6 =0101</a:t>
            </a:r>
            <a:r>
              <a:rPr lang="en-US" altLang="zh-CN" sz="2800" smtClean="0">
                <a:ea typeface="宋体" pitchFamily="2" charset="-122"/>
              </a:rPr>
              <a:t> </a:t>
            </a:r>
          </a:p>
          <a:p>
            <a:endParaRPr lang="zh-CN" altLang="en-US" smtClean="0">
              <a:ea typeface="宋体" pitchFamily="2" charset="-122"/>
            </a:endParaRPr>
          </a:p>
        </p:txBody>
      </p:sp>
      <p:sp>
        <p:nvSpPr>
          <p:cNvPr id="1126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1266" name="Object 4"/>
          <p:cNvGraphicFramePr>
            <a:graphicFrameLocks noChangeAspect="1"/>
          </p:cNvGraphicFramePr>
          <p:nvPr/>
        </p:nvGraphicFramePr>
        <p:xfrm>
          <a:off x="3697288" y="1428750"/>
          <a:ext cx="4818062" cy="4286250"/>
        </p:xfrm>
        <a:graphic>
          <a:graphicData uri="http://schemas.openxmlformats.org/presentationml/2006/ole">
            <p:oleObj spid="_x0000_s11266" r:id="rId3" imgW="2234184" imgH="1748638" progId="Visio.Drawing.11">
              <p:embed/>
            </p:oleObj>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r>
              <a:rPr lang="zh-CN" altLang="en-US" smtClean="0">
                <a:ea typeface="宋体" pitchFamily="2" charset="-122"/>
              </a:rPr>
              <a:t>计算结果</a:t>
            </a:r>
          </a:p>
        </p:txBody>
      </p:sp>
      <p:sp>
        <p:nvSpPr>
          <p:cNvPr id="12292" name="内容占位符 2"/>
          <p:cNvSpPr>
            <a:spLocks noGrp="1"/>
          </p:cNvSpPr>
          <p:nvPr>
            <p:ph idx="1"/>
          </p:nvPr>
        </p:nvSpPr>
        <p:spPr>
          <a:xfrm>
            <a:off x="571500" y="1371600"/>
            <a:ext cx="8115300" cy="4700588"/>
          </a:xfrm>
        </p:spPr>
        <p:txBody>
          <a:bodyPr/>
          <a:lstStyle/>
          <a:p>
            <a:pPr algn="just" eaLnBrk="1" hangingPunct="1">
              <a:lnSpc>
                <a:spcPct val="130000"/>
              </a:lnSpc>
              <a:buFont typeface="Wingdings" pitchFamily="2" charset="2"/>
              <a:buNone/>
            </a:pPr>
            <a:r>
              <a:rPr lang="zh-CN" altLang="en-US" sz="2800" smtClean="0">
                <a:latin typeface="Times New Roman" pitchFamily="18" charset="0"/>
                <a:ea typeface="宋体" pitchFamily="2" charset="-122"/>
              </a:rPr>
              <a:t>图像信源熵是：</a:t>
            </a:r>
            <a:endParaRPr lang="zh-CN" altLang="en-US"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H(X)=                        </a:t>
            </a:r>
          </a:p>
          <a:p>
            <a:pPr algn="just" eaLnBrk="1" hangingPunct="1">
              <a:lnSpc>
                <a:spcPct val="130000"/>
              </a:lnSpc>
              <a:buFont typeface="Wingdings" pitchFamily="2" charset="2"/>
              <a:buNone/>
            </a:pPr>
            <a:r>
              <a:rPr lang="nb-NO" altLang="zh-CN" sz="2800" smtClean="0">
                <a:ea typeface="宋体" pitchFamily="2" charset="-122"/>
              </a:rPr>
              <a:t>=</a:t>
            </a:r>
            <a:r>
              <a:rPr lang="en-US" altLang="zh-CN" sz="2800" smtClean="0">
                <a:ea typeface="宋体" pitchFamily="2" charset="-122"/>
              </a:rPr>
              <a:t>-</a:t>
            </a:r>
            <a:r>
              <a:rPr lang="en-US" altLang="zh-CN" sz="2800" smtClean="0">
                <a:latin typeface="Times New Roman" pitchFamily="18" charset="0"/>
                <a:ea typeface="宋体" pitchFamily="2" charset="-122"/>
              </a:rPr>
              <a:t>（</a:t>
            </a:r>
            <a:r>
              <a:rPr lang="nb-NO" altLang="zh-CN" sz="2800" smtClean="0">
                <a:ea typeface="宋体" pitchFamily="2" charset="-122"/>
              </a:rPr>
              <a:t>0.4</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0.4+0.2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0.2+0.12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0.12+</a:t>
            </a:r>
            <a:endParaRPr lang="en-US" altLang="zh-CN"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	0.15</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0.15+0.1</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0.1+0.03</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0.03</a:t>
            </a:r>
            <a:r>
              <a:rPr lang="en-US" altLang="zh-CN" sz="2800" smtClean="0">
                <a:latin typeface="Times New Roman" pitchFamily="18" charset="0"/>
                <a:ea typeface="宋体" pitchFamily="2" charset="-122"/>
              </a:rPr>
              <a:t>）</a:t>
            </a:r>
            <a:endParaRPr lang="en-US" altLang="zh-CN" sz="2800" smtClean="0">
              <a:ea typeface="宋体" pitchFamily="2" charset="-122"/>
            </a:endParaRPr>
          </a:p>
          <a:p>
            <a:pPr eaLnBrk="1" hangingPunct="1">
              <a:lnSpc>
                <a:spcPct val="130000"/>
              </a:lnSpc>
              <a:buFont typeface="Wingdings" pitchFamily="2" charset="2"/>
              <a:buNone/>
            </a:pPr>
            <a:r>
              <a:rPr lang="en-US" altLang="zh-CN" sz="2800" smtClean="0">
                <a:ea typeface="宋体" pitchFamily="2" charset="-122"/>
              </a:rPr>
              <a:t>	=2.25 bit</a:t>
            </a:r>
            <a:endParaRPr lang="zh-CN" altLang="en-US" sz="2800" smtClean="0">
              <a:ea typeface="宋体" pitchFamily="2" charset="-122"/>
            </a:endParaRPr>
          </a:p>
        </p:txBody>
      </p:sp>
      <p:sp>
        <p:nvSpPr>
          <p:cNvPr id="1229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2290" name="Object 6"/>
          <p:cNvGraphicFramePr>
            <a:graphicFrameLocks noChangeAspect="1"/>
          </p:cNvGraphicFramePr>
          <p:nvPr/>
        </p:nvGraphicFramePr>
        <p:xfrm>
          <a:off x="2181225" y="1857375"/>
          <a:ext cx="2803525" cy="896938"/>
        </p:xfrm>
        <a:graphic>
          <a:graphicData uri="http://schemas.openxmlformats.org/presentationml/2006/ole">
            <p:oleObj spid="_x0000_s12290" name="公式" r:id="rId3" imgW="1396800" imgH="444240" progId="Equation.3">
              <p:embed/>
            </p:oleObj>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1"/>
          <p:cNvSpPr>
            <a:spLocks noGrp="1"/>
          </p:cNvSpPr>
          <p:nvPr>
            <p:ph type="title"/>
          </p:nvPr>
        </p:nvSpPr>
        <p:spPr/>
        <p:txBody>
          <a:bodyPr/>
          <a:lstStyle/>
          <a:p>
            <a:r>
              <a:rPr lang="zh-CN" altLang="en-US" smtClean="0">
                <a:ea typeface="宋体" pitchFamily="2" charset="-122"/>
              </a:rPr>
              <a:t>计算结果</a:t>
            </a:r>
          </a:p>
        </p:txBody>
      </p:sp>
      <p:sp>
        <p:nvSpPr>
          <p:cNvPr id="13317" name="内容占位符 2"/>
          <p:cNvSpPr>
            <a:spLocks noGrp="1"/>
          </p:cNvSpPr>
          <p:nvPr>
            <p:ph idx="1"/>
          </p:nvPr>
        </p:nvSpPr>
        <p:spPr>
          <a:xfrm>
            <a:off x="214313" y="1371600"/>
            <a:ext cx="8472487" cy="4700588"/>
          </a:xfrm>
        </p:spPr>
        <p:txBody>
          <a:bodyPr/>
          <a:lstStyle/>
          <a:p>
            <a:pPr indent="269875"/>
            <a:r>
              <a:rPr lang="zh-CN" altLang="en-US" smtClean="0">
                <a:ea typeface="宋体" pitchFamily="2" charset="-122"/>
              </a:rPr>
              <a:t>平均码字长度：</a:t>
            </a:r>
          </a:p>
          <a:p>
            <a:pPr lvl="1" indent="269875"/>
            <a:r>
              <a:rPr lang="en-US" altLang="zh-CN" smtClean="0">
                <a:latin typeface="Arial" pitchFamily="34" charset="0"/>
                <a:ea typeface="宋体" pitchFamily="2" charset="-122"/>
              </a:rPr>
              <a:t>Lc=0.4×1+0.2×3+0.15×3+0.12×3+0.1×4+0.03×4 =2.33</a:t>
            </a:r>
          </a:p>
          <a:p>
            <a:pPr indent="269875"/>
            <a:r>
              <a:rPr lang="zh-CN" altLang="en-US" smtClean="0">
                <a:ea typeface="宋体" pitchFamily="2" charset="-122"/>
              </a:rPr>
              <a:t>编码效率为</a:t>
            </a:r>
            <a:endParaRPr lang="en-US" altLang="zh-CN" smtClean="0">
              <a:ea typeface="宋体" pitchFamily="2" charset="-122"/>
            </a:endParaRPr>
          </a:p>
          <a:p>
            <a:pPr indent="269875"/>
            <a:r>
              <a:rPr lang="zh-CN" altLang="en-US" smtClean="0">
                <a:ea typeface="宋体" pitchFamily="2" charset="-122"/>
              </a:rPr>
              <a:t>压缩之前</a:t>
            </a:r>
            <a:r>
              <a:rPr lang="en-US" altLang="zh-CN" smtClean="0">
                <a:ea typeface="宋体" pitchFamily="2" charset="-122"/>
              </a:rPr>
              <a:t>8</a:t>
            </a:r>
            <a:r>
              <a:rPr lang="zh-CN" altLang="en-US" smtClean="0">
                <a:ea typeface="宋体" pitchFamily="2" charset="-122"/>
              </a:rPr>
              <a:t>个符号需要</a:t>
            </a:r>
            <a:r>
              <a:rPr lang="en-US" altLang="zh-CN" smtClean="0">
                <a:ea typeface="宋体" pitchFamily="2" charset="-122"/>
              </a:rPr>
              <a:t>3</a:t>
            </a:r>
            <a:r>
              <a:rPr lang="zh-CN" altLang="en-US" smtClean="0">
                <a:ea typeface="宋体" pitchFamily="2" charset="-122"/>
              </a:rPr>
              <a:t>个比特量化，经过压缩之后的平均码字长度为</a:t>
            </a:r>
            <a:r>
              <a:rPr lang="en-US" altLang="zh-CN" smtClean="0">
                <a:ea typeface="宋体" pitchFamily="2" charset="-122"/>
              </a:rPr>
              <a:t>2.33</a:t>
            </a:r>
            <a:r>
              <a:rPr lang="zh-CN" altLang="en-US" smtClean="0">
                <a:ea typeface="宋体" pitchFamily="2" charset="-122"/>
              </a:rPr>
              <a:t>，其压缩比为</a:t>
            </a:r>
            <a:endParaRPr lang="en-US" altLang="zh-CN" smtClean="0">
              <a:ea typeface="宋体" pitchFamily="2" charset="-122"/>
            </a:endParaRPr>
          </a:p>
          <a:p>
            <a:pPr indent="269875"/>
            <a:endParaRPr lang="en-US" altLang="zh-CN" smtClean="0">
              <a:ea typeface="宋体" pitchFamily="2" charset="-122"/>
            </a:endParaRPr>
          </a:p>
          <a:p>
            <a:pPr indent="269875"/>
            <a:r>
              <a:rPr lang="zh-CN" altLang="en-US" smtClean="0">
                <a:ea typeface="宋体" pitchFamily="2" charset="-122"/>
              </a:rPr>
              <a:t>冗余度为</a:t>
            </a:r>
            <a:r>
              <a:rPr lang="en-US" altLang="zh-CN" smtClean="0">
                <a:ea typeface="宋体" pitchFamily="2" charset="-122"/>
              </a:rPr>
              <a:t>r = 1-η = 3.4%</a:t>
            </a:r>
            <a:endParaRPr lang="zh-CN" altLang="en-US" smtClean="0">
              <a:ea typeface="宋体" pitchFamily="2" charset="-122"/>
            </a:endParaRPr>
          </a:p>
        </p:txBody>
      </p:sp>
      <p:sp>
        <p:nvSpPr>
          <p:cNvPr id="1331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3314" name="Object 9"/>
          <p:cNvGraphicFramePr>
            <a:graphicFrameLocks noChangeAspect="1"/>
          </p:cNvGraphicFramePr>
          <p:nvPr/>
        </p:nvGraphicFramePr>
        <p:xfrm>
          <a:off x="3500438" y="2643188"/>
          <a:ext cx="3190875" cy="920750"/>
        </p:xfrm>
        <a:graphic>
          <a:graphicData uri="http://schemas.openxmlformats.org/presentationml/2006/ole">
            <p:oleObj spid="_x0000_s13314" name="公式" r:id="rId3" imgW="1485900" imgH="431800" progId="Equation.3">
              <p:embed/>
            </p:oleObj>
          </a:graphicData>
        </a:graphic>
      </p:graphicFrame>
      <p:graphicFrame>
        <p:nvGraphicFramePr>
          <p:cNvPr id="13315" name="Object 12"/>
          <p:cNvGraphicFramePr>
            <a:graphicFrameLocks noChangeAspect="1"/>
          </p:cNvGraphicFramePr>
          <p:nvPr/>
        </p:nvGraphicFramePr>
        <p:xfrm>
          <a:off x="2357438" y="4660900"/>
          <a:ext cx="1857375" cy="768350"/>
        </p:xfrm>
        <a:graphic>
          <a:graphicData uri="http://schemas.openxmlformats.org/presentationml/2006/ole">
            <p:oleObj spid="_x0000_s13315" name="公式" r:id="rId4" imgW="939392" imgH="393529" progId="Equation.3">
              <p:embed/>
            </p:oleObj>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ea typeface="宋体" pitchFamily="2" charset="-122"/>
              </a:rPr>
              <a:t>霍夫曼编码总结</a:t>
            </a:r>
          </a:p>
        </p:txBody>
      </p:sp>
      <p:sp>
        <p:nvSpPr>
          <p:cNvPr id="45059" name="内容占位符 2"/>
          <p:cNvSpPr>
            <a:spLocks noGrp="1"/>
          </p:cNvSpPr>
          <p:nvPr>
            <p:ph idx="1"/>
          </p:nvPr>
        </p:nvSpPr>
        <p:spPr>
          <a:xfrm>
            <a:off x="357188" y="928670"/>
            <a:ext cx="8501062" cy="5453211"/>
          </a:xfrm>
        </p:spPr>
        <p:txBody>
          <a:bodyPr/>
          <a:lstStyle/>
          <a:p>
            <a:r>
              <a:rPr lang="zh-CN" altLang="en-US" sz="2800" dirty="0" smtClean="0">
                <a:ea typeface="宋体" pitchFamily="2" charset="-122"/>
              </a:rPr>
              <a:t>霍夫曼编码没有错误保护功能</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如果码串中有错误，哪怕仅是</a:t>
            </a:r>
            <a:r>
              <a:rPr lang="en-US" altLang="zh-CN" sz="2400" dirty="0" smtClean="0">
                <a:latin typeface="Arial" pitchFamily="34" charset="0"/>
                <a:ea typeface="宋体" pitchFamily="2" charset="-122"/>
              </a:rPr>
              <a:t>1</a:t>
            </a:r>
            <a:r>
              <a:rPr lang="zh-CN" altLang="en-US" sz="2400" dirty="0" smtClean="0">
                <a:latin typeface="Arial" pitchFamily="34" charset="0"/>
                <a:ea typeface="宋体" pitchFamily="2" charset="-122"/>
              </a:rPr>
              <a:t>位出现错误，不但这个码本身译错，更糟糕的是后面的译码可能全错，这种现象称为错误传播（</a:t>
            </a:r>
            <a:r>
              <a:rPr lang="en-US" altLang="zh-CN" sz="2400" dirty="0" smtClean="0">
                <a:latin typeface="Arial" pitchFamily="34" charset="0"/>
                <a:ea typeface="宋体" pitchFamily="2" charset="-122"/>
              </a:rPr>
              <a:t>Error Propagation</a:t>
            </a:r>
            <a:r>
              <a:rPr lang="zh-CN" altLang="en-US" sz="2400" dirty="0" smtClean="0">
                <a:latin typeface="Arial" pitchFamily="34" charset="0"/>
                <a:ea typeface="宋体" pitchFamily="2" charset="-122"/>
              </a:rPr>
              <a:t>）</a:t>
            </a:r>
            <a:endParaRPr lang="en-US" altLang="zh-CN" sz="2400" dirty="0" smtClean="0">
              <a:latin typeface="Arial" pitchFamily="34" charset="0"/>
              <a:ea typeface="宋体" pitchFamily="2" charset="-122"/>
            </a:endParaRPr>
          </a:p>
          <a:p>
            <a:r>
              <a:rPr lang="zh-CN" altLang="en-US" sz="2800" dirty="0" smtClean="0">
                <a:ea typeface="宋体" pitchFamily="2" charset="-122"/>
              </a:rPr>
              <a:t>霍夫曼编码是可变长度码，因此很难随意查找或调用压缩文件中间的内容，然后再译码</a:t>
            </a:r>
            <a:endParaRPr lang="en-US" altLang="zh-CN" sz="2800" dirty="0" smtClean="0">
              <a:ea typeface="宋体" pitchFamily="2" charset="-122"/>
            </a:endParaRPr>
          </a:p>
          <a:p>
            <a:r>
              <a:rPr lang="zh-CN" altLang="en-US" sz="2800" dirty="0" smtClean="0">
                <a:ea typeface="宋体" pitchFamily="2" charset="-122"/>
              </a:rPr>
              <a:t>由于</a:t>
            </a:r>
            <a:r>
              <a:rPr lang="en-US" altLang="zh-CN" sz="2800" dirty="0" smtClean="0">
                <a:ea typeface="宋体" pitchFamily="2" charset="-122"/>
              </a:rPr>
              <a:t>"0"</a:t>
            </a:r>
            <a:r>
              <a:rPr lang="zh-CN" altLang="en-US" sz="2800" dirty="0" smtClean="0">
                <a:ea typeface="宋体" pitchFamily="2" charset="-122"/>
              </a:rPr>
              <a:t>与</a:t>
            </a:r>
            <a:r>
              <a:rPr lang="en-US" altLang="zh-CN" sz="2800" dirty="0" smtClean="0">
                <a:ea typeface="宋体" pitchFamily="2" charset="-122"/>
              </a:rPr>
              <a:t>"1"</a:t>
            </a:r>
            <a:r>
              <a:rPr lang="zh-CN" altLang="en-US" sz="2800" dirty="0" smtClean="0">
                <a:ea typeface="宋体" pitchFamily="2" charset="-122"/>
              </a:rPr>
              <a:t>的指定是任意的，故由上述过程编出的最佳码不是唯一的，但其平均码长是一样的，故不影响编码效率与数据压缩性能</a:t>
            </a:r>
            <a:endParaRPr lang="en-US" altLang="zh-CN" sz="2800" dirty="0" smtClean="0">
              <a:ea typeface="宋体" pitchFamily="2" charset="-122"/>
            </a:endParaRPr>
          </a:p>
          <a:p>
            <a:r>
              <a:rPr lang="zh-CN" altLang="en-US" sz="2800" dirty="0" smtClean="0">
                <a:ea typeface="宋体" pitchFamily="2" charset="-122"/>
              </a:rPr>
              <a:t>对不同信号源的编码效率不同，每个符号的编码长度只能是整数，很可能无法达到熵极限</a:t>
            </a:r>
            <a:endParaRPr lang="en-US" altLang="zh-CN" sz="2800" dirty="0" smtClean="0">
              <a:ea typeface="宋体" pitchFamily="2" charset="-122"/>
            </a:endParaRPr>
          </a:p>
          <a:p>
            <a:r>
              <a:rPr lang="zh-CN" altLang="en-US" sz="2800" dirty="0" smtClean="0">
                <a:ea typeface="宋体" pitchFamily="2" charset="-122"/>
              </a:rPr>
              <a:t>保证了解码的唯一性，短码字不构成长码字的前缀</a:t>
            </a:r>
            <a:endParaRPr lang="en-US" altLang="zh-CN" sz="2800" dirty="0" smtClean="0">
              <a:ea typeface="宋体" pitchFamily="2" charset="-122"/>
            </a:endParaRPr>
          </a:p>
          <a:p>
            <a:pPr>
              <a:buNone/>
            </a:pPr>
            <a:endParaRPr lang="zh-CN" altLang="en-US" sz="2800" dirty="0" smtClean="0">
              <a:ea typeface="宋体" pitchFamily="2" charset="-122"/>
            </a:endParaRPr>
          </a:p>
        </p:txBody>
      </p:sp>
      <p:sp>
        <p:nvSpPr>
          <p:cNvPr id="450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2</a:t>
            </a:r>
            <a:endParaRPr lang="zh-CN" altLang="en-US" smtClean="0">
              <a:ea typeface="宋体" pitchFamily="2" charset="-122"/>
            </a:endParaRPr>
          </a:p>
        </p:txBody>
      </p:sp>
      <p:sp>
        <p:nvSpPr>
          <p:cNvPr id="46083" name="内容占位符 2"/>
          <p:cNvSpPr>
            <a:spLocks noGrp="1"/>
          </p:cNvSpPr>
          <p:nvPr>
            <p:ph idx="1"/>
          </p:nvPr>
        </p:nvSpPr>
        <p:spPr>
          <a:xfrm>
            <a:off x="500063" y="1371600"/>
            <a:ext cx="8186737" cy="4700588"/>
          </a:xfrm>
        </p:spPr>
        <p:txBody>
          <a:bodyPr/>
          <a:lstStyle/>
          <a:p>
            <a:pPr>
              <a:buFont typeface="Wingdings" pitchFamily="2" charset="2"/>
              <a:buNone/>
            </a:pPr>
            <a:r>
              <a:rPr lang="zh-CN" altLang="en-US" sz="2800" smtClean="0">
                <a:ea typeface="宋体" pitchFamily="2" charset="-122"/>
              </a:rPr>
              <a:t>例如：对信源</a:t>
            </a:r>
          </a:p>
          <a:p>
            <a:pPr>
              <a:buFont typeface="Wingdings" pitchFamily="2" charset="2"/>
              <a:buNone/>
            </a:pPr>
            <a:r>
              <a:rPr lang="zh-CN" altLang="en-US" sz="2800" smtClean="0">
                <a:ea typeface="宋体" pitchFamily="2" charset="-122"/>
              </a:rPr>
              <a:t>　　　Ｘ</a:t>
            </a:r>
            <a:r>
              <a:rPr lang="zh-CN" altLang="en-US" sz="2800" baseline="-25000" smtClean="0">
                <a:ea typeface="宋体" pitchFamily="2" charset="-122"/>
              </a:rPr>
              <a:t>１　　</a:t>
            </a:r>
            <a:r>
              <a:rPr lang="zh-CN" altLang="en-US" sz="2800" smtClean="0">
                <a:ea typeface="宋体" pitchFamily="2" charset="-122"/>
              </a:rPr>
              <a:t>Ｘ</a:t>
            </a:r>
            <a:r>
              <a:rPr lang="zh-CN" altLang="en-US" sz="2800" baseline="-25000" smtClean="0">
                <a:ea typeface="宋体" pitchFamily="2" charset="-122"/>
              </a:rPr>
              <a:t>２</a:t>
            </a:r>
            <a:r>
              <a:rPr lang="zh-CN" altLang="en-US" sz="2800" smtClean="0">
                <a:ea typeface="宋体" pitchFamily="2" charset="-122"/>
              </a:rPr>
              <a:t>　  Ｘ</a:t>
            </a:r>
            <a:r>
              <a:rPr lang="zh-CN" altLang="en-US" sz="2800" baseline="-25000" smtClean="0">
                <a:ea typeface="宋体" pitchFamily="2" charset="-122"/>
              </a:rPr>
              <a:t>３ 　     </a:t>
            </a:r>
            <a:r>
              <a:rPr lang="zh-CN" altLang="en-US" sz="2800" smtClean="0">
                <a:ea typeface="宋体" pitchFamily="2" charset="-122"/>
              </a:rPr>
              <a:t>Ｘ</a:t>
            </a:r>
            <a:r>
              <a:rPr lang="zh-CN" altLang="en-US" sz="2800" baseline="-25000" smtClean="0">
                <a:ea typeface="宋体" pitchFamily="2" charset="-122"/>
              </a:rPr>
              <a:t>４ 　   </a:t>
            </a:r>
            <a:r>
              <a:rPr lang="zh-CN" altLang="en-US" sz="2800" smtClean="0">
                <a:ea typeface="宋体" pitchFamily="2" charset="-122"/>
              </a:rPr>
              <a:t>Ｘ</a:t>
            </a:r>
            <a:r>
              <a:rPr lang="zh-CN" altLang="en-US" sz="2800" baseline="-25000" smtClean="0">
                <a:ea typeface="宋体" pitchFamily="2" charset="-122"/>
              </a:rPr>
              <a:t>５ 　  </a:t>
            </a:r>
            <a:r>
              <a:rPr lang="zh-CN" altLang="en-US" sz="2800" smtClean="0">
                <a:ea typeface="宋体" pitchFamily="2" charset="-122"/>
              </a:rPr>
              <a:t>Ｘ</a:t>
            </a:r>
            <a:r>
              <a:rPr lang="zh-CN" altLang="en-US" sz="2800" baseline="-25000" smtClean="0">
                <a:ea typeface="宋体" pitchFamily="2" charset="-122"/>
              </a:rPr>
              <a:t>６</a:t>
            </a:r>
          </a:p>
          <a:p>
            <a:pPr>
              <a:buFont typeface="Wingdings" pitchFamily="2" charset="2"/>
              <a:buNone/>
            </a:pPr>
            <a:r>
              <a:rPr lang="en-US" altLang="zh-CN" sz="2800" smtClean="0">
                <a:ea typeface="宋体" pitchFamily="2" charset="-122"/>
              </a:rPr>
              <a:t>X</a:t>
            </a:r>
            <a:r>
              <a:rPr lang="zh-CN" altLang="en-US" sz="2800" smtClean="0">
                <a:ea typeface="宋体" pitchFamily="2" charset="-122"/>
              </a:rPr>
              <a:t>＝</a:t>
            </a:r>
          </a:p>
          <a:p>
            <a:pPr>
              <a:buFont typeface="Wingdings" pitchFamily="2" charset="2"/>
              <a:buNone/>
            </a:pP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0.20   0.15   0.10  0.05</a:t>
            </a:r>
          </a:p>
          <a:p>
            <a:pPr>
              <a:buFont typeface="Wingdings" pitchFamily="2" charset="2"/>
              <a:buNone/>
            </a:pPr>
            <a:r>
              <a:rPr lang="zh-CN" altLang="en-US" sz="2800" smtClean="0">
                <a:ea typeface="宋体" pitchFamily="2" charset="-122"/>
              </a:rPr>
              <a:t>对其进行编码，写出其码树、码长，并计算平均码长</a:t>
            </a:r>
          </a:p>
        </p:txBody>
      </p:sp>
      <p:sp>
        <p:nvSpPr>
          <p:cNvPr id="46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ea typeface="宋体" pitchFamily="2" charset="-122"/>
              </a:rPr>
              <a:t>计算结果</a:t>
            </a:r>
          </a:p>
        </p:txBody>
      </p:sp>
      <p:sp>
        <p:nvSpPr>
          <p:cNvPr id="47107" name="内容占位符 2"/>
          <p:cNvSpPr>
            <a:spLocks noGrp="1"/>
          </p:cNvSpPr>
          <p:nvPr>
            <p:ph idx="1"/>
          </p:nvPr>
        </p:nvSpPr>
        <p:spPr>
          <a:xfrm>
            <a:off x="642938" y="1371600"/>
            <a:ext cx="8043862" cy="4700588"/>
          </a:xfrm>
        </p:spPr>
        <p:txBody>
          <a:bodyPr/>
          <a:lstStyle/>
          <a:p>
            <a:pPr>
              <a:buFont typeface="Wingdings" pitchFamily="2" charset="2"/>
              <a:buNone/>
            </a:pPr>
            <a:r>
              <a:rPr lang="zh-CN" altLang="en-US" sz="2800" smtClean="0">
                <a:ea typeface="宋体" pitchFamily="2" charset="-122"/>
              </a:rPr>
              <a:t>符号   概率      编码过程</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1           0.25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2           0.25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3           0.20</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4           0.15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5           0.10</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6           0.05</a:t>
            </a:r>
          </a:p>
          <a:p>
            <a:pPr>
              <a:buFont typeface="Wingdings" pitchFamily="2" charset="2"/>
              <a:buNone/>
            </a:pPr>
            <a:r>
              <a:rPr lang="zh-CN" altLang="en-US" sz="2800" smtClean="0">
                <a:ea typeface="宋体" pitchFamily="2" charset="-122"/>
              </a:rPr>
              <a:t>所以， </a:t>
            </a:r>
            <a:r>
              <a:rPr lang="en-US" altLang="zh-CN" sz="2800" smtClean="0">
                <a:ea typeface="宋体" pitchFamily="2" charset="-122"/>
              </a:rPr>
              <a:t>X</a:t>
            </a:r>
            <a:r>
              <a:rPr lang="en-US" altLang="zh-CN" sz="2800" baseline="-25000" smtClean="0">
                <a:ea typeface="宋体" pitchFamily="2" charset="-122"/>
              </a:rPr>
              <a:t>1 </a:t>
            </a:r>
            <a:r>
              <a:rPr lang="zh-CN" altLang="en-US" sz="2800" smtClean="0">
                <a:ea typeface="宋体" pitchFamily="2" charset="-122"/>
              </a:rPr>
              <a:t>＝</a:t>
            </a:r>
            <a:r>
              <a:rPr lang="en-US" altLang="zh-CN" sz="2800" smtClean="0">
                <a:ea typeface="宋体" pitchFamily="2" charset="-122"/>
              </a:rPr>
              <a:t>01</a:t>
            </a:r>
            <a:r>
              <a:rPr lang="zh-CN" altLang="en-US" sz="2800" smtClean="0">
                <a:ea typeface="宋体" pitchFamily="2" charset="-122"/>
              </a:rPr>
              <a:t>、</a:t>
            </a:r>
            <a:r>
              <a:rPr lang="zh-CN" altLang="en-US" sz="2800" baseline="-25000" smtClean="0">
                <a:ea typeface="宋体" pitchFamily="2" charset="-122"/>
              </a:rPr>
              <a:t> </a:t>
            </a:r>
            <a:r>
              <a:rPr lang="en-US" altLang="zh-CN" sz="2800" smtClean="0">
                <a:ea typeface="宋体" pitchFamily="2" charset="-122"/>
              </a:rPr>
              <a:t>X</a:t>
            </a:r>
            <a:r>
              <a:rPr lang="en-US" altLang="zh-CN" sz="2800" baseline="-25000" smtClean="0">
                <a:ea typeface="宋体" pitchFamily="2" charset="-122"/>
              </a:rPr>
              <a:t>2 </a:t>
            </a:r>
            <a:r>
              <a:rPr lang="zh-CN" altLang="en-US" sz="2800" smtClean="0">
                <a:ea typeface="宋体" pitchFamily="2" charset="-122"/>
              </a:rPr>
              <a:t>＝</a:t>
            </a:r>
            <a:r>
              <a:rPr lang="en-US" altLang="zh-CN" sz="2800" smtClean="0">
                <a:ea typeface="宋体" pitchFamily="2" charset="-122"/>
              </a:rPr>
              <a:t>10</a:t>
            </a:r>
            <a:r>
              <a:rPr lang="zh-CN" altLang="en-US" sz="2800" smtClean="0">
                <a:ea typeface="宋体" pitchFamily="2" charset="-122"/>
              </a:rPr>
              <a:t>、</a:t>
            </a:r>
            <a:r>
              <a:rPr lang="zh-CN" altLang="en-US" sz="2800" baseline="-25000" smtClean="0">
                <a:ea typeface="宋体" pitchFamily="2" charset="-122"/>
              </a:rPr>
              <a:t> </a:t>
            </a:r>
            <a:r>
              <a:rPr lang="en-US" altLang="zh-CN" sz="2800" smtClean="0">
                <a:ea typeface="宋体" pitchFamily="2" charset="-122"/>
              </a:rPr>
              <a:t>X</a:t>
            </a:r>
            <a:r>
              <a:rPr lang="en-US" altLang="zh-CN" sz="2800" baseline="-25000" smtClean="0">
                <a:ea typeface="宋体" pitchFamily="2" charset="-122"/>
              </a:rPr>
              <a:t>3 </a:t>
            </a:r>
            <a:r>
              <a:rPr lang="zh-CN" altLang="en-US" sz="2800" smtClean="0">
                <a:ea typeface="宋体" pitchFamily="2" charset="-122"/>
              </a:rPr>
              <a:t>＝</a:t>
            </a:r>
            <a:r>
              <a:rPr lang="en-US" altLang="zh-CN" sz="2800" smtClean="0">
                <a:ea typeface="宋体" pitchFamily="2" charset="-122"/>
              </a:rPr>
              <a:t>11</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4 </a:t>
            </a:r>
            <a:r>
              <a:rPr lang="zh-CN" altLang="en-US" sz="2800" smtClean="0">
                <a:ea typeface="宋体" pitchFamily="2" charset="-122"/>
              </a:rPr>
              <a:t>＝</a:t>
            </a:r>
            <a:r>
              <a:rPr lang="en-US" altLang="zh-CN" sz="2800" smtClean="0">
                <a:ea typeface="宋体" pitchFamily="2" charset="-122"/>
              </a:rPr>
              <a:t>000</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5 </a:t>
            </a:r>
            <a:r>
              <a:rPr lang="zh-CN" altLang="en-US" sz="2800" smtClean="0">
                <a:ea typeface="宋体" pitchFamily="2" charset="-122"/>
              </a:rPr>
              <a:t>＝</a:t>
            </a:r>
            <a:r>
              <a:rPr lang="en-US" altLang="zh-CN" sz="2800" smtClean="0">
                <a:ea typeface="宋体" pitchFamily="2" charset="-122"/>
              </a:rPr>
              <a:t>0010</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6 </a:t>
            </a:r>
            <a:r>
              <a:rPr lang="zh-CN" altLang="en-US" sz="2800" smtClean="0">
                <a:ea typeface="宋体" pitchFamily="2" charset="-122"/>
              </a:rPr>
              <a:t>＝</a:t>
            </a:r>
            <a:r>
              <a:rPr lang="en-US" altLang="zh-CN" sz="2800" smtClean="0">
                <a:ea typeface="宋体" pitchFamily="2" charset="-122"/>
              </a:rPr>
              <a:t>0011</a:t>
            </a:r>
            <a:r>
              <a:rPr lang="zh-CN" altLang="en-US" sz="2800" smtClean="0">
                <a:ea typeface="宋体" pitchFamily="2" charset="-122"/>
              </a:rPr>
              <a:t>、码长分别为：</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3</a:t>
            </a:r>
            <a:r>
              <a:rPr lang="zh-CN" altLang="en-US" sz="2800" smtClean="0">
                <a:ea typeface="宋体" pitchFamily="2" charset="-122"/>
              </a:rPr>
              <a:t>，</a:t>
            </a:r>
            <a:r>
              <a:rPr lang="en-US" altLang="zh-CN" sz="2800" smtClean="0">
                <a:ea typeface="宋体" pitchFamily="2" charset="-122"/>
              </a:rPr>
              <a:t>4</a:t>
            </a:r>
            <a:r>
              <a:rPr lang="zh-CN" altLang="en-US" sz="2800" smtClean="0">
                <a:ea typeface="宋体" pitchFamily="2" charset="-122"/>
              </a:rPr>
              <a:t>，</a:t>
            </a:r>
            <a:r>
              <a:rPr lang="en-US" altLang="zh-CN" sz="2800" smtClean="0">
                <a:ea typeface="宋体" pitchFamily="2" charset="-122"/>
              </a:rPr>
              <a:t>4</a:t>
            </a:r>
            <a:r>
              <a:rPr lang="zh-CN" altLang="en-US" sz="2800" smtClean="0">
                <a:ea typeface="宋体" pitchFamily="2" charset="-122"/>
              </a:rPr>
              <a:t>。平均码长为</a:t>
            </a:r>
            <a:r>
              <a:rPr lang="en-US" altLang="zh-CN" sz="2800" smtClean="0">
                <a:ea typeface="宋体" pitchFamily="2" charset="-122"/>
              </a:rPr>
              <a:t>2.83.</a:t>
            </a:r>
          </a:p>
          <a:p>
            <a:endParaRPr lang="zh-CN" altLang="en-US" sz="2800" smtClean="0">
              <a:ea typeface="宋体" pitchFamily="2" charset="-122"/>
            </a:endParaRPr>
          </a:p>
        </p:txBody>
      </p:sp>
      <p:sp>
        <p:nvSpPr>
          <p:cNvPr id="471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47109" name="组合 4"/>
          <p:cNvGrpSpPr>
            <a:grpSpLocks/>
          </p:cNvGrpSpPr>
          <p:nvPr/>
        </p:nvGrpSpPr>
        <p:grpSpPr bwMode="auto">
          <a:xfrm>
            <a:off x="3143250" y="1571625"/>
            <a:ext cx="3746500" cy="3321050"/>
            <a:chOff x="2339975" y="963392"/>
            <a:chExt cx="3960813" cy="3768946"/>
          </a:xfrm>
        </p:grpSpPr>
        <p:sp>
          <p:nvSpPr>
            <p:cNvPr id="47110" name="Line 3"/>
            <p:cNvSpPr>
              <a:spLocks noChangeShapeType="1"/>
            </p:cNvSpPr>
            <p:nvPr/>
          </p:nvSpPr>
          <p:spPr bwMode="auto">
            <a:xfrm>
              <a:off x="2411413" y="4652963"/>
              <a:ext cx="431800" cy="0"/>
            </a:xfrm>
            <a:prstGeom prst="line">
              <a:avLst/>
            </a:prstGeom>
            <a:noFill/>
            <a:ln w="9525">
              <a:solidFill>
                <a:schemeClr val="tx1"/>
              </a:solidFill>
              <a:round/>
              <a:headEnd/>
              <a:tailEnd/>
            </a:ln>
          </p:spPr>
          <p:txBody>
            <a:bodyPr/>
            <a:lstStyle/>
            <a:p>
              <a:endParaRPr lang="zh-CN" altLang="en-US"/>
            </a:p>
          </p:txBody>
        </p:sp>
        <p:sp>
          <p:nvSpPr>
            <p:cNvPr id="47111" name="Line 4"/>
            <p:cNvSpPr>
              <a:spLocks noChangeShapeType="1"/>
            </p:cNvSpPr>
            <p:nvPr/>
          </p:nvSpPr>
          <p:spPr bwMode="auto">
            <a:xfrm>
              <a:off x="2411413" y="4076700"/>
              <a:ext cx="431800" cy="0"/>
            </a:xfrm>
            <a:prstGeom prst="line">
              <a:avLst/>
            </a:prstGeom>
            <a:noFill/>
            <a:ln w="9525">
              <a:solidFill>
                <a:schemeClr val="tx1"/>
              </a:solidFill>
              <a:round/>
              <a:headEnd/>
              <a:tailEnd/>
            </a:ln>
          </p:spPr>
          <p:txBody>
            <a:bodyPr/>
            <a:lstStyle/>
            <a:p>
              <a:endParaRPr lang="zh-CN" altLang="en-US"/>
            </a:p>
          </p:txBody>
        </p:sp>
        <p:sp>
          <p:nvSpPr>
            <p:cNvPr id="47112" name="Line 5"/>
            <p:cNvSpPr>
              <a:spLocks noChangeShapeType="1"/>
            </p:cNvSpPr>
            <p:nvPr/>
          </p:nvSpPr>
          <p:spPr bwMode="auto">
            <a:xfrm>
              <a:off x="2843213" y="4076700"/>
              <a:ext cx="0" cy="576263"/>
            </a:xfrm>
            <a:prstGeom prst="line">
              <a:avLst/>
            </a:prstGeom>
            <a:noFill/>
            <a:ln w="9525">
              <a:solidFill>
                <a:schemeClr val="tx1"/>
              </a:solidFill>
              <a:round/>
              <a:headEnd/>
              <a:tailEnd/>
            </a:ln>
          </p:spPr>
          <p:txBody>
            <a:bodyPr/>
            <a:lstStyle/>
            <a:p>
              <a:endParaRPr lang="zh-CN" altLang="en-US"/>
            </a:p>
          </p:txBody>
        </p:sp>
        <p:sp>
          <p:nvSpPr>
            <p:cNvPr id="47113" name="Line 6"/>
            <p:cNvSpPr>
              <a:spLocks noChangeShapeType="1"/>
            </p:cNvSpPr>
            <p:nvPr/>
          </p:nvSpPr>
          <p:spPr bwMode="auto">
            <a:xfrm>
              <a:off x="2843213" y="4365625"/>
              <a:ext cx="360362" cy="0"/>
            </a:xfrm>
            <a:prstGeom prst="line">
              <a:avLst/>
            </a:prstGeom>
            <a:noFill/>
            <a:ln w="9525">
              <a:solidFill>
                <a:schemeClr val="tx1"/>
              </a:solidFill>
              <a:round/>
              <a:headEnd/>
              <a:tailEnd/>
            </a:ln>
          </p:spPr>
          <p:txBody>
            <a:bodyPr/>
            <a:lstStyle/>
            <a:p>
              <a:endParaRPr lang="zh-CN" altLang="en-US"/>
            </a:p>
          </p:txBody>
        </p:sp>
        <p:sp>
          <p:nvSpPr>
            <p:cNvPr id="47114" name="Line 7"/>
            <p:cNvSpPr>
              <a:spLocks noChangeShapeType="1"/>
            </p:cNvSpPr>
            <p:nvPr/>
          </p:nvSpPr>
          <p:spPr bwMode="auto">
            <a:xfrm>
              <a:off x="2339975" y="3429000"/>
              <a:ext cx="863600" cy="0"/>
            </a:xfrm>
            <a:prstGeom prst="line">
              <a:avLst/>
            </a:prstGeom>
            <a:noFill/>
            <a:ln w="9525">
              <a:solidFill>
                <a:schemeClr val="tx1"/>
              </a:solidFill>
              <a:round/>
              <a:headEnd/>
              <a:tailEnd/>
            </a:ln>
          </p:spPr>
          <p:txBody>
            <a:bodyPr/>
            <a:lstStyle/>
            <a:p>
              <a:endParaRPr lang="zh-CN" altLang="en-US"/>
            </a:p>
          </p:txBody>
        </p:sp>
        <p:sp>
          <p:nvSpPr>
            <p:cNvPr id="47115" name="Line 8"/>
            <p:cNvSpPr>
              <a:spLocks noChangeShapeType="1"/>
            </p:cNvSpPr>
            <p:nvPr/>
          </p:nvSpPr>
          <p:spPr bwMode="auto">
            <a:xfrm>
              <a:off x="3203575" y="3429000"/>
              <a:ext cx="0" cy="936625"/>
            </a:xfrm>
            <a:prstGeom prst="line">
              <a:avLst/>
            </a:prstGeom>
            <a:noFill/>
            <a:ln w="9525">
              <a:solidFill>
                <a:schemeClr val="tx1"/>
              </a:solidFill>
              <a:round/>
              <a:headEnd/>
              <a:tailEnd/>
            </a:ln>
          </p:spPr>
          <p:txBody>
            <a:bodyPr/>
            <a:lstStyle/>
            <a:p>
              <a:endParaRPr lang="zh-CN" altLang="en-US"/>
            </a:p>
          </p:txBody>
        </p:sp>
        <p:sp>
          <p:nvSpPr>
            <p:cNvPr id="47116" name="Line 9"/>
            <p:cNvSpPr>
              <a:spLocks noChangeShapeType="1"/>
            </p:cNvSpPr>
            <p:nvPr/>
          </p:nvSpPr>
          <p:spPr bwMode="auto">
            <a:xfrm>
              <a:off x="3203575" y="3860800"/>
              <a:ext cx="360363" cy="0"/>
            </a:xfrm>
            <a:prstGeom prst="line">
              <a:avLst/>
            </a:prstGeom>
            <a:noFill/>
            <a:ln w="9525">
              <a:solidFill>
                <a:schemeClr val="tx1"/>
              </a:solidFill>
              <a:round/>
              <a:headEnd/>
              <a:tailEnd/>
            </a:ln>
          </p:spPr>
          <p:txBody>
            <a:bodyPr/>
            <a:lstStyle/>
            <a:p>
              <a:endParaRPr lang="zh-CN" altLang="en-US"/>
            </a:p>
          </p:txBody>
        </p:sp>
        <p:sp>
          <p:nvSpPr>
            <p:cNvPr id="47117" name="Line 10"/>
            <p:cNvSpPr>
              <a:spLocks noChangeShapeType="1"/>
            </p:cNvSpPr>
            <p:nvPr/>
          </p:nvSpPr>
          <p:spPr bwMode="auto">
            <a:xfrm>
              <a:off x="2339975" y="2852738"/>
              <a:ext cx="1944688" cy="0"/>
            </a:xfrm>
            <a:prstGeom prst="line">
              <a:avLst/>
            </a:prstGeom>
            <a:noFill/>
            <a:ln w="9525">
              <a:solidFill>
                <a:schemeClr val="tx1"/>
              </a:solidFill>
              <a:round/>
              <a:headEnd/>
              <a:tailEnd/>
            </a:ln>
          </p:spPr>
          <p:txBody>
            <a:bodyPr/>
            <a:lstStyle/>
            <a:p>
              <a:endParaRPr lang="zh-CN" altLang="en-US"/>
            </a:p>
          </p:txBody>
        </p:sp>
        <p:sp>
          <p:nvSpPr>
            <p:cNvPr id="47118" name="Line 11"/>
            <p:cNvSpPr>
              <a:spLocks noChangeShapeType="1"/>
            </p:cNvSpPr>
            <p:nvPr/>
          </p:nvSpPr>
          <p:spPr bwMode="auto">
            <a:xfrm>
              <a:off x="2339975" y="2276475"/>
              <a:ext cx="1944688" cy="0"/>
            </a:xfrm>
            <a:prstGeom prst="line">
              <a:avLst/>
            </a:prstGeom>
            <a:noFill/>
            <a:ln w="9525">
              <a:solidFill>
                <a:schemeClr val="tx1"/>
              </a:solidFill>
              <a:round/>
              <a:headEnd/>
              <a:tailEnd/>
            </a:ln>
          </p:spPr>
          <p:txBody>
            <a:bodyPr/>
            <a:lstStyle/>
            <a:p>
              <a:endParaRPr lang="zh-CN" altLang="en-US"/>
            </a:p>
          </p:txBody>
        </p:sp>
        <p:sp>
          <p:nvSpPr>
            <p:cNvPr id="47119" name="Line 12"/>
            <p:cNvSpPr>
              <a:spLocks noChangeShapeType="1"/>
            </p:cNvSpPr>
            <p:nvPr/>
          </p:nvSpPr>
          <p:spPr bwMode="auto">
            <a:xfrm>
              <a:off x="4284663" y="2276475"/>
              <a:ext cx="0" cy="576263"/>
            </a:xfrm>
            <a:prstGeom prst="line">
              <a:avLst/>
            </a:prstGeom>
            <a:noFill/>
            <a:ln w="9525">
              <a:solidFill>
                <a:schemeClr val="tx1"/>
              </a:solidFill>
              <a:round/>
              <a:headEnd/>
              <a:tailEnd/>
            </a:ln>
          </p:spPr>
          <p:txBody>
            <a:bodyPr/>
            <a:lstStyle/>
            <a:p>
              <a:endParaRPr lang="zh-CN" altLang="en-US"/>
            </a:p>
          </p:txBody>
        </p:sp>
        <p:sp>
          <p:nvSpPr>
            <p:cNvPr id="47120" name="Line 13"/>
            <p:cNvSpPr>
              <a:spLocks noChangeShapeType="1"/>
            </p:cNvSpPr>
            <p:nvPr/>
          </p:nvSpPr>
          <p:spPr bwMode="auto">
            <a:xfrm>
              <a:off x="4283075" y="2565400"/>
              <a:ext cx="1584325" cy="0"/>
            </a:xfrm>
            <a:prstGeom prst="line">
              <a:avLst/>
            </a:prstGeom>
            <a:noFill/>
            <a:ln w="9525">
              <a:solidFill>
                <a:schemeClr val="tx1"/>
              </a:solidFill>
              <a:round/>
              <a:headEnd/>
              <a:tailEnd/>
            </a:ln>
          </p:spPr>
          <p:txBody>
            <a:bodyPr/>
            <a:lstStyle/>
            <a:p>
              <a:endParaRPr lang="zh-CN" altLang="en-US"/>
            </a:p>
          </p:txBody>
        </p:sp>
        <p:sp>
          <p:nvSpPr>
            <p:cNvPr id="47121" name="Line 14"/>
            <p:cNvSpPr>
              <a:spLocks noChangeShapeType="1"/>
            </p:cNvSpPr>
            <p:nvPr/>
          </p:nvSpPr>
          <p:spPr bwMode="auto">
            <a:xfrm>
              <a:off x="2339975" y="1700213"/>
              <a:ext cx="3024188" cy="0"/>
            </a:xfrm>
            <a:prstGeom prst="line">
              <a:avLst/>
            </a:prstGeom>
            <a:noFill/>
            <a:ln w="9525">
              <a:solidFill>
                <a:schemeClr val="tx1"/>
              </a:solidFill>
              <a:round/>
              <a:headEnd/>
              <a:tailEnd/>
            </a:ln>
          </p:spPr>
          <p:txBody>
            <a:bodyPr/>
            <a:lstStyle/>
            <a:p>
              <a:endParaRPr lang="zh-CN" altLang="en-US"/>
            </a:p>
          </p:txBody>
        </p:sp>
        <p:sp>
          <p:nvSpPr>
            <p:cNvPr id="47122" name="Line 15"/>
            <p:cNvSpPr>
              <a:spLocks noChangeShapeType="1"/>
            </p:cNvSpPr>
            <p:nvPr/>
          </p:nvSpPr>
          <p:spPr bwMode="auto">
            <a:xfrm flipV="1">
              <a:off x="3563938" y="1341438"/>
              <a:ext cx="0" cy="2519362"/>
            </a:xfrm>
            <a:prstGeom prst="line">
              <a:avLst/>
            </a:prstGeom>
            <a:noFill/>
            <a:ln w="9525">
              <a:solidFill>
                <a:schemeClr val="tx1"/>
              </a:solidFill>
              <a:round/>
              <a:headEnd/>
              <a:tailEnd/>
            </a:ln>
          </p:spPr>
          <p:txBody>
            <a:bodyPr/>
            <a:lstStyle/>
            <a:p>
              <a:endParaRPr lang="zh-CN" altLang="en-US"/>
            </a:p>
          </p:txBody>
        </p:sp>
        <p:sp>
          <p:nvSpPr>
            <p:cNvPr id="47123" name="Line 16"/>
            <p:cNvSpPr>
              <a:spLocks noChangeShapeType="1"/>
            </p:cNvSpPr>
            <p:nvPr/>
          </p:nvSpPr>
          <p:spPr bwMode="auto">
            <a:xfrm>
              <a:off x="3563938" y="1341438"/>
              <a:ext cx="1728787" cy="0"/>
            </a:xfrm>
            <a:prstGeom prst="line">
              <a:avLst/>
            </a:prstGeom>
            <a:noFill/>
            <a:ln w="9525">
              <a:solidFill>
                <a:schemeClr val="tx1"/>
              </a:solidFill>
              <a:round/>
              <a:headEnd/>
              <a:tailEnd/>
            </a:ln>
          </p:spPr>
          <p:txBody>
            <a:bodyPr/>
            <a:lstStyle/>
            <a:p>
              <a:endParaRPr lang="zh-CN" altLang="en-US"/>
            </a:p>
          </p:txBody>
        </p:sp>
        <p:sp>
          <p:nvSpPr>
            <p:cNvPr id="47124" name="Line 17"/>
            <p:cNvSpPr>
              <a:spLocks noChangeShapeType="1"/>
            </p:cNvSpPr>
            <p:nvPr/>
          </p:nvSpPr>
          <p:spPr bwMode="auto">
            <a:xfrm>
              <a:off x="5292725" y="1341438"/>
              <a:ext cx="0" cy="358775"/>
            </a:xfrm>
            <a:prstGeom prst="line">
              <a:avLst/>
            </a:prstGeom>
            <a:noFill/>
            <a:ln w="9525">
              <a:solidFill>
                <a:schemeClr val="tx1"/>
              </a:solidFill>
              <a:round/>
              <a:headEnd/>
              <a:tailEnd/>
            </a:ln>
          </p:spPr>
          <p:txBody>
            <a:bodyPr/>
            <a:lstStyle/>
            <a:p>
              <a:endParaRPr lang="zh-CN" altLang="en-US"/>
            </a:p>
          </p:txBody>
        </p:sp>
        <p:sp>
          <p:nvSpPr>
            <p:cNvPr id="47125" name="Line 18"/>
            <p:cNvSpPr>
              <a:spLocks noChangeShapeType="1"/>
            </p:cNvSpPr>
            <p:nvPr/>
          </p:nvSpPr>
          <p:spPr bwMode="auto">
            <a:xfrm>
              <a:off x="5292725" y="1484313"/>
              <a:ext cx="503238" cy="0"/>
            </a:xfrm>
            <a:prstGeom prst="line">
              <a:avLst/>
            </a:prstGeom>
            <a:noFill/>
            <a:ln w="9525">
              <a:solidFill>
                <a:schemeClr val="tx1"/>
              </a:solidFill>
              <a:round/>
              <a:headEnd/>
              <a:tailEnd/>
            </a:ln>
          </p:spPr>
          <p:txBody>
            <a:bodyPr/>
            <a:lstStyle/>
            <a:p>
              <a:endParaRPr lang="zh-CN" altLang="en-US"/>
            </a:p>
          </p:txBody>
        </p:sp>
        <p:sp>
          <p:nvSpPr>
            <p:cNvPr id="47126" name="Line 19"/>
            <p:cNvSpPr>
              <a:spLocks noChangeShapeType="1"/>
            </p:cNvSpPr>
            <p:nvPr/>
          </p:nvSpPr>
          <p:spPr bwMode="auto">
            <a:xfrm>
              <a:off x="5795963" y="1484313"/>
              <a:ext cx="0" cy="1081087"/>
            </a:xfrm>
            <a:prstGeom prst="line">
              <a:avLst/>
            </a:prstGeom>
            <a:noFill/>
            <a:ln w="9525">
              <a:solidFill>
                <a:schemeClr val="tx1"/>
              </a:solidFill>
              <a:round/>
              <a:headEnd/>
              <a:tailEnd/>
            </a:ln>
          </p:spPr>
          <p:txBody>
            <a:bodyPr/>
            <a:lstStyle/>
            <a:p>
              <a:endParaRPr lang="zh-CN" altLang="en-US"/>
            </a:p>
          </p:txBody>
        </p:sp>
        <p:sp>
          <p:nvSpPr>
            <p:cNvPr id="47127" name="Line 20"/>
            <p:cNvSpPr>
              <a:spLocks noChangeShapeType="1"/>
            </p:cNvSpPr>
            <p:nvPr/>
          </p:nvSpPr>
          <p:spPr bwMode="auto">
            <a:xfrm>
              <a:off x="5795963" y="1989138"/>
              <a:ext cx="504825" cy="0"/>
            </a:xfrm>
            <a:prstGeom prst="line">
              <a:avLst/>
            </a:prstGeom>
            <a:noFill/>
            <a:ln w="9525">
              <a:solidFill>
                <a:schemeClr val="tx1"/>
              </a:solidFill>
              <a:round/>
              <a:headEnd/>
              <a:tailEnd/>
            </a:ln>
          </p:spPr>
          <p:txBody>
            <a:bodyPr/>
            <a:lstStyle/>
            <a:p>
              <a:endParaRPr lang="zh-CN" altLang="en-US"/>
            </a:p>
          </p:txBody>
        </p:sp>
        <p:sp>
          <p:nvSpPr>
            <p:cNvPr id="47128" name="Rectangle 21"/>
            <p:cNvSpPr>
              <a:spLocks noChangeArrowheads="1"/>
            </p:cNvSpPr>
            <p:nvPr/>
          </p:nvSpPr>
          <p:spPr bwMode="auto">
            <a:xfrm>
              <a:off x="2771775" y="4365625"/>
              <a:ext cx="628650" cy="366713"/>
            </a:xfrm>
            <a:prstGeom prst="rect">
              <a:avLst/>
            </a:prstGeom>
            <a:noFill/>
            <a:ln w="9525">
              <a:noFill/>
              <a:miter lim="800000"/>
              <a:headEnd/>
              <a:tailEnd/>
            </a:ln>
          </p:spPr>
          <p:txBody>
            <a:bodyPr wrap="none">
              <a:spAutoFit/>
            </a:bodyPr>
            <a:lstStyle/>
            <a:p>
              <a:r>
                <a:rPr lang="en-US" altLang="zh-CN">
                  <a:latin typeface="Arial" pitchFamily="34" charset="0"/>
                </a:rPr>
                <a:t>0.15</a:t>
              </a:r>
            </a:p>
          </p:txBody>
        </p:sp>
        <p:sp>
          <p:nvSpPr>
            <p:cNvPr id="47129" name="Rectangle 22"/>
            <p:cNvSpPr>
              <a:spLocks noChangeArrowheads="1"/>
            </p:cNvSpPr>
            <p:nvPr/>
          </p:nvSpPr>
          <p:spPr bwMode="auto">
            <a:xfrm>
              <a:off x="3151188" y="3860800"/>
              <a:ext cx="628650" cy="366713"/>
            </a:xfrm>
            <a:prstGeom prst="rect">
              <a:avLst/>
            </a:prstGeom>
            <a:noFill/>
            <a:ln w="9525">
              <a:noFill/>
              <a:miter lim="800000"/>
              <a:headEnd/>
              <a:tailEnd/>
            </a:ln>
          </p:spPr>
          <p:txBody>
            <a:bodyPr wrap="none">
              <a:spAutoFit/>
            </a:bodyPr>
            <a:lstStyle/>
            <a:p>
              <a:r>
                <a:rPr lang="en-US" altLang="zh-CN">
                  <a:latin typeface="Arial" pitchFamily="34" charset="0"/>
                </a:rPr>
                <a:t>0.30</a:t>
              </a:r>
            </a:p>
          </p:txBody>
        </p:sp>
        <p:sp>
          <p:nvSpPr>
            <p:cNvPr id="47130" name="Rectangle 23"/>
            <p:cNvSpPr>
              <a:spLocks noChangeArrowheads="1"/>
            </p:cNvSpPr>
            <p:nvPr/>
          </p:nvSpPr>
          <p:spPr bwMode="auto">
            <a:xfrm>
              <a:off x="5238750" y="2565400"/>
              <a:ext cx="628650" cy="366713"/>
            </a:xfrm>
            <a:prstGeom prst="rect">
              <a:avLst/>
            </a:prstGeom>
            <a:noFill/>
            <a:ln w="9525">
              <a:noFill/>
              <a:miter lim="800000"/>
              <a:headEnd/>
              <a:tailEnd/>
            </a:ln>
          </p:spPr>
          <p:txBody>
            <a:bodyPr wrap="none">
              <a:spAutoFit/>
            </a:bodyPr>
            <a:lstStyle/>
            <a:p>
              <a:r>
                <a:rPr lang="en-US" altLang="zh-CN">
                  <a:latin typeface="Arial" pitchFamily="34" charset="0"/>
                </a:rPr>
                <a:t>0.45</a:t>
              </a:r>
            </a:p>
          </p:txBody>
        </p:sp>
        <p:sp>
          <p:nvSpPr>
            <p:cNvPr id="47131" name="Rectangle 24"/>
            <p:cNvSpPr>
              <a:spLocks noChangeArrowheads="1"/>
            </p:cNvSpPr>
            <p:nvPr/>
          </p:nvSpPr>
          <p:spPr bwMode="auto">
            <a:xfrm>
              <a:off x="5219700" y="1484313"/>
              <a:ext cx="628650" cy="366712"/>
            </a:xfrm>
            <a:prstGeom prst="rect">
              <a:avLst/>
            </a:prstGeom>
            <a:noFill/>
            <a:ln w="9525">
              <a:noFill/>
              <a:miter lim="800000"/>
              <a:headEnd/>
              <a:tailEnd/>
            </a:ln>
          </p:spPr>
          <p:txBody>
            <a:bodyPr wrap="none">
              <a:spAutoFit/>
            </a:bodyPr>
            <a:lstStyle/>
            <a:p>
              <a:r>
                <a:rPr lang="en-US" altLang="zh-CN">
                  <a:latin typeface="Arial" pitchFamily="34" charset="0"/>
                </a:rPr>
                <a:t>0.55</a:t>
              </a:r>
            </a:p>
          </p:txBody>
        </p:sp>
        <p:sp>
          <p:nvSpPr>
            <p:cNvPr id="47132" name="Rectangle 25"/>
            <p:cNvSpPr>
              <a:spLocks noChangeArrowheads="1"/>
            </p:cNvSpPr>
            <p:nvPr/>
          </p:nvSpPr>
          <p:spPr bwMode="auto">
            <a:xfrm>
              <a:off x="4495800" y="2133600"/>
              <a:ext cx="311150" cy="366713"/>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1</a:t>
              </a:r>
            </a:p>
          </p:txBody>
        </p:sp>
        <p:sp>
          <p:nvSpPr>
            <p:cNvPr id="47133" name="Rectangle 26"/>
            <p:cNvSpPr>
              <a:spLocks noChangeArrowheads="1"/>
            </p:cNvSpPr>
            <p:nvPr/>
          </p:nvSpPr>
          <p:spPr bwMode="auto">
            <a:xfrm>
              <a:off x="2415500" y="4206296"/>
              <a:ext cx="311150" cy="366713"/>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4" name="Rectangle 27"/>
            <p:cNvSpPr>
              <a:spLocks noChangeArrowheads="1"/>
            </p:cNvSpPr>
            <p:nvPr/>
          </p:nvSpPr>
          <p:spPr bwMode="auto">
            <a:xfrm>
              <a:off x="2843214" y="3882005"/>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5" name="Rectangle 28"/>
            <p:cNvSpPr>
              <a:spLocks noChangeArrowheads="1"/>
            </p:cNvSpPr>
            <p:nvPr/>
          </p:nvSpPr>
          <p:spPr bwMode="auto">
            <a:xfrm>
              <a:off x="4756760" y="1611973"/>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1</a:t>
              </a:r>
            </a:p>
          </p:txBody>
        </p:sp>
        <p:sp>
          <p:nvSpPr>
            <p:cNvPr id="47136" name="Rectangle 29"/>
            <p:cNvSpPr>
              <a:spLocks noChangeArrowheads="1"/>
            </p:cNvSpPr>
            <p:nvPr/>
          </p:nvSpPr>
          <p:spPr bwMode="auto">
            <a:xfrm>
              <a:off x="3850466" y="2422699"/>
              <a:ext cx="377623" cy="523928"/>
            </a:xfrm>
            <a:prstGeom prst="rect">
              <a:avLst/>
            </a:prstGeom>
            <a:noFill/>
            <a:ln w="9525">
              <a:noFill/>
              <a:miter lim="800000"/>
              <a:headEnd/>
              <a:tailEnd/>
            </a:ln>
          </p:spPr>
          <p:txBody>
            <a:bodyPr>
              <a:spAutoFit/>
            </a:bodyPr>
            <a:lstStyle/>
            <a:p>
              <a:r>
                <a:rPr lang="en-US" altLang="zh-CN">
                  <a:solidFill>
                    <a:srgbClr val="EE4E87"/>
                  </a:solidFill>
                  <a:latin typeface="Arial" pitchFamily="34" charset="0"/>
                </a:rPr>
                <a:t>1</a:t>
              </a:r>
            </a:p>
          </p:txBody>
        </p:sp>
        <p:sp>
          <p:nvSpPr>
            <p:cNvPr id="47137" name="Rectangle 30"/>
            <p:cNvSpPr>
              <a:spLocks noChangeArrowheads="1"/>
            </p:cNvSpPr>
            <p:nvPr/>
          </p:nvSpPr>
          <p:spPr bwMode="auto">
            <a:xfrm>
              <a:off x="2491024" y="3638788"/>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0</a:t>
              </a:r>
            </a:p>
          </p:txBody>
        </p:sp>
        <p:sp>
          <p:nvSpPr>
            <p:cNvPr id="47138" name="Rectangle 31"/>
            <p:cNvSpPr>
              <a:spLocks noChangeArrowheads="1"/>
            </p:cNvSpPr>
            <p:nvPr/>
          </p:nvSpPr>
          <p:spPr bwMode="auto">
            <a:xfrm>
              <a:off x="2793122" y="2947786"/>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39" name="Rectangle 32"/>
            <p:cNvSpPr>
              <a:spLocks noChangeArrowheads="1"/>
            </p:cNvSpPr>
            <p:nvPr/>
          </p:nvSpPr>
          <p:spPr bwMode="auto">
            <a:xfrm>
              <a:off x="3850466" y="1855191"/>
              <a:ext cx="311150" cy="366712"/>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0</a:t>
              </a:r>
            </a:p>
          </p:txBody>
        </p:sp>
        <p:sp>
          <p:nvSpPr>
            <p:cNvPr id="47140" name="Rectangle 33"/>
            <p:cNvSpPr>
              <a:spLocks noChangeArrowheads="1"/>
            </p:cNvSpPr>
            <p:nvPr/>
          </p:nvSpPr>
          <p:spPr bwMode="auto">
            <a:xfrm>
              <a:off x="3733800" y="3657600"/>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41" name="Rectangle 34"/>
            <p:cNvSpPr>
              <a:spLocks noChangeArrowheads="1"/>
            </p:cNvSpPr>
            <p:nvPr/>
          </p:nvSpPr>
          <p:spPr bwMode="auto">
            <a:xfrm>
              <a:off x="5360956" y="963392"/>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a:t>
            </a:r>
          </a:p>
        </p:txBody>
      </p:sp>
      <p:sp>
        <p:nvSpPr>
          <p:cNvPr id="50179" name="内容占位符 2"/>
          <p:cNvSpPr>
            <a:spLocks noGrp="1"/>
          </p:cNvSpPr>
          <p:nvPr>
            <p:ph idx="1"/>
          </p:nvPr>
        </p:nvSpPr>
        <p:spPr>
          <a:xfrm>
            <a:off x="428625" y="1143000"/>
            <a:ext cx="8258175" cy="4929188"/>
          </a:xfrm>
        </p:spPr>
        <p:txBody>
          <a:bodyPr/>
          <a:lstStyle/>
          <a:p>
            <a:r>
              <a:rPr lang="zh-CN" altLang="en-US" sz="2800" smtClean="0">
                <a:ea typeface="宋体" pitchFamily="2" charset="-122"/>
              </a:rPr>
              <a:t>由 </a:t>
            </a:r>
            <a:r>
              <a:rPr lang="en-US" altLang="zh-CN" sz="2800" smtClean="0">
                <a:ea typeface="宋体" pitchFamily="2" charset="-122"/>
              </a:rPr>
              <a:t>Claude Shannon </a:t>
            </a:r>
            <a:r>
              <a:rPr lang="zh-CN" altLang="en-US" sz="2800" smtClean="0">
                <a:ea typeface="宋体" pitchFamily="2" charset="-122"/>
              </a:rPr>
              <a:t>和 </a:t>
            </a:r>
            <a:r>
              <a:rPr lang="en-US" altLang="zh-CN" sz="2800" smtClean="0">
                <a:ea typeface="宋体" pitchFamily="2" charset="-122"/>
              </a:rPr>
              <a:t>R.M.Fano </a:t>
            </a:r>
            <a:r>
              <a:rPr lang="zh-CN" altLang="en-US" sz="2800" smtClean="0">
                <a:ea typeface="宋体" pitchFamily="2" charset="-122"/>
              </a:rPr>
              <a:t>两人提出的 </a:t>
            </a:r>
            <a:r>
              <a:rPr lang="en-US" altLang="zh-CN" sz="2800" smtClean="0">
                <a:ea typeface="宋体" pitchFamily="2" charset="-122"/>
              </a:rPr>
              <a:t>Shannon-Fano </a:t>
            </a:r>
            <a:r>
              <a:rPr lang="zh-CN" altLang="en-US" sz="2800" smtClean="0">
                <a:ea typeface="宋体" pitchFamily="2" charset="-122"/>
              </a:rPr>
              <a:t>编码</a:t>
            </a:r>
            <a:endParaRPr lang="en-US" altLang="zh-CN" sz="2800" smtClean="0">
              <a:ea typeface="宋体" pitchFamily="2" charset="-122"/>
            </a:endParaRPr>
          </a:p>
          <a:p>
            <a:r>
              <a:rPr lang="zh-CN" altLang="en-US" sz="2800" smtClean="0">
                <a:ea typeface="宋体" pitchFamily="2" charset="-122"/>
              </a:rPr>
              <a:t>假定要编码字符的出现概率已经由某一模型统计出来</a:t>
            </a:r>
            <a:endParaRPr lang="en-US" altLang="zh-CN" sz="2800" smtClean="0">
              <a:ea typeface="宋体" pitchFamily="2" charset="-122"/>
            </a:endParaRPr>
          </a:p>
          <a:p>
            <a:r>
              <a:rPr lang="zh-CN" altLang="en-US" sz="2800" smtClean="0">
                <a:ea typeface="宋体" pitchFamily="2" charset="-122"/>
              </a:rPr>
              <a:t>与霍夫曼编码自下而上的编码过程相反，是自上而下的</a:t>
            </a:r>
            <a:endParaRPr lang="en-US" altLang="zh-CN" sz="2800" smtClean="0">
              <a:ea typeface="宋体" pitchFamily="2" charset="-122"/>
            </a:endParaRPr>
          </a:p>
          <a:p>
            <a:r>
              <a:rPr lang="zh-CN" altLang="en-US" sz="2800" smtClean="0">
                <a:ea typeface="宋体" pitchFamily="2" charset="-122"/>
              </a:rPr>
              <a:t>香农</a:t>
            </a:r>
            <a:r>
              <a:rPr lang="en-US" altLang="zh-CN" sz="2800" smtClean="0">
                <a:ea typeface="宋体" pitchFamily="2" charset="-122"/>
              </a:rPr>
              <a:t>-</a:t>
            </a:r>
            <a:r>
              <a:rPr lang="zh-CN" altLang="en-US" sz="2800" smtClean="0">
                <a:ea typeface="宋体" pitchFamily="2" charset="-122"/>
              </a:rPr>
              <a:t>范诺编码步骤</a:t>
            </a:r>
            <a:endParaRPr lang="en-US" altLang="zh-CN" sz="2800" smtClean="0">
              <a:ea typeface="宋体" pitchFamily="2" charset="-122"/>
            </a:endParaRPr>
          </a:p>
          <a:p>
            <a:pPr lvl="1"/>
            <a:r>
              <a:rPr lang="zh-CN" altLang="en-US" sz="2400" smtClean="0">
                <a:latin typeface="楷体_GB2312" pitchFamily="49" charset="-122"/>
                <a:ea typeface="楷体_GB2312" pitchFamily="49" charset="-122"/>
              </a:rPr>
              <a:t>首先将编码字符集中的字符按照出现频度和概率进行排序。</a:t>
            </a:r>
          </a:p>
          <a:p>
            <a:pPr lvl="1"/>
            <a:r>
              <a:rPr lang="zh-CN" altLang="en-US" sz="2400" smtClean="0">
                <a:latin typeface="楷体_GB2312" pitchFamily="49" charset="-122"/>
                <a:ea typeface="楷体_GB2312" pitchFamily="49" charset="-122"/>
              </a:rPr>
              <a:t>用递归的方法分成两部分，使两个部分的概率和接近于相等。直至不可再分，即每一个叶子对应一个字符</a:t>
            </a:r>
          </a:p>
          <a:p>
            <a:pPr lvl="1"/>
            <a:r>
              <a:rPr lang="zh-CN" altLang="en-US" sz="2400" smtClean="0">
                <a:latin typeface="楷体_GB2312" pitchFamily="49" charset="-122"/>
                <a:ea typeface="楷体_GB2312" pitchFamily="49" charset="-122"/>
              </a:rPr>
              <a:t>编码</a:t>
            </a:r>
            <a:endParaRPr lang="zh-CN" altLang="en-US" sz="2400" smtClean="0">
              <a:latin typeface="Arial" pitchFamily="34" charset="0"/>
              <a:ea typeface="宋体" pitchFamily="2" charset="-122"/>
            </a:endParaRPr>
          </a:p>
        </p:txBody>
      </p:sp>
      <p:sp>
        <p:nvSpPr>
          <p:cNvPr id="501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343025" y="285750"/>
            <a:ext cx="7086600" cy="563563"/>
          </a:xfrm>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范诺编码举例</a:t>
            </a:r>
          </a:p>
        </p:txBody>
      </p:sp>
      <p:sp>
        <p:nvSpPr>
          <p:cNvPr id="512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1204" name="组合 4"/>
          <p:cNvGrpSpPr>
            <a:grpSpLocks/>
          </p:cNvGrpSpPr>
          <p:nvPr/>
        </p:nvGrpSpPr>
        <p:grpSpPr bwMode="auto">
          <a:xfrm>
            <a:off x="214313" y="3214688"/>
            <a:ext cx="6500812" cy="3071812"/>
            <a:chOff x="1524000" y="1600200"/>
            <a:chExt cx="6705600" cy="3505200"/>
          </a:xfrm>
        </p:grpSpPr>
        <p:grpSp>
          <p:nvGrpSpPr>
            <p:cNvPr id="51229" name="Group 9"/>
            <p:cNvGrpSpPr>
              <a:grpSpLocks/>
            </p:cNvGrpSpPr>
            <p:nvPr/>
          </p:nvGrpSpPr>
          <p:grpSpPr bwMode="auto">
            <a:xfrm>
              <a:off x="1524000" y="1600200"/>
              <a:ext cx="6705600" cy="3505200"/>
              <a:chOff x="960" y="1200"/>
              <a:chExt cx="4224" cy="2208"/>
            </a:xfrm>
          </p:grpSpPr>
          <p:sp>
            <p:nvSpPr>
              <p:cNvPr id="51238" name="Line 10"/>
              <p:cNvSpPr>
                <a:spLocks noChangeShapeType="1"/>
              </p:cNvSpPr>
              <p:nvPr/>
            </p:nvSpPr>
            <p:spPr bwMode="auto">
              <a:xfrm flipH="1">
                <a:off x="1968" y="1200"/>
                <a:ext cx="576" cy="528"/>
              </a:xfrm>
              <a:prstGeom prst="line">
                <a:avLst/>
              </a:prstGeom>
              <a:noFill/>
              <a:ln w="38100">
                <a:solidFill>
                  <a:srgbClr val="000000"/>
                </a:solidFill>
                <a:round/>
                <a:headEnd/>
                <a:tailEnd/>
              </a:ln>
            </p:spPr>
            <p:txBody>
              <a:bodyPr/>
              <a:lstStyle/>
              <a:p>
                <a:endParaRPr lang="zh-CN" altLang="en-US"/>
              </a:p>
            </p:txBody>
          </p:sp>
          <p:sp>
            <p:nvSpPr>
              <p:cNvPr id="51239" name="Line 11"/>
              <p:cNvSpPr>
                <a:spLocks noChangeShapeType="1"/>
              </p:cNvSpPr>
              <p:nvPr/>
            </p:nvSpPr>
            <p:spPr bwMode="auto">
              <a:xfrm>
                <a:off x="2544" y="1200"/>
                <a:ext cx="672" cy="528"/>
              </a:xfrm>
              <a:prstGeom prst="line">
                <a:avLst/>
              </a:prstGeom>
              <a:noFill/>
              <a:ln w="38100">
                <a:solidFill>
                  <a:srgbClr val="000000"/>
                </a:solidFill>
                <a:round/>
                <a:headEnd/>
                <a:tailEnd/>
              </a:ln>
            </p:spPr>
            <p:txBody>
              <a:bodyPr/>
              <a:lstStyle/>
              <a:p>
                <a:endParaRPr lang="zh-CN" altLang="en-US"/>
              </a:p>
            </p:txBody>
          </p:sp>
          <p:sp>
            <p:nvSpPr>
              <p:cNvPr id="51240" name="Oval 12"/>
              <p:cNvSpPr>
                <a:spLocks noChangeArrowheads="1"/>
              </p:cNvSpPr>
              <p:nvPr/>
            </p:nvSpPr>
            <p:spPr bwMode="auto">
              <a:xfrm>
                <a:off x="1440"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   B</a:t>
                </a:r>
              </a:p>
            </p:txBody>
          </p:sp>
          <p:sp>
            <p:nvSpPr>
              <p:cNvPr id="51241" name="Oval 13"/>
              <p:cNvSpPr>
                <a:spLocks noChangeArrowheads="1"/>
              </p:cNvSpPr>
              <p:nvPr/>
            </p:nvSpPr>
            <p:spPr bwMode="auto">
              <a:xfrm>
                <a:off x="2688"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  D  E</a:t>
                </a:r>
              </a:p>
            </p:txBody>
          </p:sp>
          <p:sp>
            <p:nvSpPr>
              <p:cNvPr id="51242" name="Line 14"/>
              <p:cNvSpPr>
                <a:spLocks noChangeShapeType="1"/>
              </p:cNvSpPr>
              <p:nvPr/>
            </p:nvSpPr>
            <p:spPr bwMode="auto">
              <a:xfrm flipH="1">
                <a:off x="1296" y="2112"/>
                <a:ext cx="624" cy="432"/>
              </a:xfrm>
              <a:prstGeom prst="line">
                <a:avLst/>
              </a:prstGeom>
              <a:noFill/>
              <a:ln w="38100">
                <a:solidFill>
                  <a:srgbClr val="000000"/>
                </a:solidFill>
                <a:round/>
                <a:headEnd/>
                <a:tailEnd/>
              </a:ln>
            </p:spPr>
            <p:txBody>
              <a:bodyPr wrap="none" anchor="ctr"/>
              <a:lstStyle/>
              <a:p>
                <a:endParaRPr lang="zh-CN" altLang="en-US"/>
              </a:p>
            </p:txBody>
          </p:sp>
          <p:sp>
            <p:nvSpPr>
              <p:cNvPr id="51243" name="Line 15"/>
              <p:cNvSpPr>
                <a:spLocks noChangeShapeType="1"/>
              </p:cNvSpPr>
              <p:nvPr/>
            </p:nvSpPr>
            <p:spPr bwMode="auto">
              <a:xfrm>
                <a:off x="2064" y="2112"/>
                <a:ext cx="240" cy="432"/>
              </a:xfrm>
              <a:prstGeom prst="line">
                <a:avLst/>
              </a:prstGeom>
              <a:noFill/>
              <a:ln w="38100">
                <a:solidFill>
                  <a:srgbClr val="000000"/>
                </a:solidFill>
                <a:round/>
                <a:headEnd/>
                <a:tailEnd/>
              </a:ln>
            </p:spPr>
            <p:txBody>
              <a:bodyPr wrap="none" anchor="ctr"/>
              <a:lstStyle/>
              <a:p>
                <a:endParaRPr lang="zh-CN" altLang="en-US"/>
              </a:p>
            </p:txBody>
          </p:sp>
          <p:sp>
            <p:nvSpPr>
              <p:cNvPr id="51244" name="Oval 16"/>
              <p:cNvSpPr>
                <a:spLocks noChangeArrowheads="1"/>
              </p:cNvSpPr>
              <p:nvPr/>
            </p:nvSpPr>
            <p:spPr bwMode="auto">
              <a:xfrm>
                <a:off x="960" y="2544"/>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a:t>
                </a:r>
              </a:p>
            </p:txBody>
          </p:sp>
          <p:sp>
            <p:nvSpPr>
              <p:cNvPr id="51245" name="Oval 17"/>
              <p:cNvSpPr>
                <a:spLocks noChangeArrowheads="1"/>
              </p:cNvSpPr>
              <p:nvPr/>
            </p:nvSpPr>
            <p:spPr bwMode="auto">
              <a:xfrm>
                <a:off x="1920" y="2544"/>
                <a:ext cx="76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B</a:t>
                </a:r>
              </a:p>
            </p:txBody>
          </p:sp>
          <p:sp>
            <p:nvSpPr>
              <p:cNvPr id="51246" name="Line 18"/>
              <p:cNvSpPr>
                <a:spLocks noChangeShapeType="1"/>
              </p:cNvSpPr>
              <p:nvPr/>
            </p:nvSpPr>
            <p:spPr bwMode="auto">
              <a:xfrm flipH="1">
                <a:off x="3168" y="2112"/>
                <a:ext cx="48" cy="432"/>
              </a:xfrm>
              <a:prstGeom prst="line">
                <a:avLst/>
              </a:prstGeom>
              <a:noFill/>
              <a:ln w="38100">
                <a:solidFill>
                  <a:srgbClr val="000000"/>
                </a:solidFill>
                <a:round/>
                <a:headEnd/>
                <a:tailEnd/>
              </a:ln>
            </p:spPr>
            <p:txBody>
              <a:bodyPr wrap="none" anchor="ctr"/>
              <a:lstStyle/>
              <a:p>
                <a:endParaRPr lang="zh-CN" altLang="en-US"/>
              </a:p>
            </p:txBody>
          </p:sp>
          <p:sp>
            <p:nvSpPr>
              <p:cNvPr id="51247" name="Line 19"/>
              <p:cNvSpPr>
                <a:spLocks noChangeShapeType="1"/>
              </p:cNvSpPr>
              <p:nvPr/>
            </p:nvSpPr>
            <p:spPr bwMode="auto">
              <a:xfrm>
                <a:off x="3552" y="2112"/>
                <a:ext cx="768" cy="384"/>
              </a:xfrm>
              <a:prstGeom prst="line">
                <a:avLst/>
              </a:prstGeom>
              <a:noFill/>
              <a:ln w="38100">
                <a:solidFill>
                  <a:srgbClr val="000000"/>
                </a:solidFill>
                <a:round/>
                <a:headEnd/>
                <a:tailEnd/>
              </a:ln>
            </p:spPr>
            <p:txBody>
              <a:bodyPr wrap="none" anchor="ctr"/>
              <a:lstStyle/>
              <a:p>
                <a:endParaRPr lang="zh-CN" altLang="en-US"/>
              </a:p>
            </p:txBody>
          </p:sp>
          <p:sp>
            <p:nvSpPr>
              <p:cNvPr id="51248" name="Oval 20"/>
              <p:cNvSpPr>
                <a:spLocks noChangeArrowheads="1"/>
              </p:cNvSpPr>
              <p:nvPr/>
            </p:nvSpPr>
            <p:spPr bwMode="auto">
              <a:xfrm>
                <a:off x="2784" y="2535"/>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a:t>
                </a:r>
              </a:p>
            </p:txBody>
          </p:sp>
          <p:sp>
            <p:nvSpPr>
              <p:cNvPr id="51249" name="Oval 21"/>
              <p:cNvSpPr>
                <a:spLocks noChangeArrowheads="1"/>
              </p:cNvSpPr>
              <p:nvPr/>
            </p:nvSpPr>
            <p:spPr bwMode="auto">
              <a:xfrm>
                <a:off x="3792" y="2496"/>
                <a:ext cx="100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  E</a:t>
                </a:r>
              </a:p>
            </p:txBody>
          </p:sp>
          <p:sp>
            <p:nvSpPr>
              <p:cNvPr id="51250" name="Line 22"/>
              <p:cNvSpPr>
                <a:spLocks noChangeShapeType="1"/>
              </p:cNvSpPr>
              <p:nvPr/>
            </p:nvSpPr>
            <p:spPr bwMode="auto">
              <a:xfrm flipH="1">
                <a:off x="3984"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1" name="Line 23"/>
              <p:cNvSpPr>
                <a:spLocks noChangeShapeType="1"/>
              </p:cNvSpPr>
              <p:nvPr/>
            </p:nvSpPr>
            <p:spPr bwMode="auto">
              <a:xfrm>
                <a:off x="4512"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2" name="Oval 24"/>
              <p:cNvSpPr>
                <a:spLocks noChangeArrowheads="1"/>
              </p:cNvSpPr>
              <p:nvPr/>
            </p:nvSpPr>
            <p:spPr bwMode="auto">
              <a:xfrm>
                <a:off x="3600"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a:t>
                </a:r>
              </a:p>
            </p:txBody>
          </p:sp>
          <p:sp>
            <p:nvSpPr>
              <p:cNvPr id="51253" name="Oval 25"/>
              <p:cNvSpPr>
                <a:spLocks noChangeArrowheads="1"/>
              </p:cNvSpPr>
              <p:nvPr/>
            </p:nvSpPr>
            <p:spPr bwMode="auto">
              <a:xfrm>
                <a:off x="4464"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E</a:t>
                </a:r>
              </a:p>
            </p:txBody>
          </p:sp>
        </p:grpSp>
        <p:sp>
          <p:nvSpPr>
            <p:cNvPr id="51230" name="Text Box 49"/>
            <p:cNvSpPr txBox="1">
              <a:spLocks noChangeArrowheads="1"/>
            </p:cNvSpPr>
            <p:nvPr/>
          </p:nvSpPr>
          <p:spPr bwMode="auto">
            <a:xfrm>
              <a:off x="32766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1" name="Text Box 50"/>
            <p:cNvSpPr txBox="1">
              <a:spLocks noChangeArrowheads="1"/>
            </p:cNvSpPr>
            <p:nvPr/>
          </p:nvSpPr>
          <p:spPr bwMode="auto">
            <a:xfrm>
              <a:off x="45720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2" name="Text Box 51"/>
            <p:cNvSpPr txBox="1">
              <a:spLocks noChangeArrowheads="1"/>
            </p:cNvSpPr>
            <p:nvPr/>
          </p:nvSpPr>
          <p:spPr bwMode="auto">
            <a:xfrm>
              <a:off x="2286000" y="31083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3" name="Text Box 52"/>
            <p:cNvSpPr txBox="1">
              <a:spLocks noChangeArrowheads="1"/>
            </p:cNvSpPr>
            <p:nvPr/>
          </p:nvSpPr>
          <p:spPr bwMode="auto">
            <a:xfrm>
              <a:off x="31829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4" name="Text Box 53"/>
            <p:cNvSpPr txBox="1">
              <a:spLocks noChangeArrowheads="1"/>
            </p:cNvSpPr>
            <p:nvPr/>
          </p:nvSpPr>
          <p:spPr bwMode="auto">
            <a:xfrm>
              <a:off x="47831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5" name="Text Box 54"/>
            <p:cNvSpPr txBox="1">
              <a:spLocks noChangeArrowheads="1"/>
            </p:cNvSpPr>
            <p:nvPr/>
          </p:nvSpPr>
          <p:spPr bwMode="auto">
            <a:xfrm>
              <a:off x="6248400" y="4114800"/>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6" name="Text Box 55"/>
            <p:cNvSpPr txBox="1">
              <a:spLocks noChangeArrowheads="1"/>
            </p:cNvSpPr>
            <p:nvPr/>
          </p:nvSpPr>
          <p:spPr bwMode="auto">
            <a:xfrm>
              <a:off x="6230938" y="30321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7" name="Text Box 56"/>
            <p:cNvSpPr txBox="1">
              <a:spLocks noChangeArrowheads="1"/>
            </p:cNvSpPr>
            <p:nvPr/>
          </p:nvSpPr>
          <p:spPr bwMode="auto">
            <a:xfrm>
              <a:off x="7373938" y="40989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grpSp>
      <p:graphicFrame>
        <p:nvGraphicFramePr>
          <p:cNvPr id="31" name="Group 58"/>
          <p:cNvGraphicFramePr>
            <a:graphicFrameLocks noGrp="1"/>
          </p:cNvGraphicFramePr>
          <p:nvPr/>
        </p:nvGraphicFramePr>
        <p:xfrm>
          <a:off x="4000500" y="2678113"/>
          <a:ext cx="4929221" cy="1036320"/>
        </p:xfrm>
        <a:graphic>
          <a:graphicData uri="http://schemas.openxmlformats.org/drawingml/2006/table">
            <a:tbl>
              <a:tblPr/>
              <a:tblGrid>
                <a:gridCol w="821287"/>
                <a:gridCol w="821288"/>
                <a:gridCol w="822784"/>
                <a:gridCol w="821287"/>
                <a:gridCol w="821288"/>
                <a:gridCol w="821287"/>
              </a:tblGrid>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dirty="0" smtClean="0">
                          <a:ln>
                            <a:noFill/>
                          </a:ln>
                          <a:solidFill>
                            <a:schemeClr val="tx2"/>
                          </a:solidFill>
                          <a:effectLst/>
                          <a:latin typeface="Arial" charset="0"/>
                          <a:ea typeface="宋体" pitchFamily="2" charset="-122"/>
                        </a:rPr>
                        <a:t>符号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smtClean="0">
                          <a:ln>
                            <a:noFill/>
                          </a:ln>
                          <a:solidFill>
                            <a:schemeClr val="tx2"/>
                          </a:solidFill>
                          <a:effectLst/>
                          <a:latin typeface="Arial" charset="0"/>
                          <a:ea typeface="宋体" pitchFamily="2" charset="-122"/>
                        </a:rPr>
                        <a:t>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 name="TextBox 31"/>
          <p:cNvSpPr txBox="1"/>
          <p:nvPr/>
        </p:nvSpPr>
        <p:spPr>
          <a:xfrm>
            <a:off x="285750" y="1371600"/>
            <a:ext cx="5214938" cy="1570038"/>
          </a:xfrm>
          <a:prstGeom prst="rect">
            <a:avLst/>
          </a:prstGeom>
          <a:noFill/>
        </p:spPr>
        <p:txBody>
          <a:bodyPr>
            <a:spAutoFit/>
          </a:bodyPr>
          <a:lstStyle/>
          <a:p>
            <a:pPr>
              <a:defRPr/>
            </a:pPr>
            <a:r>
              <a:rPr lang="zh-CN" altLang="en-US" cap="all" dirty="0"/>
              <a:t>字符串（</a:t>
            </a:r>
            <a:r>
              <a:rPr lang="en-US" altLang="zh-CN" cap="all" dirty="0"/>
              <a:t>40</a:t>
            </a:r>
            <a:r>
              <a:rPr lang="zh-CN" altLang="en-US" cap="all" dirty="0"/>
              <a:t>个字符长度）</a:t>
            </a:r>
            <a:r>
              <a:rPr lang="en-US" altLang="zh-CN" cap="all" dirty="0" err="1"/>
              <a:t>cabcedeacacdeddaaabaababaaabbacdebaceada</a:t>
            </a:r>
            <a:endParaRPr lang="en-US" altLang="zh-CN" cap="all" dirty="0"/>
          </a:p>
          <a:p>
            <a:pPr>
              <a:defRPr/>
            </a:pPr>
            <a:r>
              <a:rPr lang="zh-CN" altLang="en-US" cap="all" dirty="0"/>
              <a:t>熵是多少？</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ea typeface="宋体" pitchFamily="2" charset="-122"/>
              </a:rPr>
              <a:t>结果</a:t>
            </a:r>
          </a:p>
        </p:txBody>
      </p:sp>
      <p:sp>
        <p:nvSpPr>
          <p:cNvPr id="3" name="内容占位符 2"/>
          <p:cNvSpPr>
            <a:spLocks noGrp="1"/>
          </p:cNvSpPr>
          <p:nvPr>
            <p:ph idx="1"/>
          </p:nvPr>
        </p:nvSpPr>
        <p:spPr/>
        <p:txBody>
          <a:bodyPr/>
          <a:lstStyle/>
          <a:p>
            <a:pPr>
              <a:defRPr/>
            </a:pPr>
            <a:r>
              <a:rPr lang="zh-CN" altLang="en-US" sz="2800" dirty="0" smtClean="0">
                <a:ea typeface="宋体" pitchFamily="2" charset="-122"/>
              </a:rPr>
              <a:t>于是我们得到了此信息的编码表：</a:t>
            </a:r>
            <a:br>
              <a:rPr lang="zh-CN" altLang="en-US" sz="2800" dirty="0" smtClean="0">
                <a:ea typeface="宋体" pitchFamily="2" charset="-122"/>
              </a:rPr>
            </a:br>
            <a:r>
              <a:rPr lang="en-US" altLang="zh-CN" sz="2800" dirty="0" smtClean="0">
                <a:ea typeface="宋体" pitchFamily="2" charset="-122"/>
              </a:rPr>
              <a:t>A - 00 B - 01 C - 10 D - 110 E - 111 </a:t>
            </a:r>
            <a:br>
              <a:rPr lang="en-US" altLang="zh-CN" sz="2800" dirty="0" smtClean="0">
                <a:ea typeface="宋体" pitchFamily="2" charset="-122"/>
              </a:rPr>
            </a:br>
            <a:r>
              <a:rPr lang="en-US" altLang="zh-CN" sz="2800" dirty="0" smtClean="0">
                <a:ea typeface="宋体" pitchFamily="2" charset="-122"/>
              </a:rPr>
              <a:t/>
            </a:r>
            <a:br>
              <a:rPr lang="en-US" altLang="zh-CN" sz="2800" dirty="0" smtClean="0">
                <a:ea typeface="宋体" pitchFamily="2" charset="-122"/>
              </a:rPr>
            </a:br>
            <a:r>
              <a:rPr lang="zh-CN" altLang="en-US" sz="2800" dirty="0" smtClean="0">
                <a:ea typeface="宋体" pitchFamily="2" charset="-122"/>
              </a:rPr>
              <a:t>可以将例子中的信息编码为：</a:t>
            </a:r>
            <a:br>
              <a:rPr lang="zh-CN" altLang="en-US" sz="2800" dirty="0" smtClean="0">
                <a:ea typeface="宋体" pitchFamily="2" charset="-122"/>
              </a:rPr>
            </a:br>
            <a:r>
              <a:rPr lang="en-US" altLang="zh-CN" sz="2800" cap="all" dirty="0" err="1" smtClean="0">
                <a:ea typeface="宋体" pitchFamily="2" charset="-122"/>
              </a:rPr>
              <a:t>cabcedeacacdeddaaabaababaaabbacdebaceada</a:t>
            </a:r>
            <a:endParaRPr lang="en-US" altLang="zh-CN" sz="2800" cap="all" dirty="0" smtClean="0">
              <a:ea typeface="宋体" pitchFamily="2" charset="-122"/>
            </a:endParaRPr>
          </a:p>
          <a:p>
            <a:pPr>
              <a:defRPr/>
            </a:pPr>
            <a:r>
              <a:rPr lang="en-US" altLang="zh-CN" sz="2800" dirty="0" smtClean="0">
                <a:ea typeface="宋体" pitchFamily="2" charset="-122"/>
              </a:rPr>
              <a:t>10 00 01 10111 110 111 00 10 00 10 ...... </a:t>
            </a:r>
            <a:r>
              <a:rPr lang="zh-CN" altLang="en-US" sz="2800" dirty="0" smtClean="0">
                <a:ea typeface="宋体" pitchFamily="2" charset="-122"/>
              </a:rPr>
              <a:t>码长</a:t>
            </a:r>
            <a:r>
              <a:rPr lang="en-US" altLang="zh-CN" sz="2800" dirty="0" smtClean="0">
                <a:ea typeface="宋体" pitchFamily="2" charset="-122"/>
              </a:rPr>
              <a:t>?</a:t>
            </a:r>
          </a:p>
          <a:p>
            <a:pPr>
              <a:defRPr/>
            </a:pPr>
            <a:r>
              <a:rPr lang="zh-CN" altLang="en-US" sz="2800" dirty="0" smtClean="0">
                <a:ea typeface="宋体" pitchFamily="2" charset="-122"/>
              </a:rPr>
              <a:t>考虑用 </a:t>
            </a:r>
            <a:r>
              <a:rPr lang="en-US" altLang="zh-CN" sz="2800" dirty="0" smtClean="0">
                <a:ea typeface="宋体" pitchFamily="2" charset="-122"/>
              </a:rPr>
              <a:t>ASCII </a:t>
            </a:r>
            <a:r>
              <a:rPr lang="zh-CN" altLang="en-US" sz="2800" dirty="0" smtClean="0">
                <a:ea typeface="宋体" pitchFamily="2" charset="-122"/>
              </a:rPr>
              <a:t>码表示上述信息需要 </a:t>
            </a:r>
            <a:r>
              <a:rPr lang="en-US" altLang="zh-CN" sz="2800" dirty="0" smtClean="0">
                <a:ea typeface="宋体" pitchFamily="2" charset="-122"/>
              </a:rPr>
              <a:t>8 * 40 = 240 </a:t>
            </a:r>
            <a:r>
              <a:rPr lang="zh-CN" altLang="en-US" sz="2800" dirty="0" smtClean="0">
                <a:ea typeface="宋体" pitchFamily="2" charset="-122"/>
              </a:rPr>
              <a:t>位，我们确实实现了数据压缩</a:t>
            </a:r>
          </a:p>
        </p:txBody>
      </p:sp>
      <p:sp>
        <p:nvSpPr>
          <p:cNvPr id="522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ea typeface="宋体" pitchFamily="2" charset="-122"/>
              </a:rPr>
              <a:t>行程长度编码（</a:t>
            </a:r>
            <a:r>
              <a:rPr lang="en-US" altLang="zh-CN" smtClean="0">
                <a:ea typeface="宋体" pitchFamily="2" charset="-122"/>
              </a:rPr>
              <a:t>RLE</a:t>
            </a:r>
            <a:r>
              <a:rPr lang="zh-CN" altLang="en-US" smtClean="0">
                <a:ea typeface="宋体" pitchFamily="2" charset="-122"/>
              </a:rPr>
              <a:t>）</a:t>
            </a:r>
          </a:p>
        </p:txBody>
      </p:sp>
      <p:sp>
        <p:nvSpPr>
          <p:cNvPr id="53251" name="内容占位符 2"/>
          <p:cNvSpPr>
            <a:spLocks noGrp="1"/>
          </p:cNvSpPr>
          <p:nvPr>
            <p:ph idx="1"/>
          </p:nvPr>
        </p:nvSpPr>
        <p:spPr/>
        <p:txBody>
          <a:bodyPr/>
          <a:lstStyle/>
          <a:p>
            <a:r>
              <a:rPr lang="zh-CN" altLang="en-US" dirty="0" smtClean="0">
                <a:latin typeface="宋体" pitchFamily="2" charset="-122"/>
                <a:ea typeface="宋体" pitchFamily="2" charset="-122"/>
              </a:rPr>
              <a:t>是一个针对包含有顺序排列的多次重复的数据的压缩方案。</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原理</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把一系列的重复值用一个单独的值再加上一个计数值来取代</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行程长度</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连续且重复的单元数目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解码</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如果想得到原始数据，只需展开这个编码就可以了</a:t>
            </a:r>
            <a:endParaRPr lang="en-US" altLang="zh-CN" dirty="0" smtClean="0">
              <a:latin typeface="宋体" pitchFamily="2" charset="-122"/>
              <a:ea typeface="宋体" pitchFamily="2" charset="-122"/>
            </a:endParaRPr>
          </a:p>
          <a:p>
            <a:endParaRPr lang="en-US" altLang="zh-CN" dirty="0" smtClean="0">
              <a:latin typeface="宋体" pitchFamily="2" charset="-122"/>
              <a:ea typeface="宋体" pitchFamily="2" charset="-122"/>
            </a:endParaRPr>
          </a:p>
        </p:txBody>
      </p:sp>
      <p:sp>
        <p:nvSpPr>
          <p:cNvPr id="532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ea typeface="宋体" pitchFamily="2" charset="-122"/>
              </a:rPr>
              <a:t>压缩的必要性</a:t>
            </a:r>
          </a:p>
        </p:txBody>
      </p:sp>
      <p:sp>
        <p:nvSpPr>
          <p:cNvPr id="24579" name="内容占位符 2"/>
          <p:cNvSpPr>
            <a:spLocks noGrp="1"/>
          </p:cNvSpPr>
          <p:nvPr>
            <p:ph idx="1"/>
          </p:nvPr>
        </p:nvSpPr>
        <p:spPr>
          <a:xfrm>
            <a:off x="428625" y="1071563"/>
            <a:ext cx="8258175" cy="5000625"/>
          </a:xfrm>
        </p:spPr>
        <p:txBody>
          <a:bodyPr/>
          <a:lstStyle/>
          <a:p>
            <a:r>
              <a:rPr lang="en-US" altLang="zh-CN" sz="2800" smtClean="0">
                <a:ea typeface="宋体" pitchFamily="2" charset="-122"/>
              </a:rPr>
              <a:t>CD</a:t>
            </a:r>
            <a:r>
              <a:rPr lang="zh-CN" altLang="en-US" sz="2800" smtClean="0">
                <a:ea typeface="宋体" pitchFamily="2" charset="-122"/>
              </a:rPr>
              <a:t>，采样率</a:t>
            </a:r>
            <a:r>
              <a:rPr lang="en-US" altLang="zh-CN" sz="2800" smtClean="0">
                <a:ea typeface="宋体" pitchFamily="2" charset="-122"/>
              </a:rPr>
              <a:t>44.1kHz</a:t>
            </a:r>
            <a:r>
              <a:rPr lang="zh-CN" altLang="en-US" sz="2800" smtClean="0">
                <a:ea typeface="宋体" pitchFamily="2" charset="-122"/>
              </a:rPr>
              <a:t>，采样精度</a:t>
            </a:r>
            <a:r>
              <a:rPr lang="en-US" altLang="zh-CN" sz="2800" smtClean="0">
                <a:ea typeface="宋体" pitchFamily="2" charset="-122"/>
              </a:rPr>
              <a:t>16bit</a:t>
            </a:r>
            <a:r>
              <a:rPr lang="zh-CN" altLang="en-US" sz="2800" smtClean="0">
                <a:ea typeface="宋体" pitchFamily="2" charset="-122"/>
              </a:rPr>
              <a:t>，</a:t>
            </a:r>
            <a:r>
              <a:rPr lang="en-US" altLang="zh-CN" sz="2800" smtClean="0">
                <a:ea typeface="宋体" pitchFamily="2" charset="-122"/>
              </a:rPr>
              <a:t>3.5</a:t>
            </a:r>
            <a:r>
              <a:rPr lang="zh-CN" altLang="en-US" sz="2800" smtClean="0">
                <a:ea typeface="宋体" pitchFamily="2" charset="-122"/>
              </a:rPr>
              <a:t>分钟的一首歌曲占多少容量？</a:t>
            </a:r>
            <a:r>
              <a:rPr lang="en-US" altLang="zh-CN" sz="2800" smtClean="0">
                <a:ea typeface="宋体" pitchFamily="2" charset="-122"/>
              </a:rPr>
              <a:t>650MB</a:t>
            </a:r>
            <a:r>
              <a:rPr lang="zh-CN" altLang="en-US" sz="2800" smtClean="0">
                <a:ea typeface="宋体" pitchFamily="2" charset="-122"/>
              </a:rPr>
              <a:t>的</a:t>
            </a:r>
            <a:r>
              <a:rPr lang="en-US" altLang="zh-CN" sz="2800" smtClean="0">
                <a:ea typeface="宋体" pitchFamily="2" charset="-122"/>
              </a:rPr>
              <a:t>CD</a:t>
            </a:r>
            <a:r>
              <a:rPr lang="zh-CN" altLang="en-US" sz="2800" smtClean="0">
                <a:ea typeface="宋体" pitchFamily="2" charset="-122"/>
              </a:rPr>
              <a:t>，可以存多长时间的歌曲？</a:t>
            </a:r>
            <a:endParaRPr lang="en-US" altLang="zh-CN" sz="2800" smtClean="0">
              <a:ea typeface="宋体" pitchFamily="2" charset="-122"/>
            </a:endParaRPr>
          </a:p>
          <a:p>
            <a:pPr marL="342900" lvl="1" indent="-342900">
              <a:buClr>
                <a:schemeClr val="tx2"/>
              </a:buClr>
              <a:buFont typeface="Wingdings" pitchFamily="2" charset="2"/>
              <a:buChar char="v"/>
            </a:pPr>
            <a:r>
              <a:rPr lang="zh-CN" altLang="en-US" b="1" smtClean="0">
                <a:latin typeface="Verdana" pitchFamily="34" charset="0"/>
                <a:ea typeface="宋体" pitchFamily="2" charset="-122"/>
              </a:rPr>
              <a:t>数字电视图像，</a:t>
            </a:r>
            <a:r>
              <a:rPr lang="en-US" altLang="zh-CN" b="1" smtClean="0">
                <a:latin typeface="Verdana" pitchFamily="34" charset="0"/>
                <a:ea typeface="宋体" pitchFamily="2" charset="-122"/>
              </a:rPr>
              <a:t>NTSC</a:t>
            </a:r>
            <a:r>
              <a:rPr lang="zh-CN" altLang="en-US" b="1" smtClean="0">
                <a:latin typeface="Verdana" pitchFamily="34" charset="0"/>
                <a:ea typeface="宋体" pitchFamily="2" charset="-122"/>
              </a:rPr>
              <a:t>制，</a:t>
            </a:r>
            <a:r>
              <a:rPr lang="en-US" altLang="zh-CN" b="1" smtClean="0">
                <a:latin typeface="Verdana" pitchFamily="34" charset="0"/>
                <a:ea typeface="宋体" pitchFamily="2" charset="-122"/>
              </a:rPr>
              <a:t>SIF</a:t>
            </a:r>
            <a:r>
              <a:rPr lang="zh-CN" altLang="en-US" b="1" smtClean="0">
                <a:latin typeface="Verdana" pitchFamily="34" charset="0"/>
                <a:ea typeface="宋体" pitchFamily="2" charset="-122"/>
              </a:rPr>
              <a:t>格式，</a:t>
            </a:r>
            <a:r>
              <a:rPr lang="en-US" altLang="zh-CN" b="1" smtClean="0">
                <a:latin typeface="Verdana" pitchFamily="34" charset="0"/>
                <a:ea typeface="宋体" pitchFamily="2" charset="-122"/>
              </a:rPr>
              <a:t>30</a:t>
            </a:r>
            <a:r>
              <a:rPr lang="zh-CN" altLang="en-US" b="1" smtClean="0">
                <a:latin typeface="Verdana" pitchFamily="34" charset="0"/>
                <a:ea typeface="宋体" pitchFamily="2" charset="-122"/>
              </a:rPr>
              <a:t>帧</a:t>
            </a:r>
            <a:r>
              <a:rPr lang="en-US" altLang="zh-CN" b="1" smtClean="0">
                <a:latin typeface="Verdana" pitchFamily="34" charset="0"/>
                <a:ea typeface="宋体" pitchFamily="2" charset="-122"/>
              </a:rPr>
              <a:t>/s</a:t>
            </a:r>
            <a:r>
              <a:rPr lang="zh-CN" altLang="en-US" b="1" smtClean="0">
                <a:latin typeface="Verdana" pitchFamily="34" charset="0"/>
                <a:ea typeface="宋体" pitchFamily="2" charset="-122"/>
              </a:rPr>
              <a:t>，</a:t>
            </a:r>
            <a:r>
              <a:rPr lang="en-US" altLang="zh-CN" b="1" smtClean="0">
                <a:latin typeface="Verdana" pitchFamily="34" charset="0"/>
                <a:ea typeface="宋体" pitchFamily="2" charset="-122"/>
              </a:rPr>
              <a:t>352×240</a:t>
            </a:r>
            <a:r>
              <a:rPr lang="zh-CN" altLang="en-US" b="1" smtClean="0">
                <a:latin typeface="Verdana" pitchFamily="34" charset="0"/>
                <a:ea typeface="宋体" pitchFamily="2" charset="-122"/>
              </a:rPr>
              <a:t>像素，</a:t>
            </a:r>
            <a:r>
              <a:rPr lang="en-US" altLang="zh-CN" b="1" smtClean="0">
                <a:latin typeface="Verdana" pitchFamily="34" charset="0"/>
                <a:ea typeface="宋体" pitchFamily="2" charset="-122"/>
              </a:rPr>
              <a:t>4</a:t>
            </a:r>
            <a:r>
              <a:rPr lang="zh-CN" altLang="en-US" b="1" smtClean="0">
                <a:latin typeface="Verdana" pitchFamily="34" charset="0"/>
                <a:ea typeface="宋体" pitchFamily="2" charset="-122"/>
              </a:rPr>
              <a:t>：</a:t>
            </a:r>
            <a:r>
              <a:rPr lang="en-US" altLang="zh-CN" b="1" smtClean="0">
                <a:latin typeface="Verdana" pitchFamily="34" charset="0"/>
                <a:ea typeface="宋体" pitchFamily="2" charset="-122"/>
              </a:rPr>
              <a:t>4</a:t>
            </a:r>
            <a:r>
              <a:rPr lang="zh-CN" altLang="en-US" b="1" smtClean="0">
                <a:latin typeface="Verdana" pitchFamily="34" charset="0"/>
                <a:ea typeface="宋体" pitchFamily="2" charset="-122"/>
              </a:rPr>
              <a:t>：</a:t>
            </a:r>
            <a:r>
              <a:rPr lang="en-US" altLang="zh-CN" b="1" smtClean="0">
                <a:latin typeface="Verdana" pitchFamily="34" charset="0"/>
                <a:ea typeface="宋体" pitchFamily="2" charset="-122"/>
              </a:rPr>
              <a:t>4</a:t>
            </a:r>
            <a:r>
              <a:rPr lang="zh-CN" altLang="en-US" b="1" smtClean="0">
                <a:latin typeface="Verdana" pitchFamily="34" charset="0"/>
                <a:ea typeface="宋体" pitchFamily="2" charset="-122"/>
              </a:rPr>
              <a:t>采样，一片</a:t>
            </a:r>
            <a:r>
              <a:rPr lang="en-US" altLang="zh-CN" b="1" smtClean="0">
                <a:latin typeface="Verdana" pitchFamily="34" charset="0"/>
                <a:ea typeface="宋体" pitchFamily="2" charset="-122"/>
              </a:rPr>
              <a:t>CD-ROM</a:t>
            </a:r>
            <a:r>
              <a:rPr lang="zh-CN" altLang="en-US" b="1" smtClean="0">
                <a:latin typeface="Verdana" pitchFamily="34" charset="0"/>
                <a:ea typeface="宋体" pitchFamily="2" charset="-122"/>
              </a:rPr>
              <a:t>能存储多长时间的影片？</a:t>
            </a:r>
            <a:endParaRPr lang="en-US" altLang="zh-CN" b="1" smtClean="0">
              <a:latin typeface="Verdana" pitchFamily="34" charset="0"/>
              <a:ea typeface="宋体" pitchFamily="2" charset="-122"/>
            </a:endParaRPr>
          </a:p>
          <a:p>
            <a:pPr marL="342900" lvl="1" indent="-342900">
              <a:buClr>
                <a:schemeClr val="tx2"/>
              </a:buClr>
              <a:buFont typeface="Wingdings" pitchFamily="2" charset="2"/>
              <a:buChar char="v"/>
            </a:pPr>
            <a:r>
              <a:rPr lang="zh-CN" altLang="en-US" b="1" smtClean="0">
                <a:latin typeface="Verdana" pitchFamily="34" charset="0"/>
                <a:ea typeface="宋体" pitchFamily="2" charset="-122"/>
              </a:rPr>
              <a:t>数字电视图像，</a:t>
            </a:r>
            <a:r>
              <a:rPr lang="en-US" altLang="zh-CN" b="1" smtClean="0">
                <a:latin typeface="Verdana" pitchFamily="34" charset="0"/>
                <a:ea typeface="宋体" pitchFamily="2" charset="-122"/>
              </a:rPr>
              <a:t>PAL</a:t>
            </a:r>
            <a:r>
              <a:rPr lang="zh-CN" altLang="en-US" b="1" smtClean="0">
                <a:latin typeface="Verdana" pitchFamily="34" charset="0"/>
                <a:ea typeface="宋体" pitchFamily="2" charset="-122"/>
              </a:rPr>
              <a:t>制，</a:t>
            </a:r>
            <a:r>
              <a:rPr lang="en-US" altLang="zh-CN" b="1" smtClean="0">
                <a:latin typeface="Verdana" pitchFamily="34" charset="0"/>
                <a:ea typeface="宋体" pitchFamily="2" charset="-122"/>
              </a:rPr>
              <a:t>ICCR</a:t>
            </a:r>
            <a:r>
              <a:rPr lang="zh-CN" altLang="en-US" b="1" smtClean="0">
                <a:latin typeface="Verdana" pitchFamily="34" charset="0"/>
                <a:ea typeface="宋体" pitchFamily="2" charset="-122"/>
              </a:rPr>
              <a:t>格式，</a:t>
            </a:r>
            <a:r>
              <a:rPr lang="en-US" altLang="zh-CN" b="1" smtClean="0">
                <a:latin typeface="Verdana" pitchFamily="34" charset="0"/>
                <a:ea typeface="宋体" pitchFamily="2" charset="-122"/>
              </a:rPr>
              <a:t>25</a:t>
            </a:r>
            <a:r>
              <a:rPr lang="zh-CN" altLang="en-US" b="1" smtClean="0">
                <a:latin typeface="Verdana" pitchFamily="34" charset="0"/>
                <a:ea typeface="宋体" pitchFamily="2" charset="-122"/>
              </a:rPr>
              <a:t>帧</a:t>
            </a:r>
            <a:r>
              <a:rPr lang="en-US" altLang="zh-CN" b="1" smtClean="0">
                <a:latin typeface="Verdana" pitchFamily="34" charset="0"/>
                <a:ea typeface="宋体" pitchFamily="2" charset="-122"/>
              </a:rPr>
              <a:t>/s</a:t>
            </a:r>
            <a:r>
              <a:rPr lang="zh-CN" altLang="en-US" b="1" smtClean="0">
                <a:latin typeface="Verdana" pitchFamily="34" charset="0"/>
                <a:ea typeface="宋体" pitchFamily="2" charset="-122"/>
              </a:rPr>
              <a:t>，</a:t>
            </a:r>
            <a:r>
              <a:rPr lang="en-US" altLang="zh-CN" b="1" smtClean="0">
                <a:latin typeface="Verdana" pitchFamily="34" charset="0"/>
                <a:ea typeface="宋体" pitchFamily="2" charset="-122"/>
              </a:rPr>
              <a:t>720×576</a:t>
            </a:r>
            <a:r>
              <a:rPr lang="zh-CN" altLang="en-US" b="1" smtClean="0">
                <a:latin typeface="Verdana" pitchFamily="34" charset="0"/>
                <a:ea typeface="宋体" pitchFamily="2" charset="-122"/>
              </a:rPr>
              <a:t>像素，</a:t>
            </a:r>
            <a:r>
              <a:rPr lang="en-US" altLang="zh-CN" b="1" smtClean="0">
                <a:latin typeface="Verdana" pitchFamily="34" charset="0"/>
                <a:ea typeface="宋体" pitchFamily="2" charset="-122"/>
              </a:rPr>
              <a:t>4</a:t>
            </a:r>
            <a:r>
              <a:rPr lang="zh-CN" altLang="en-US" b="1" smtClean="0">
                <a:latin typeface="Verdana" pitchFamily="34" charset="0"/>
                <a:ea typeface="宋体" pitchFamily="2" charset="-122"/>
              </a:rPr>
              <a:t>：</a:t>
            </a:r>
            <a:r>
              <a:rPr lang="en-US" altLang="zh-CN" b="1" smtClean="0">
                <a:latin typeface="Verdana" pitchFamily="34" charset="0"/>
                <a:ea typeface="宋体" pitchFamily="2" charset="-122"/>
              </a:rPr>
              <a:t>4</a:t>
            </a:r>
            <a:r>
              <a:rPr lang="zh-CN" altLang="en-US" b="1" smtClean="0">
                <a:latin typeface="Verdana" pitchFamily="34" charset="0"/>
                <a:ea typeface="宋体" pitchFamily="2" charset="-122"/>
              </a:rPr>
              <a:t>：</a:t>
            </a:r>
            <a:r>
              <a:rPr lang="en-US" altLang="zh-CN" b="1" smtClean="0">
                <a:latin typeface="Verdana" pitchFamily="34" charset="0"/>
                <a:ea typeface="宋体" pitchFamily="2" charset="-122"/>
              </a:rPr>
              <a:t>4</a:t>
            </a:r>
            <a:r>
              <a:rPr lang="zh-CN" altLang="en-US" b="1" smtClean="0">
                <a:latin typeface="Verdana" pitchFamily="34" charset="0"/>
                <a:ea typeface="宋体" pitchFamily="2" charset="-122"/>
              </a:rPr>
              <a:t>采样，一片</a:t>
            </a:r>
            <a:r>
              <a:rPr lang="en-US" altLang="zh-CN" b="1" smtClean="0">
                <a:latin typeface="Verdana" pitchFamily="34" charset="0"/>
                <a:ea typeface="宋体" pitchFamily="2" charset="-122"/>
              </a:rPr>
              <a:t>CD-ROM</a:t>
            </a:r>
            <a:r>
              <a:rPr lang="zh-CN" altLang="en-US" b="1" smtClean="0">
                <a:latin typeface="Verdana" pitchFamily="34" charset="0"/>
                <a:ea typeface="宋体" pitchFamily="2" charset="-122"/>
              </a:rPr>
              <a:t>能存储多长时间的影片？</a:t>
            </a:r>
            <a:endParaRPr lang="en-US" altLang="zh-CN" b="1" smtClean="0">
              <a:latin typeface="Verdana" pitchFamily="34" charset="0"/>
              <a:ea typeface="宋体" pitchFamily="2" charset="-122"/>
            </a:endParaRPr>
          </a:p>
          <a:p>
            <a:r>
              <a:rPr lang="zh-CN" altLang="en-US" sz="2800" smtClean="0">
                <a:ea typeface="宋体" pitchFamily="2" charset="-122"/>
              </a:rPr>
              <a:t>一页</a:t>
            </a:r>
            <a:r>
              <a:rPr lang="en-US" altLang="zh-CN" sz="2800" smtClean="0">
                <a:ea typeface="宋体" pitchFamily="2" charset="-122"/>
              </a:rPr>
              <a:t>B5</a:t>
            </a:r>
            <a:r>
              <a:rPr lang="zh-CN" altLang="en-US" sz="2800" smtClean="0">
                <a:ea typeface="宋体" pitchFamily="2" charset="-122"/>
              </a:rPr>
              <a:t>纸文件（</a:t>
            </a:r>
            <a:r>
              <a:rPr lang="en-US" altLang="zh-CN" sz="2800" smtClean="0">
                <a:ea typeface="宋体" pitchFamily="2" charset="-122"/>
              </a:rPr>
              <a:t>180mm×255mm</a:t>
            </a:r>
            <a:r>
              <a:rPr lang="zh-CN" altLang="en-US" sz="2800" smtClean="0">
                <a:ea typeface="宋体" pitchFamily="2" charset="-122"/>
              </a:rPr>
              <a:t>）以中等分辨率</a:t>
            </a:r>
            <a:r>
              <a:rPr lang="en-US" altLang="zh-CN" sz="2800" smtClean="0">
                <a:ea typeface="宋体" pitchFamily="2" charset="-122"/>
              </a:rPr>
              <a:t>300dpi</a:t>
            </a:r>
            <a:r>
              <a:rPr lang="zh-CN" altLang="en-US" sz="2800" smtClean="0">
                <a:ea typeface="宋体" pitchFamily="2" charset="-122"/>
              </a:rPr>
              <a:t>，约</a:t>
            </a:r>
            <a:r>
              <a:rPr lang="en-US" altLang="zh-CN" sz="2800" smtClean="0">
                <a:ea typeface="宋体" pitchFamily="2" charset="-122"/>
              </a:rPr>
              <a:t>12</a:t>
            </a:r>
            <a:r>
              <a:rPr lang="zh-CN" altLang="en-US" sz="2800" smtClean="0">
                <a:ea typeface="宋体" pitchFamily="2" charset="-122"/>
              </a:rPr>
              <a:t>像素点</a:t>
            </a:r>
            <a:r>
              <a:rPr lang="en-US" altLang="zh-CN" sz="2800" smtClean="0">
                <a:ea typeface="宋体" pitchFamily="2" charset="-122"/>
              </a:rPr>
              <a:t>/mm</a:t>
            </a:r>
            <a:r>
              <a:rPr lang="zh-CN" altLang="en-US" sz="2800" smtClean="0">
                <a:ea typeface="宋体" pitchFamily="2" charset="-122"/>
              </a:rPr>
              <a:t>采样，数据量有多大？</a:t>
            </a:r>
          </a:p>
        </p:txBody>
      </p:sp>
      <p:sp>
        <p:nvSpPr>
          <p:cNvPr id="24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ea typeface="宋体" pitchFamily="2" charset="-122"/>
              </a:rPr>
              <a:t>行程长度编码应用范围</a:t>
            </a:r>
          </a:p>
        </p:txBody>
      </p:sp>
      <p:sp>
        <p:nvSpPr>
          <p:cNvPr id="54275" name="内容占位符 2"/>
          <p:cNvSpPr>
            <a:spLocks noGrp="1"/>
          </p:cNvSpPr>
          <p:nvPr>
            <p:ph idx="1"/>
          </p:nvPr>
        </p:nvSpPr>
        <p:spPr>
          <a:xfrm>
            <a:off x="827584" y="1286446"/>
            <a:ext cx="7992888" cy="4878858"/>
          </a:xfrm>
        </p:spPr>
        <p:txBody>
          <a:bodyPr/>
          <a:lstStyle/>
          <a:p>
            <a:r>
              <a:rPr lang="zh-CN" altLang="en-GB" sz="2800" dirty="0" smtClean="0">
                <a:ea typeface="宋体" pitchFamily="2" charset="-122"/>
              </a:rPr>
              <a:t>在</a:t>
            </a:r>
            <a:r>
              <a:rPr lang="en-GB" altLang="zh-CN" sz="2800" dirty="0" smtClean="0">
                <a:ea typeface="宋体" pitchFamily="2" charset="-122"/>
              </a:rPr>
              <a:t>JPEG，MPEG，H.261</a:t>
            </a:r>
            <a:r>
              <a:rPr lang="zh-CN" altLang="en-GB" sz="2800" dirty="0" smtClean="0">
                <a:ea typeface="宋体" pitchFamily="2" charset="-122"/>
              </a:rPr>
              <a:t>和</a:t>
            </a:r>
            <a:r>
              <a:rPr lang="en-GB" altLang="zh-CN" sz="2800" dirty="0" smtClean="0">
                <a:ea typeface="宋体" pitchFamily="2" charset="-122"/>
              </a:rPr>
              <a:t>H.263</a:t>
            </a:r>
            <a:r>
              <a:rPr lang="zh-CN" altLang="en-GB" sz="2800" dirty="0" smtClean="0">
                <a:ea typeface="宋体" pitchFamily="2" charset="-122"/>
              </a:rPr>
              <a:t>等压缩方法中，</a:t>
            </a:r>
            <a:r>
              <a:rPr lang="en-GB" altLang="zh-CN" sz="2800" dirty="0" smtClean="0">
                <a:ea typeface="宋体" pitchFamily="2" charset="-122"/>
              </a:rPr>
              <a:t>RLE</a:t>
            </a:r>
            <a:r>
              <a:rPr lang="zh-CN" altLang="en-GB" sz="2800" dirty="0" smtClean="0">
                <a:ea typeface="宋体" pitchFamily="2" charset="-122"/>
              </a:rPr>
              <a:t>用来对图像数据变换和量化后的系数进行编码</a:t>
            </a:r>
            <a:endParaRPr lang="en-US" altLang="zh-CN" sz="2800" dirty="0" smtClean="0">
              <a:ea typeface="宋体" pitchFamily="2" charset="-122"/>
            </a:endParaRPr>
          </a:p>
          <a:p>
            <a:r>
              <a:rPr lang="zh-CN" altLang="en-US" sz="2800" dirty="0" smtClean="0">
                <a:ea typeface="宋体" pitchFamily="2" charset="-122"/>
              </a:rPr>
              <a:t>图像中，常常具有许多颜色相同的图块</a:t>
            </a:r>
            <a:endParaRPr lang="en-US" altLang="zh-CN" sz="2800" dirty="0" smtClean="0">
              <a:ea typeface="宋体" pitchFamily="2" charset="-122"/>
            </a:endParaRPr>
          </a:p>
          <a:p>
            <a:pPr lvl="1"/>
            <a:r>
              <a:rPr lang="zh-CN" altLang="en-US" sz="2400" dirty="0" smtClean="0">
                <a:latin typeface="+mn-lt"/>
                <a:ea typeface="宋体" pitchFamily="2" charset="-122"/>
              </a:rPr>
              <a:t>在行上都具有相同的颜色</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或者在一行上有许多连续的像素都具有相同的颜色值</a:t>
            </a:r>
            <a:endParaRPr lang="en-US" altLang="zh-CN" sz="2400" dirty="0" smtClean="0">
              <a:latin typeface="+mn-lt"/>
              <a:ea typeface="宋体" pitchFamily="2" charset="-122"/>
            </a:endParaRPr>
          </a:p>
          <a:p>
            <a:r>
              <a:rPr lang="zh-CN" altLang="en-US" sz="2800" dirty="0" smtClean="0">
                <a:ea typeface="宋体" pitchFamily="2" charset="-122"/>
              </a:rPr>
              <a:t>不需要存储每一个像素的颜色值，而仅存储</a:t>
            </a:r>
            <a:endParaRPr lang="en-US" altLang="zh-CN" sz="2800" dirty="0" smtClean="0">
              <a:ea typeface="宋体" pitchFamily="2" charset="-122"/>
            </a:endParaRPr>
          </a:p>
          <a:p>
            <a:pPr lvl="1"/>
            <a:r>
              <a:rPr lang="zh-CN" altLang="en-US" sz="2400" dirty="0" smtClean="0">
                <a:latin typeface="+mn-lt"/>
                <a:ea typeface="宋体" pitchFamily="2" charset="-122"/>
              </a:rPr>
              <a:t>一个像素的颜色值以及具有相同颜色的像素数目就可以</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或者存储一个像素的颜色值，以及具有相同颜色值的行数</a:t>
            </a:r>
          </a:p>
        </p:txBody>
      </p:sp>
      <p:sp>
        <p:nvSpPr>
          <p:cNvPr id="542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ea typeface="宋体" pitchFamily="2" charset="-122"/>
              </a:rPr>
              <a:t>行程长度编码举例</a:t>
            </a:r>
          </a:p>
        </p:txBody>
      </p:sp>
      <p:sp>
        <p:nvSpPr>
          <p:cNvPr id="55299" name="内容占位符 2"/>
          <p:cNvSpPr>
            <a:spLocks noGrp="1"/>
          </p:cNvSpPr>
          <p:nvPr>
            <p:ph idx="1"/>
          </p:nvPr>
        </p:nvSpPr>
        <p:spPr>
          <a:xfrm>
            <a:off x="857250" y="1164108"/>
            <a:ext cx="7829550" cy="4929188"/>
          </a:xfrm>
        </p:spPr>
        <p:txBody>
          <a:bodyPr/>
          <a:lstStyle/>
          <a:p>
            <a:r>
              <a:rPr lang="zh-CN" altLang="en-US" sz="2800" dirty="0" smtClean="0">
                <a:ea typeface="宋体" pitchFamily="2" charset="-122"/>
              </a:rPr>
              <a:t>字符串</a:t>
            </a:r>
            <a:r>
              <a:rPr lang="en-US" altLang="zh-CN" sz="2800" dirty="0" smtClean="0">
                <a:ea typeface="宋体" pitchFamily="2" charset="-122"/>
              </a:rPr>
              <a:t>AAABCDDDDDDDDBBBBB</a:t>
            </a:r>
          </a:p>
          <a:p>
            <a:pPr lvl="1"/>
            <a:r>
              <a:rPr lang="zh-CN" altLang="en-US" dirty="0" smtClean="0">
                <a:latin typeface="宋体" pitchFamily="2" charset="-122"/>
                <a:ea typeface="宋体" pitchFamily="2" charset="-122"/>
              </a:rPr>
              <a:t>可以压缩为</a:t>
            </a:r>
            <a:r>
              <a:rPr lang="en-US" altLang="zh-CN" dirty="0" smtClean="0">
                <a:latin typeface="Verdana" pitchFamily="34" charset="0"/>
                <a:ea typeface="宋体" pitchFamily="2" charset="-122"/>
              </a:rPr>
              <a:t>#3ABC#8D#5B</a:t>
            </a:r>
          </a:p>
          <a:p>
            <a:r>
              <a:rPr lang="zh-CN" altLang="en-US" sz="2800" dirty="0" smtClean="0">
                <a:latin typeface="Times New Roman" pitchFamily="18" charset="0"/>
                <a:ea typeface="宋体" pitchFamily="2" charset="-122"/>
              </a:rPr>
              <a:t>假定一幅灰度图像，第</a:t>
            </a:r>
            <a:r>
              <a:rPr lang="en-US" altLang="zh-CN" sz="2800" dirty="0" smtClean="0">
                <a:ea typeface="宋体" pitchFamily="2" charset="-122"/>
              </a:rPr>
              <a:t>n</a:t>
            </a:r>
            <a:r>
              <a:rPr lang="zh-CN" altLang="en-US" sz="2800" dirty="0" smtClean="0">
                <a:latin typeface="Times New Roman" pitchFamily="18" charset="0"/>
                <a:ea typeface="宋体" pitchFamily="2" charset="-122"/>
              </a:rPr>
              <a:t>行的像素值为</a:t>
            </a:r>
            <a:endParaRPr lang="en-US" altLang="zh-CN" sz="2800" dirty="0" smtClean="0">
              <a:latin typeface="Times New Roman" pitchFamily="18" charset="0"/>
              <a:ea typeface="宋体" pitchFamily="2" charset="-122"/>
            </a:endParaRPr>
          </a:p>
          <a:p>
            <a:endParaRPr lang="en-US" altLang="zh-CN" dirty="0" smtClean="0">
              <a:latin typeface="Times New Roman" pitchFamily="18" charset="0"/>
              <a:ea typeface="宋体" pitchFamily="2" charset="-122"/>
            </a:endParaRPr>
          </a:p>
          <a:p>
            <a:pPr lvl="1"/>
            <a:endParaRPr lang="en-US" altLang="zh-CN" dirty="0" smtClean="0">
              <a:latin typeface="宋体" pitchFamily="2" charset="-122"/>
              <a:ea typeface="宋体" pitchFamily="2" charset="-122"/>
            </a:endParaRPr>
          </a:p>
          <a:p>
            <a:pPr lvl="1"/>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用</a:t>
            </a:r>
            <a:r>
              <a:rPr lang="en-US" altLang="zh-CN" dirty="0" smtClean="0">
                <a:latin typeface="Arial" pitchFamily="34" charset="0"/>
                <a:ea typeface="宋体" pitchFamily="2" charset="-122"/>
              </a:rPr>
              <a:t>RLE</a:t>
            </a:r>
            <a:r>
              <a:rPr lang="zh-CN" altLang="en-US" dirty="0" smtClean="0">
                <a:latin typeface="宋体" pitchFamily="2" charset="-122"/>
                <a:ea typeface="宋体" pitchFamily="2" charset="-122"/>
              </a:rPr>
              <a:t>编码方法得到的代码为：</a:t>
            </a:r>
            <a:r>
              <a:rPr lang="zh-CN" altLang="en-US" i="1" dirty="0" smtClean="0">
                <a:latin typeface="Arial" pitchFamily="34" charset="0"/>
                <a:ea typeface="宋体" pitchFamily="2" charset="-122"/>
              </a:rPr>
              <a:t>3</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50</a:t>
            </a:r>
            <a:r>
              <a:rPr lang="zh-CN" altLang="en-US" dirty="0" smtClean="0">
                <a:solidFill>
                  <a:srgbClr val="FF00FF"/>
                </a:solidFill>
                <a:latin typeface="Arial" pitchFamily="34" charset="0"/>
                <a:ea typeface="宋体" pitchFamily="2" charset="-122"/>
              </a:rPr>
              <a:t>8</a:t>
            </a:r>
            <a:r>
              <a:rPr lang="zh-CN" altLang="en-US" i="1" dirty="0" smtClean="0">
                <a:latin typeface="Arial" pitchFamily="34" charset="0"/>
                <a:ea typeface="宋体" pitchFamily="2" charset="-122"/>
              </a:rPr>
              <a:t>4</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16</a:t>
            </a:r>
            <a:r>
              <a:rPr lang="zh-CN" altLang="en-US" dirty="0" smtClean="0">
                <a:solidFill>
                  <a:srgbClr val="FF00FF"/>
                </a:solidFill>
                <a:latin typeface="Arial" pitchFamily="34" charset="0"/>
                <a:ea typeface="宋体" pitchFamily="2" charset="-122"/>
              </a:rPr>
              <a:t>0</a:t>
            </a:r>
            <a:endParaRPr lang="en-US" altLang="zh-CN" dirty="0" smtClean="0">
              <a:solidFill>
                <a:srgbClr val="FF00FF"/>
              </a:solidFill>
              <a:latin typeface="Arial" pitchFamily="34" charset="0"/>
              <a:ea typeface="宋体" pitchFamily="2" charset="-122"/>
            </a:endParaRPr>
          </a:p>
          <a:p>
            <a:pPr lvl="1"/>
            <a:r>
              <a:rPr lang="zh-CN" altLang="en-US" dirty="0" smtClean="0">
                <a:latin typeface="Arial" pitchFamily="34" charset="0"/>
                <a:ea typeface="宋体" pitchFamily="2" charset="-122"/>
              </a:rPr>
              <a:t>编码比：73：</a:t>
            </a:r>
            <a:r>
              <a:rPr lang="en-US" altLang="zh-CN" dirty="0" smtClean="0">
                <a:latin typeface="Arial" pitchFamily="34" charset="0"/>
                <a:ea typeface="宋体" pitchFamily="2" charset="-122"/>
              </a:rPr>
              <a:t>10</a:t>
            </a:r>
          </a:p>
          <a:p>
            <a:endParaRPr lang="zh-CN" altLang="en-US" dirty="0" smtClean="0">
              <a:latin typeface="宋体" pitchFamily="2" charset="-122"/>
              <a:ea typeface="宋体" pitchFamily="2" charset="-122"/>
            </a:endParaRPr>
          </a:p>
        </p:txBody>
      </p:sp>
      <p:sp>
        <p:nvSpPr>
          <p:cNvPr id="553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5301" name="Picture 2"/>
          <p:cNvPicPr>
            <a:picLocks noChangeAspect="1" noChangeArrowheads="1"/>
          </p:cNvPicPr>
          <p:nvPr/>
        </p:nvPicPr>
        <p:blipFill>
          <a:blip r:embed="rId2" cstate="print"/>
          <a:srcRect/>
          <a:stretch>
            <a:fillRect/>
          </a:stretch>
        </p:blipFill>
        <p:spPr bwMode="auto">
          <a:xfrm>
            <a:off x="1500188" y="2863205"/>
            <a:ext cx="6107112"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ea typeface="宋体" pitchFamily="2" charset="-122"/>
              </a:rPr>
              <a:t>行程长度编码总结</a:t>
            </a:r>
          </a:p>
        </p:txBody>
      </p:sp>
      <p:sp>
        <p:nvSpPr>
          <p:cNvPr id="56323" name="内容占位符 2"/>
          <p:cNvSpPr>
            <a:spLocks noGrp="1"/>
          </p:cNvSpPr>
          <p:nvPr>
            <p:ph idx="1"/>
          </p:nvPr>
        </p:nvSpPr>
        <p:spPr>
          <a:xfrm>
            <a:off x="571500" y="1143000"/>
            <a:ext cx="8248972" cy="5166320"/>
          </a:xfrm>
        </p:spPr>
        <p:txBody>
          <a:bodyPr/>
          <a:lstStyle/>
          <a:p>
            <a:r>
              <a:rPr lang="en-US" altLang="zh-CN" sz="2800" dirty="0" smtClean="0">
                <a:ea typeface="宋体" pitchFamily="2" charset="-122"/>
              </a:rPr>
              <a:t>RLE</a:t>
            </a:r>
            <a:r>
              <a:rPr lang="zh-CN" altLang="en-US" sz="2800" dirty="0" smtClean="0">
                <a:ea typeface="宋体" pitchFamily="2" charset="-122"/>
              </a:rPr>
              <a:t>编码简单直观，编码</a:t>
            </a:r>
            <a:r>
              <a:rPr lang="en-US" altLang="zh-CN" sz="2800" dirty="0" smtClean="0">
                <a:ea typeface="宋体" pitchFamily="2" charset="-122"/>
              </a:rPr>
              <a:t>/</a:t>
            </a:r>
            <a:r>
              <a:rPr lang="zh-CN" altLang="en-US" sz="2800" dirty="0" smtClean="0">
                <a:ea typeface="宋体" pitchFamily="2" charset="-122"/>
              </a:rPr>
              <a:t>解码速度快</a:t>
            </a:r>
            <a:endParaRPr lang="en-US" altLang="zh-CN" sz="2800" dirty="0" smtClean="0">
              <a:ea typeface="宋体" pitchFamily="2" charset="-122"/>
            </a:endParaRPr>
          </a:p>
          <a:p>
            <a:r>
              <a:rPr lang="zh-CN" altLang="en-US" sz="2800" dirty="0" smtClean="0">
                <a:latin typeface="宋体" pitchFamily="2" charset="-122"/>
                <a:ea typeface="宋体" pitchFamily="2" charset="-122"/>
              </a:rPr>
              <a:t>许多图形和视频文件，</a:t>
            </a:r>
            <a:r>
              <a:rPr lang="zh-CN" altLang="en-US" sz="2800" dirty="0" smtClean="0">
                <a:ea typeface="宋体" pitchFamily="2" charset="-122"/>
              </a:rPr>
              <a:t>如</a:t>
            </a:r>
            <a:r>
              <a:rPr lang="en-US" altLang="zh-CN" sz="2800" dirty="0" smtClean="0">
                <a:ea typeface="宋体" pitchFamily="2" charset="-122"/>
              </a:rPr>
              <a:t>.BMP.TIFF</a:t>
            </a:r>
            <a:r>
              <a:rPr lang="zh-CN" altLang="en-US" sz="2800" dirty="0" smtClean="0">
                <a:ea typeface="宋体" pitchFamily="2" charset="-122"/>
              </a:rPr>
              <a:t>及</a:t>
            </a:r>
            <a:r>
              <a:rPr lang="en-US" altLang="zh-CN" sz="2800" dirty="0" smtClean="0">
                <a:ea typeface="宋体" pitchFamily="2" charset="-122"/>
              </a:rPr>
              <a:t>AVI</a:t>
            </a:r>
            <a:r>
              <a:rPr lang="zh-CN" altLang="en-US" sz="2800" dirty="0" smtClean="0">
                <a:ea typeface="宋体" pitchFamily="2" charset="-122"/>
              </a:rPr>
              <a:t>等格式文件的压缩均采用此方法</a:t>
            </a:r>
            <a:endParaRPr lang="en-US" altLang="zh-CN" sz="2800" dirty="0" smtClean="0">
              <a:ea typeface="宋体" pitchFamily="2" charset="-122"/>
            </a:endParaRPr>
          </a:p>
          <a:p>
            <a:r>
              <a:rPr lang="zh-CN" altLang="en-US" sz="2800" dirty="0" smtClean="0">
                <a:latin typeface="宋体" pitchFamily="2" charset="-122"/>
                <a:ea typeface="宋体" pitchFamily="2" charset="-122"/>
              </a:rPr>
              <a:t>性能好坏主要取决于图像本身的特点</a:t>
            </a:r>
            <a:endParaRPr lang="en-US" altLang="zh-CN" sz="2800" dirty="0" smtClean="0">
              <a:latin typeface="宋体" pitchFamily="2" charset="-122"/>
              <a:ea typeface="宋体" pitchFamily="2" charset="-122"/>
            </a:endParaRPr>
          </a:p>
          <a:p>
            <a:pPr lvl="1"/>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压缩编码尤其适用于计算机生成的图像，对减少图像文件的存储空间非常有效。</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颜色丰富的自然图像在同一行上具有相同颜色的连续像素往往很少，而连续几行都具有相同颜色值的连续行数就更少，如果仍然使用</a:t>
            </a:r>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编码方法，不仅不能压缩图像数据，反而可能使原来的图像数据变得更大，需要和其他压缩编码技术联合应用</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无损压缩还是有损压缩？</a:t>
            </a:r>
            <a:endParaRPr lang="zh-CN" altLang="en-US" sz="2800" dirty="0" smtClean="0">
              <a:ea typeface="宋体" pitchFamily="2" charset="-122"/>
            </a:endParaRPr>
          </a:p>
        </p:txBody>
      </p:sp>
      <p:sp>
        <p:nvSpPr>
          <p:cNvPr id="563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itchFamily="2" charset="-122"/>
              </a:rPr>
              <a:t>莫尔斯码</a:t>
            </a:r>
          </a:p>
        </p:txBody>
      </p:sp>
      <p:sp>
        <p:nvSpPr>
          <p:cNvPr id="3" name="内容占位符 2"/>
          <p:cNvSpPr>
            <a:spLocks noGrp="1"/>
          </p:cNvSpPr>
          <p:nvPr>
            <p:ph idx="1"/>
          </p:nvPr>
        </p:nvSpPr>
        <p:spPr>
          <a:xfrm>
            <a:off x="1066800" y="1371600"/>
            <a:ext cx="7620000" cy="3343275"/>
          </a:xfrm>
        </p:spPr>
        <p:txBody>
          <a:bodyPr/>
          <a:lstStyle/>
          <a:p>
            <a:r>
              <a:rPr lang="zh-CN" altLang="en-US" dirty="0" smtClean="0">
                <a:ea typeface="宋体" pitchFamily="2" charset="-122"/>
              </a:rPr>
              <a:t>用“</a:t>
            </a:r>
            <a:r>
              <a:rPr lang="en-US" altLang="zh-CN" dirty="0" smtClean="0">
                <a:ea typeface="宋体" pitchFamily="2" charset="-122"/>
              </a:rPr>
              <a:t>﹒</a:t>
            </a:r>
            <a:r>
              <a:rPr lang="zh-CN" altLang="en-US" dirty="0" smtClean="0">
                <a:ea typeface="宋体" pitchFamily="2" charset="-122"/>
              </a:rPr>
              <a:t>”和“</a:t>
            </a:r>
            <a:r>
              <a:rPr lang="en-US" altLang="zh-CN" dirty="0" smtClean="0">
                <a:ea typeface="宋体" pitchFamily="2" charset="-122"/>
              </a:rPr>
              <a:t>-</a:t>
            </a:r>
            <a:r>
              <a:rPr lang="zh-CN" altLang="en-US" dirty="0" smtClean="0">
                <a:ea typeface="宋体" pitchFamily="2" charset="-122"/>
              </a:rPr>
              <a:t>”表示</a:t>
            </a:r>
            <a:r>
              <a:rPr lang="en-US" altLang="zh-CN" dirty="0" smtClean="0">
                <a:ea typeface="宋体" pitchFamily="2" charset="-122"/>
              </a:rPr>
              <a:t>26</a:t>
            </a:r>
            <a:r>
              <a:rPr lang="zh-CN" altLang="en-US" dirty="0" smtClean="0">
                <a:ea typeface="宋体" pitchFamily="2" charset="-122"/>
              </a:rPr>
              <a:t>个英文字母</a:t>
            </a:r>
            <a:endParaRPr lang="en-US" altLang="zh-CN" dirty="0" smtClean="0">
              <a:ea typeface="宋体" pitchFamily="2" charset="-122"/>
            </a:endParaRPr>
          </a:p>
          <a:p>
            <a:pPr lvl="1"/>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个字母概率最低，用</a:t>
            </a:r>
            <a:r>
              <a:rPr lang="en-US" altLang="zh-CN" dirty="0" smtClean="0">
                <a:latin typeface="Arial" pitchFamily="34" charset="0"/>
                <a:ea typeface="宋体" pitchFamily="2" charset="-122"/>
              </a:rPr>
              <a:t>4bit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8</a:t>
            </a:r>
            <a:r>
              <a:rPr lang="zh-CN" altLang="en-US" dirty="0" smtClean="0">
                <a:latin typeface="Arial" pitchFamily="34" charset="0"/>
                <a:ea typeface="宋体" pitchFamily="2" charset="-122"/>
              </a:rPr>
              <a:t>个字母出现概率较低，用</a:t>
            </a:r>
            <a:r>
              <a:rPr lang="en-US" altLang="zh-CN" dirty="0" smtClean="0">
                <a:latin typeface="Arial" pitchFamily="34" charset="0"/>
                <a:ea typeface="宋体" pitchFamily="2" charset="-122"/>
              </a:rPr>
              <a:t>3bit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个字母出现概率较高，用</a:t>
            </a:r>
            <a:r>
              <a:rPr lang="en-US" altLang="zh-CN" dirty="0" smtClean="0">
                <a:latin typeface="Arial" pitchFamily="34" charset="0"/>
                <a:ea typeface="宋体" pitchFamily="2" charset="-122"/>
              </a:rPr>
              <a:t>2bit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2</a:t>
            </a:r>
            <a:r>
              <a:rPr lang="zh-CN" altLang="en-US" dirty="0" smtClean="0">
                <a:latin typeface="Arial" pitchFamily="34" charset="0"/>
                <a:ea typeface="宋体" pitchFamily="2" charset="-122"/>
              </a:rPr>
              <a:t>个字母出现概率最高，用</a:t>
            </a:r>
            <a:r>
              <a:rPr lang="en-US" altLang="zh-CN" dirty="0" smtClean="0">
                <a:latin typeface="Arial" pitchFamily="34" charset="0"/>
                <a:ea typeface="宋体" pitchFamily="2" charset="-122"/>
              </a:rPr>
              <a:t>1bit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r>
              <a:rPr lang="zh-CN" altLang="en-US" dirty="0" smtClean="0">
                <a:ea typeface="宋体" pitchFamily="2" charset="-122"/>
              </a:rPr>
              <a:t>平均码长？固定码长要多少</a:t>
            </a:r>
            <a:r>
              <a:rPr lang="en-US" altLang="zh-CN" dirty="0" smtClean="0">
                <a:ea typeface="宋体" pitchFamily="2" charset="-122"/>
              </a:rPr>
              <a:t>bit?</a:t>
            </a:r>
            <a:endParaRPr lang="zh-CN" altLang="en-US" dirty="0" smtClean="0">
              <a:ea typeface="宋体" pitchFamily="2" charset="-122"/>
            </a:endParaRPr>
          </a:p>
        </p:txBody>
      </p:sp>
      <p:sp>
        <p:nvSpPr>
          <p:cNvPr id="573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Box 4"/>
          <p:cNvSpPr txBox="1">
            <a:spLocks noChangeArrowheads="1"/>
          </p:cNvSpPr>
          <p:nvPr/>
        </p:nvSpPr>
        <p:spPr bwMode="auto">
          <a:xfrm>
            <a:off x="1143000" y="4929188"/>
            <a:ext cx="7500938" cy="830262"/>
          </a:xfrm>
          <a:prstGeom prst="rect">
            <a:avLst/>
          </a:prstGeom>
          <a:noFill/>
          <a:ln w="9525">
            <a:noFill/>
            <a:miter lim="800000"/>
            <a:headEnd/>
            <a:tailEnd/>
          </a:ln>
        </p:spPr>
        <p:txBody>
          <a:bodyPr>
            <a:spAutoFit/>
          </a:bodyPr>
          <a:lstStyle/>
          <a:p>
            <a:r>
              <a:rPr lang="zh-CN" altLang="en-US"/>
              <a:t>（</a:t>
            </a:r>
            <a:r>
              <a:rPr lang="en-US" altLang="zh-CN"/>
              <a:t>12</a:t>
            </a:r>
            <a:r>
              <a:rPr lang="zh-CN" altLang="en-US"/>
              <a:t>*</a:t>
            </a:r>
            <a:r>
              <a:rPr lang="en-US" altLang="zh-CN"/>
              <a:t>4+8</a:t>
            </a:r>
            <a:r>
              <a:rPr lang="zh-CN" altLang="en-US"/>
              <a:t>*</a:t>
            </a:r>
            <a:r>
              <a:rPr lang="en-US" altLang="zh-CN"/>
              <a:t>3+4</a:t>
            </a:r>
            <a:r>
              <a:rPr lang="zh-CN" altLang="en-US"/>
              <a:t>*</a:t>
            </a:r>
            <a:r>
              <a:rPr lang="en-US" altLang="zh-CN"/>
              <a:t>2+2</a:t>
            </a:r>
            <a:r>
              <a:rPr lang="zh-CN" altLang="en-US"/>
              <a:t>*</a:t>
            </a:r>
            <a:r>
              <a:rPr lang="en-US" altLang="zh-CN"/>
              <a:t>1</a:t>
            </a:r>
            <a:r>
              <a:rPr lang="zh-CN" altLang="en-US"/>
              <a:t>）</a:t>
            </a:r>
            <a:r>
              <a:rPr lang="en-US" altLang="zh-CN"/>
              <a:t>/26=3.15bit/</a:t>
            </a:r>
            <a:r>
              <a:rPr lang="zh-CN" altLang="en-US"/>
              <a:t>字母</a:t>
            </a:r>
            <a:endParaRPr lang="en-US" altLang="zh-CN"/>
          </a:p>
          <a:p>
            <a:r>
              <a:rPr lang="zh-CN" altLang="en-US"/>
              <a:t>固定码长要</a:t>
            </a:r>
            <a:r>
              <a:rPr lang="en-US" altLang="zh-CN"/>
              <a:t>5bit</a:t>
            </a:r>
            <a:r>
              <a:rPr lang="zh-CN" altLang="en-US"/>
              <a:t>，</a:t>
            </a:r>
            <a:r>
              <a:rPr lang="en-US" altLang="zh-CN"/>
              <a:t>2</a:t>
            </a:r>
            <a:r>
              <a:rPr lang="en-US" altLang="zh-CN" baseline="30000"/>
              <a:t>5</a:t>
            </a:r>
            <a:r>
              <a:rPr lang="en-US" altLang="zh-CN"/>
              <a:t>=32</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295400" y="404664"/>
            <a:ext cx="7086600" cy="563563"/>
          </a:xfrm>
        </p:spPr>
        <p:txBody>
          <a:bodyPr/>
          <a:lstStyle/>
          <a:p>
            <a:r>
              <a:rPr lang="zh-CN" altLang="en-US" dirty="0" smtClean="0">
                <a:ea typeface="宋体" pitchFamily="2" charset="-122"/>
              </a:rPr>
              <a:t>算术编码</a:t>
            </a:r>
          </a:p>
        </p:txBody>
      </p:sp>
      <p:sp>
        <p:nvSpPr>
          <p:cNvPr id="58371" name="内容占位符 2"/>
          <p:cNvSpPr>
            <a:spLocks noGrp="1"/>
          </p:cNvSpPr>
          <p:nvPr>
            <p:ph idx="1"/>
          </p:nvPr>
        </p:nvSpPr>
        <p:spPr>
          <a:xfrm>
            <a:off x="642938" y="1165249"/>
            <a:ext cx="8043862" cy="4856039"/>
          </a:xfrm>
        </p:spPr>
        <p:txBody>
          <a:bodyPr/>
          <a:lstStyle/>
          <a:p>
            <a:pPr eaLnBrk="1" hangingPunct="1">
              <a:lnSpc>
                <a:spcPct val="120000"/>
              </a:lnSpc>
            </a:pPr>
            <a:r>
              <a:rPr lang="zh-CN" altLang="en-US" sz="2400" dirty="0" smtClean="0">
                <a:latin typeface="+mn-ea"/>
              </a:rPr>
              <a:t>利用0和1之间的间隔来表示信源编码的一种方法，间隔的长度等于该信源消息序列的概率，再在该区间内选择一个代表性的小数，转化为二进制作为实际的编码输出 </a:t>
            </a:r>
            <a:endParaRPr lang="en-US" altLang="zh-CN" sz="2400" dirty="0" smtClean="0">
              <a:latin typeface="+mn-ea"/>
            </a:endParaRPr>
          </a:p>
          <a:p>
            <a:pPr eaLnBrk="1" hangingPunct="1">
              <a:lnSpc>
                <a:spcPct val="120000"/>
              </a:lnSpc>
            </a:pPr>
            <a:r>
              <a:rPr lang="zh-CN" altLang="en-US" sz="2400" dirty="0" smtClean="0">
                <a:latin typeface="+mn-ea"/>
                <a:ea typeface="+mn-ea"/>
              </a:rPr>
              <a:t>消息序列中的每个元素都用来缩短这个区间。消息序列中元素越多，所得到的区间就越小，当区间变小时，就需要更多的数位来表示这个区间</a:t>
            </a:r>
            <a:r>
              <a:rPr lang="zh-CN" altLang="en-US" sz="2000" dirty="0" smtClean="0">
                <a:latin typeface="+mn-ea"/>
                <a:ea typeface="+mn-ea"/>
              </a:rPr>
              <a:t> </a:t>
            </a:r>
          </a:p>
          <a:p>
            <a:pPr eaLnBrk="1" hangingPunct="1">
              <a:lnSpc>
                <a:spcPct val="120000"/>
              </a:lnSpc>
            </a:pPr>
            <a:r>
              <a:rPr lang="zh-CN" altLang="en-US" sz="2400" dirty="0" smtClean="0">
                <a:latin typeface="+mn-ea"/>
              </a:rPr>
              <a:t>与其他熵编码的区别</a:t>
            </a:r>
            <a:endParaRPr lang="en-US" altLang="zh-CN" sz="2400" dirty="0" smtClean="0">
              <a:latin typeface="+mn-ea"/>
            </a:endParaRPr>
          </a:p>
          <a:p>
            <a:pPr lvl="1" eaLnBrk="1" hangingPunct="1">
              <a:lnSpc>
                <a:spcPct val="120000"/>
              </a:lnSpc>
            </a:pPr>
            <a:r>
              <a:rPr lang="zh-CN" altLang="en-US" sz="2000" dirty="0" smtClean="0">
                <a:latin typeface="+mn-ea"/>
                <a:ea typeface="+mn-ea"/>
              </a:rPr>
              <a:t>其他的熵编码方法通常是把输入的消息分割为符号，然后对每个符号进行编码</a:t>
            </a:r>
            <a:endParaRPr lang="en-US" altLang="zh-CN" sz="2000" dirty="0" smtClean="0">
              <a:latin typeface="+mn-ea"/>
              <a:ea typeface="+mn-ea"/>
            </a:endParaRPr>
          </a:p>
          <a:p>
            <a:pPr lvl="1" eaLnBrk="1" hangingPunct="1">
              <a:lnSpc>
                <a:spcPct val="120000"/>
              </a:lnSpc>
            </a:pPr>
            <a:r>
              <a:rPr lang="zh-CN" altLang="en-US" sz="2000" dirty="0" smtClean="0">
                <a:latin typeface="+mn-ea"/>
                <a:ea typeface="+mn-ea"/>
              </a:rPr>
              <a:t>算术编码是直接把整个输入的消息编码为一个数，一个满足</a:t>
            </a:r>
            <a:r>
              <a:rPr lang="en-US" altLang="zh-CN" sz="2000" dirty="0" smtClean="0">
                <a:latin typeface="+mn-ea"/>
                <a:ea typeface="+mn-ea"/>
              </a:rPr>
              <a:t>(0.0 ≤ n &lt; 1.0)</a:t>
            </a:r>
            <a:r>
              <a:rPr lang="zh-CN" altLang="en-US" sz="2000" dirty="0" smtClean="0">
                <a:latin typeface="+mn-ea"/>
                <a:ea typeface="+mn-ea"/>
              </a:rPr>
              <a:t>的小数</a:t>
            </a:r>
            <a:r>
              <a:rPr lang="en-US" altLang="zh-CN" sz="2000" dirty="0" smtClean="0">
                <a:latin typeface="+mn-ea"/>
                <a:ea typeface="+mn-ea"/>
              </a:rPr>
              <a:t>n</a:t>
            </a:r>
            <a:endParaRPr lang="zh-CN" altLang="en-US" sz="2000" dirty="0" smtClean="0">
              <a:latin typeface="+mn-ea"/>
              <a:ea typeface="+mn-ea"/>
            </a:endParaRPr>
          </a:p>
        </p:txBody>
      </p:sp>
      <p:sp>
        <p:nvSpPr>
          <p:cNvPr id="583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ea typeface="宋体" pitchFamily="2" charset="-122"/>
              </a:rPr>
              <a:t>算术编码步骤</a:t>
            </a:r>
          </a:p>
        </p:txBody>
      </p:sp>
      <p:sp>
        <p:nvSpPr>
          <p:cNvPr id="60419" name="内容占位符 2"/>
          <p:cNvSpPr>
            <a:spLocks noGrp="1"/>
          </p:cNvSpPr>
          <p:nvPr>
            <p:ph idx="1"/>
          </p:nvPr>
        </p:nvSpPr>
        <p:spPr>
          <a:xfrm>
            <a:off x="285750" y="1052736"/>
            <a:ext cx="8401050" cy="5400600"/>
          </a:xfrm>
        </p:spPr>
        <p:txBody>
          <a:bodyPr/>
          <a:lstStyle/>
          <a:p>
            <a:r>
              <a:rPr lang="zh-CN" altLang="en-US" dirty="0" smtClean="0">
                <a:ea typeface="宋体" pitchFamily="2" charset="-122"/>
              </a:rPr>
              <a:t>编码器在开始时将“当前间隔” </a:t>
            </a:r>
            <a:r>
              <a:rPr lang="en-US" altLang="zh-CN" dirty="0" smtClean="0">
                <a:ea typeface="宋体" pitchFamily="2" charset="-122"/>
              </a:rPr>
              <a:t>[ L</a:t>
            </a:r>
            <a:r>
              <a:rPr lang="zh-CN" altLang="en-US" dirty="0" smtClean="0">
                <a:ea typeface="宋体" pitchFamily="2" charset="-122"/>
              </a:rPr>
              <a:t>， </a:t>
            </a:r>
            <a:r>
              <a:rPr lang="en-US" altLang="zh-CN" dirty="0" smtClean="0">
                <a:ea typeface="宋体" pitchFamily="2" charset="-122"/>
              </a:rPr>
              <a:t>H) </a:t>
            </a:r>
            <a:r>
              <a:rPr lang="zh-CN" altLang="en-US" dirty="0" smtClean="0">
                <a:ea typeface="宋体" pitchFamily="2" charset="-122"/>
              </a:rPr>
              <a:t>设置为</a:t>
            </a:r>
            <a:r>
              <a:rPr lang="en-US" altLang="zh-CN" dirty="0" smtClean="0">
                <a:ea typeface="宋体" pitchFamily="2" charset="-122"/>
              </a:rPr>
              <a:t>[0</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p>
          <a:p>
            <a:r>
              <a:rPr lang="zh-CN" altLang="en-US" dirty="0" smtClean="0">
                <a:ea typeface="宋体" pitchFamily="2" charset="-122"/>
              </a:rPr>
              <a:t>对每一事件，编码器按如下步骤处理</a:t>
            </a:r>
          </a:p>
          <a:p>
            <a:pPr lvl="1"/>
            <a:r>
              <a:rPr lang="zh-CN" altLang="en-US" dirty="0" smtClean="0">
                <a:latin typeface="Arial" pitchFamily="34" charset="0"/>
                <a:ea typeface="宋体" pitchFamily="2" charset="-122"/>
              </a:rPr>
              <a:t>编码器将“当前间隔”分为子间隔，每一个事件一个。</a:t>
            </a:r>
          </a:p>
          <a:p>
            <a:pPr lvl="1"/>
            <a:r>
              <a:rPr lang="zh-CN" altLang="en-US" dirty="0" smtClean="0">
                <a:latin typeface="Arial" pitchFamily="34" charset="0"/>
                <a:ea typeface="宋体" pitchFamily="2" charset="-122"/>
              </a:rPr>
              <a:t>一个子间隔的大小与下一个将出现的事件的概率成比例，编码器选择子间隔对应于下一个确切发生的事件相对应，并使它成为新的“当前间隔”</a:t>
            </a:r>
          </a:p>
          <a:p>
            <a:r>
              <a:rPr lang="zh-CN" altLang="en-US" dirty="0" smtClean="0">
                <a:ea typeface="宋体" pitchFamily="2" charset="-122"/>
              </a:rPr>
              <a:t>最后输出的“当前间隔”的边界就是该给定事件序列的算术编码</a:t>
            </a:r>
          </a:p>
          <a:p>
            <a:endParaRPr lang="zh-CN" altLang="en-US" dirty="0" smtClean="0">
              <a:ea typeface="宋体" pitchFamily="2" charset="-122"/>
            </a:endParaRPr>
          </a:p>
        </p:txBody>
      </p:sp>
      <p:sp>
        <p:nvSpPr>
          <p:cNvPr id="604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1</a:t>
            </a:r>
            <a:r>
              <a:rPr lang="zh-CN" altLang="en-US" smtClean="0">
                <a:ea typeface="宋体" pitchFamily="2" charset="-122"/>
              </a:rPr>
              <a:t>）</a:t>
            </a:r>
          </a:p>
        </p:txBody>
      </p:sp>
      <p:sp>
        <p:nvSpPr>
          <p:cNvPr id="61443" name="内容占位符 2"/>
          <p:cNvSpPr>
            <a:spLocks noGrp="1"/>
          </p:cNvSpPr>
          <p:nvPr>
            <p:ph idx="1"/>
          </p:nvPr>
        </p:nvSpPr>
        <p:spPr>
          <a:xfrm>
            <a:off x="500063" y="1143000"/>
            <a:ext cx="8186737" cy="1785938"/>
          </a:xfrm>
        </p:spPr>
        <p:txBody>
          <a:bodyPr/>
          <a:lstStyle/>
          <a:p>
            <a:r>
              <a:rPr lang="zh-CN" altLang="en-US" smtClean="0">
                <a:latin typeface="Times New Roman" pitchFamily="18" charset="0"/>
                <a:ea typeface="宋体" pitchFamily="2" charset="-122"/>
              </a:rPr>
              <a:t>假设信源符号为</a:t>
            </a:r>
            <a:r>
              <a:rPr lang="en-US" altLang="zh-CN" smtClean="0">
                <a:ea typeface="宋体" pitchFamily="2" charset="-122"/>
              </a:rPr>
              <a:t>{A, B, C, D}</a:t>
            </a:r>
            <a:r>
              <a:rPr lang="zh-CN" altLang="en-US" smtClean="0">
                <a:latin typeface="Times New Roman" pitchFamily="18" charset="0"/>
                <a:ea typeface="宋体" pitchFamily="2" charset="-122"/>
              </a:rPr>
              <a:t>，这些符号的概率分别为</a:t>
            </a:r>
            <a:r>
              <a:rPr lang="en-US" altLang="zh-CN" smtClean="0">
                <a:ea typeface="宋体" pitchFamily="2" charset="-122"/>
              </a:rPr>
              <a:t>{ 0.1, 0.4, 0.2, 0.3 }</a:t>
            </a:r>
            <a:endParaRPr lang="en-US" altLang="zh-CN" smtClean="0">
              <a:latin typeface="Times New Roman" pitchFamily="18" charset="0"/>
              <a:ea typeface="宋体" pitchFamily="2" charset="-122"/>
            </a:endParaRPr>
          </a:p>
        </p:txBody>
      </p:sp>
      <p:sp>
        <p:nvSpPr>
          <p:cNvPr id="614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1445" name="Rectangle 196"/>
          <p:cNvSpPr>
            <a:spLocks noChangeArrowheads="1"/>
          </p:cNvSpPr>
          <p:nvPr/>
        </p:nvSpPr>
        <p:spPr bwMode="auto">
          <a:xfrm>
            <a:off x="792163" y="2286000"/>
            <a:ext cx="8208962" cy="1200150"/>
          </a:xfrm>
          <a:prstGeom prst="rect">
            <a:avLst/>
          </a:prstGeom>
          <a:noFill/>
          <a:ln w="9525">
            <a:noFill/>
            <a:miter lim="800000"/>
            <a:headEnd/>
            <a:tailEnd/>
          </a:ln>
        </p:spPr>
        <p:txBody>
          <a:bodyPr>
            <a:spAutoFit/>
          </a:bodyPr>
          <a:lstStyle/>
          <a:p>
            <a:r>
              <a:rPr lang="zh-CN" altLang="en-US">
                <a:latin typeface="Times New Roman" pitchFamily="18" charset="0"/>
              </a:rPr>
              <a:t>根据这些概率可把间隔</a:t>
            </a:r>
            <a:r>
              <a:rPr lang="en-US" altLang="zh-CN"/>
              <a:t>[0, 1]</a:t>
            </a:r>
            <a:r>
              <a:rPr lang="zh-CN" altLang="en-US">
                <a:latin typeface="Times New Roman" pitchFamily="18" charset="0"/>
              </a:rPr>
              <a:t>分成</a:t>
            </a:r>
            <a:r>
              <a:rPr lang="en-US" altLang="zh-CN"/>
              <a:t>4</a:t>
            </a:r>
            <a:r>
              <a:rPr lang="zh-CN" altLang="en-US">
                <a:latin typeface="Times New Roman" pitchFamily="18" charset="0"/>
              </a:rPr>
              <a:t>个子间隔：</a:t>
            </a:r>
            <a:r>
              <a:rPr lang="en-US" altLang="zh-CN"/>
              <a:t>[0, 0.1], [0.1, 0.5], [0.5, 0.7], [0.7, 1]</a:t>
            </a:r>
            <a:r>
              <a:rPr lang="zh-CN" altLang="en-US"/>
              <a:t>，其中</a:t>
            </a:r>
            <a:r>
              <a:rPr lang="en-US" altLang="zh-CN"/>
              <a:t>[x,y]</a:t>
            </a:r>
            <a:r>
              <a:rPr lang="zh-CN" altLang="en-US"/>
              <a:t>表示半开放间隔，即包含</a:t>
            </a:r>
            <a:r>
              <a:rPr lang="en-US" altLang="zh-CN"/>
              <a:t>x</a:t>
            </a:r>
            <a:r>
              <a:rPr lang="zh-CN" altLang="en-US"/>
              <a:t>不包含</a:t>
            </a:r>
            <a:r>
              <a:rPr lang="en-US" altLang="zh-CN"/>
              <a:t>y</a:t>
            </a:r>
          </a:p>
        </p:txBody>
      </p:sp>
      <p:graphicFrame>
        <p:nvGraphicFramePr>
          <p:cNvPr id="7" name="Group 206"/>
          <p:cNvGraphicFramePr>
            <a:graphicFrameLocks noGrp="1"/>
          </p:cNvGraphicFramePr>
          <p:nvPr/>
        </p:nvGraphicFramePr>
        <p:xfrm>
          <a:off x="1000125" y="4170363"/>
          <a:ext cx="6942144" cy="1258473"/>
        </p:xfrm>
        <a:graphic>
          <a:graphicData uri="http://schemas.openxmlformats.org/drawingml/2006/table">
            <a:tbl>
              <a:tblPr/>
              <a:tblGrid>
                <a:gridCol w="1727169"/>
                <a:gridCol w="1143008"/>
                <a:gridCol w="1357322"/>
                <a:gridCol w="1357322"/>
                <a:gridCol w="1357323"/>
              </a:tblGrid>
              <a:tr h="37422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Arial" charset="0"/>
                          <a:ea typeface="黑体" pitchFamily="2" charset="-122"/>
                          <a:cs typeface="Arial" charset="0"/>
                        </a:rPr>
                        <a:t>符号</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A</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B</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Arial" charset="0"/>
                          <a:ea typeface="黑体" pitchFamily="2" charset="-122"/>
                          <a:cs typeface="Arial" charset="0"/>
                        </a:rPr>
                        <a:t>C</a:t>
                      </a:r>
                      <a:endPar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D</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422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概率</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9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初始编码间隔</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[0.5,0.7]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[0.7,1]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1472" name="TextBox 7"/>
          <p:cNvSpPr txBox="1">
            <a:spLocks noChangeArrowheads="1"/>
          </p:cNvSpPr>
          <p:nvPr/>
        </p:nvSpPr>
        <p:spPr bwMode="auto">
          <a:xfrm>
            <a:off x="1912938" y="3681413"/>
            <a:ext cx="4516437" cy="461962"/>
          </a:xfrm>
          <a:prstGeom prst="rect">
            <a:avLst/>
          </a:prstGeom>
          <a:noFill/>
          <a:ln w="9525">
            <a:noFill/>
            <a:miter lim="800000"/>
            <a:headEnd/>
            <a:tailEnd/>
          </a:ln>
        </p:spPr>
        <p:txBody>
          <a:bodyPr wrap="none">
            <a:spAutoFit/>
          </a:bodyPr>
          <a:lstStyle/>
          <a:p>
            <a:r>
              <a:rPr lang="zh-CN" altLang="en-US"/>
              <a:t>信源符号、概率和初始编码间隔</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2</a:t>
            </a:r>
            <a:r>
              <a:rPr lang="zh-CN" altLang="en-US" smtClean="0">
                <a:ea typeface="宋体" pitchFamily="2" charset="-122"/>
              </a:rPr>
              <a:t>）</a:t>
            </a:r>
          </a:p>
        </p:txBody>
      </p:sp>
      <p:sp>
        <p:nvSpPr>
          <p:cNvPr id="624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2468" name="Rectangle 196"/>
          <p:cNvSpPr>
            <a:spLocks noChangeArrowheads="1"/>
          </p:cNvSpPr>
          <p:nvPr/>
        </p:nvSpPr>
        <p:spPr bwMode="auto">
          <a:xfrm>
            <a:off x="792163" y="1428750"/>
            <a:ext cx="8208962" cy="5262563"/>
          </a:xfrm>
          <a:prstGeom prst="rect">
            <a:avLst/>
          </a:prstGeom>
          <a:noFill/>
          <a:ln w="9525">
            <a:noFill/>
            <a:miter lim="800000"/>
            <a:headEnd/>
            <a:tailEnd/>
          </a:ln>
        </p:spPr>
        <p:txBody>
          <a:bodyPr>
            <a:spAutoFit/>
          </a:bodyPr>
          <a:lstStyle/>
          <a:p>
            <a:r>
              <a:rPr lang="zh-CN" altLang="en-US"/>
              <a:t>如果消息序列的输入为：</a:t>
            </a:r>
            <a:r>
              <a:rPr lang="en-US" altLang="zh-CN"/>
              <a:t>CADACDB</a:t>
            </a:r>
            <a:r>
              <a:rPr lang="zh-CN" altLang="en-US"/>
              <a:t>，其编码过程如下：</a:t>
            </a:r>
          </a:p>
          <a:p>
            <a:endParaRPr lang="en-US" altLang="zh-CN"/>
          </a:p>
          <a:p>
            <a:r>
              <a:rPr lang="zh-CN" altLang="en-US"/>
              <a:t>首先输入的符号是</a:t>
            </a:r>
            <a:r>
              <a:rPr lang="en-US" altLang="zh-CN"/>
              <a:t>C</a:t>
            </a:r>
            <a:r>
              <a:rPr lang="zh-CN" altLang="en-US"/>
              <a:t>，找到它的编码范围是</a:t>
            </a:r>
            <a:r>
              <a:rPr lang="en-US" altLang="zh-CN"/>
              <a:t>[0.5, 0.7]</a:t>
            </a:r>
            <a:r>
              <a:rPr lang="zh-CN" altLang="en-US"/>
              <a:t>；</a:t>
            </a:r>
          </a:p>
          <a:p>
            <a:endParaRPr lang="en-US" altLang="zh-CN"/>
          </a:p>
          <a:p>
            <a:r>
              <a:rPr lang="zh-CN" altLang="en-US"/>
              <a:t>由于消息中第</a:t>
            </a:r>
            <a:r>
              <a:rPr lang="en-US" altLang="zh-CN"/>
              <a:t>2</a:t>
            </a:r>
            <a:r>
              <a:rPr lang="zh-CN" altLang="en-US"/>
              <a:t>个符号</a:t>
            </a:r>
            <a:r>
              <a:rPr lang="en-US" altLang="zh-CN"/>
              <a:t>A</a:t>
            </a:r>
            <a:r>
              <a:rPr lang="zh-CN" altLang="en-US"/>
              <a:t>的编码范围是</a:t>
            </a:r>
            <a:r>
              <a:rPr lang="en-US" altLang="zh-CN"/>
              <a:t>[0, 0.1]</a:t>
            </a:r>
            <a:r>
              <a:rPr lang="zh-CN" altLang="en-US"/>
              <a:t>，因此它的间隔就取</a:t>
            </a:r>
            <a:r>
              <a:rPr lang="en-US" altLang="zh-CN"/>
              <a:t>[0.5, 0.7]</a:t>
            </a:r>
            <a:r>
              <a:rPr lang="zh-CN" altLang="en-US"/>
              <a:t>的第一个</a:t>
            </a:r>
            <a:r>
              <a:rPr lang="en-US" altLang="zh-CN"/>
              <a:t>1/10</a:t>
            </a:r>
            <a:r>
              <a:rPr lang="zh-CN" altLang="en-US"/>
              <a:t>作为新间隔</a:t>
            </a:r>
            <a:r>
              <a:rPr lang="en-US" altLang="zh-CN"/>
              <a:t>[0.5, 0.52]</a:t>
            </a:r>
            <a:r>
              <a:rPr lang="zh-CN" altLang="en-US"/>
              <a:t>；</a:t>
            </a:r>
            <a:endParaRPr lang="en-US" altLang="zh-CN"/>
          </a:p>
          <a:p>
            <a:endParaRPr lang="en-US" altLang="zh-CN"/>
          </a:p>
          <a:p>
            <a:r>
              <a:rPr lang="zh-CN" altLang="en-US"/>
              <a:t>编码第</a:t>
            </a:r>
            <a:r>
              <a:rPr lang="en-US" altLang="zh-CN"/>
              <a:t>3</a:t>
            </a:r>
            <a:r>
              <a:rPr lang="zh-CN" altLang="en-US"/>
              <a:t>个符号</a:t>
            </a:r>
            <a:r>
              <a:rPr lang="en-US" altLang="zh-CN"/>
              <a:t>D</a:t>
            </a:r>
            <a:r>
              <a:rPr lang="zh-CN" altLang="en-US"/>
              <a:t>时取新间隔为</a:t>
            </a:r>
            <a:r>
              <a:rPr lang="en-US" altLang="zh-CN"/>
              <a:t>[0.514, 0.52]</a:t>
            </a:r>
            <a:r>
              <a:rPr lang="zh-CN" altLang="en-US"/>
              <a:t>；</a:t>
            </a:r>
          </a:p>
          <a:p>
            <a:endParaRPr lang="en-US" altLang="zh-CN"/>
          </a:p>
          <a:p>
            <a:r>
              <a:rPr lang="zh-CN" altLang="en-US"/>
              <a:t>编码第</a:t>
            </a:r>
            <a:r>
              <a:rPr lang="en-US" altLang="zh-CN"/>
              <a:t>4</a:t>
            </a:r>
            <a:r>
              <a:rPr lang="zh-CN" altLang="en-US"/>
              <a:t>个符号</a:t>
            </a:r>
            <a:r>
              <a:rPr lang="en-US" altLang="zh-CN"/>
              <a:t>A</a:t>
            </a:r>
            <a:r>
              <a:rPr lang="zh-CN" altLang="en-US"/>
              <a:t>时，取新间隔为</a:t>
            </a:r>
            <a:r>
              <a:rPr lang="en-US" altLang="zh-CN"/>
              <a:t>[0.514, 0.5146]</a:t>
            </a:r>
            <a:r>
              <a:rPr lang="zh-CN" altLang="en-US"/>
              <a:t>，</a:t>
            </a:r>
            <a:r>
              <a:rPr lang="en-US" altLang="zh-CN">
                <a:latin typeface="Times New Roman" pitchFamily="18" charset="0"/>
              </a:rPr>
              <a:t>…</a:t>
            </a:r>
            <a:r>
              <a:rPr lang="zh-CN" altLang="en-US"/>
              <a:t>。</a:t>
            </a:r>
            <a:endParaRPr lang="en-US" altLang="zh-CN"/>
          </a:p>
          <a:p>
            <a:endParaRPr lang="en-US" altLang="zh-CN"/>
          </a:p>
          <a:p>
            <a:r>
              <a:rPr lang="zh-CN" altLang="en-US">
                <a:latin typeface="Times New Roman" pitchFamily="18" charset="0"/>
              </a:rPr>
              <a:t>最后在</a:t>
            </a:r>
            <a:r>
              <a:rPr lang="en-US" altLang="zh-CN"/>
              <a:t>[0.5143876,0.51442]</a:t>
            </a:r>
            <a:r>
              <a:rPr lang="zh-CN" altLang="en-US">
                <a:latin typeface="Times New Roman" pitchFamily="18" charset="0"/>
              </a:rPr>
              <a:t>中选择一个数作为编码输出值：</a:t>
            </a:r>
            <a:r>
              <a:rPr lang="en-US" altLang="zh-CN"/>
              <a:t>0.5143876</a:t>
            </a:r>
            <a:r>
              <a:rPr lang="zh-CN" altLang="en-US">
                <a:latin typeface="Times New Roman" pitchFamily="18" charset="0"/>
              </a:rPr>
              <a:t>。</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3</a:t>
            </a:r>
            <a:r>
              <a:rPr lang="zh-CN" altLang="en-US" smtClean="0">
                <a:ea typeface="宋体" pitchFamily="2" charset="-122"/>
              </a:rPr>
              <a:t>）</a:t>
            </a:r>
          </a:p>
        </p:txBody>
      </p:sp>
      <p:sp>
        <p:nvSpPr>
          <p:cNvPr id="634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63492" name="Picture 4"/>
          <p:cNvPicPr>
            <a:picLocks noChangeAspect="1" noChangeArrowheads="1"/>
          </p:cNvPicPr>
          <p:nvPr/>
        </p:nvPicPr>
        <p:blipFill>
          <a:blip r:embed="rId2" cstate="print"/>
          <a:srcRect l="839" b="7909"/>
          <a:stretch>
            <a:fillRect/>
          </a:stretch>
        </p:blipFill>
        <p:spPr bwMode="auto">
          <a:xfrm>
            <a:off x="285750" y="1412875"/>
            <a:ext cx="8582025" cy="451643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ea typeface="宋体" pitchFamily="2" charset="-122"/>
              </a:rPr>
              <a:t>编码过程</a:t>
            </a:r>
          </a:p>
        </p:txBody>
      </p:sp>
      <p:sp>
        <p:nvSpPr>
          <p:cNvPr id="645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285750" y="1397000"/>
          <a:ext cx="8572560" cy="4145280"/>
        </p:xfrm>
        <a:graphic>
          <a:graphicData uri="http://schemas.openxmlformats.org/drawingml/2006/table">
            <a:tbl>
              <a:tblPr firstRow="1" bandRow="1">
                <a:tableStyleId>{5C22544A-7EE6-4342-B048-85BDC9FD1C3A}</a:tableStyleId>
              </a:tblPr>
              <a:tblGrid>
                <a:gridCol w="428628"/>
                <a:gridCol w="714380"/>
                <a:gridCol w="2857520"/>
                <a:gridCol w="4572032"/>
              </a:tblGrid>
              <a:tr h="370840">
                <a:tc>
                  <a:txBody>
                    <a:bodyPr/>
                    <a:lstStyle/>
                    <a:p>
                      <a:r>
                        <a:rPr lang="zh-CN" altLang="en-US" dirty="0" smtClean="0"/>
                        <a:t>步骤</a:t>
                      </a:r>
                      <a:endParaRPr lang="zh-CN" altLang="en-US" dirty="0"/>
                    </a:p>
                  </a:txBody>
                  <a:tcPr/>
                </a:tc>
                <a:tc>
                  <a:txBody>
                    <a:bodyPr/>
                    <a:lstStyle/>
                    <a:p>
                      <a:r>
                        <a:rPr lang="zh-CN" altLang="en-US" dirty="0" smtClean="0"/>
                        <a:t>输入符号</a:t>
                      </a:r>
                      <a:endParaRPr lang="zh-CN" altLang="en-US" dirty="0"/>
                    </a:p>
                  </a:txBody>
                  <a:tcPr/>
                </a:tc>
                <a:tc>
                  <a:txBody>
                    <a:bodyPr/>
                    <a:lstStyle/>
                    <a:p>
                      <a:r>
                        <a:rPr lang="zh-CN" altLang="en-US" dirty="0" smtClean="0"/>
                        <a:t>编码间隔</a:t>
                      </a:r>
                      <a:endParaRPr lang="zh-CN" altLang="en-US" dirty="0"/>
                    </a:p>
                  </a:txBody>
                  <a:tcPr/>
                </a:tc>
                <a:tc>
                  <a:txBody>
                    <a:bodyPr/>
                    <a:lstStyle/>
                    <a:p>
                      <a:r>
                        <a:rPr lang="zh-CN" altLang="en-US" dirty="0" smtClean="0"/>
                        <a:t>编码判决</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endParaRPr lang="zh-CN" altLang="en-US" dirty="0"/>
                    </a:p>
                  </a:txBody>
                  <a:tcPr/>
                </a:tc>
                <a:tc>
                  <a:txBody>
                    <a:bodyPr/>
                    <a:lstStyle/>
                    <a:p>
                      <a:r>
                        <a:rPr lang="zh-CN" altLang="en-US" sz="1800" kern="1200" baseline="0" dirty="0" smtClean="0">
                          <a:solidFill>
                            <a:schemeClr val="dk1"/>
                          </a:solidFill>
                          <a:latin typeface="+mn-lt"/>
                          <a:ea typeface="+mn-ea"/>
                          <a:cs typeface="+mn-cs"/>
                        </a:rPr>
                        <a:t>符号的间隔范围</a:t>
                      </a:r>
                      <a:r>
                        <a:rPr lang="en-US" altLang="zh-CN" sz="1800" kern="1200" baseline="0" dirty="0" smtClean="0">
                          <a:solidFill>
                            <a:schemeClr val="dk1"/>
                          </a:solidFill>
                          <a:latin typeface="+mn-lt"/>
                          <a:ea typeface="+mn-ea"/>
                          <a:cs typeface="+mn-cs"/>
                        </a:rPr>
                        <a:t>[0.5, 0.7)</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r>
                        <a:rPr lang="zh-CN" altLang="en-US" sz="1800" kern="1200" baseline="0" dirty="0" smtClean="0">
                          <a:solidFill>
                            <a:schemeClr val="dk1"/>
                          </a:solidFill>
                          <a:latin typeface="+mn-lt"/>
                          <a:ea typeface="+mn-ea"/>
                          <a:cs typeface="+mn-cs"/>
                        </a:rPr>
                        <a:t>间隔的最后一个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4</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5</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r>
                        <a:rPr lang="zh-CN" altLang="en-US" sz="1800" kern="1200" baseline="0" dirty="0" smtClean="0">
                          <a:solidFill>
                            <a:schemeClr val="dk1"/>
                          </a:solidFill>
                          <a:latin typeface="+mn-lt"/>
                          <a:ea typeface="+mn-ea"/>
                          <a:cs typeface="+mn-cs"/>
                        </a:rPr>
                        <a:t>间隔的第五个</a:t>
                      </a:r>
                      <a:r>
                        <a:rPr lang="en-US" altLang="zh-CN" sz="1800" kern="1200" baseline="0" dirty="0" smtClean="0">
                          <a:solidFill>
                            <a:schemeClr val="dk1"/>
                          </a:solidFill>
                          <a:latin typeface="+mn-lt"/>
                          <a:ea typeface="+mn-ea"/>
                          <a:cs typeface="+mn-cs"/>
                        </a:rPr>
                        <a:t>1/10 </a:t>
                      </a:r>
                      <a:r>
                        <a:rPr lang="zh-CN" altLang="en-US" sz="1800" kern="1200" baseline="0" dirty="0" smtClean="0">
                          <a:solidFill>
                            <a:schemeClr val="dk1"/>
                          </a:solidFill>
                          <a:latin typeface="+mn-lt"/>
                          <a:ea typeface="+mn-ea"/>
                          <a:cs typeface="+mn-cs"/>
                        </a:rPr>
                        <a:t>开始，二个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r>
                        <a:rPr lang="zh-CN" altLang="en-US" sz="1800" kern="1200" baseline="0" dirty="0" smtClean="0">
                          <a:solidFill>
                            <a:schemeClr val="dk1"/>
                          </a:solidFill>
                          <a:latin typeface="+mn-lt"/>
                          <a:ea typeface="+mn-ea"/>
                          <a:cs typeface="+mn-cs"/>
                        </a:rPr>
                        <a:t>间隔的最后</a:t>
                      </a:r>
                      <a:r>
                        <a:rPr lang="en-US" altLang="zh-CN" sz="1800" kern="1200" baseline="0" dirty="0" smtClean="0">
                          <a:solidFill>
                            <a:schemeClr val="dk1"/>
                          </a:solidFill>
                          <a:latin typeface="+mn-lt"/>
                          <a:ea typeface="+mn-ea"/>
                          <a:cs typeface="+mn-cs"/>
                        </a:rPr>
                        <a:t>3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7</a:t>
                      </a:r>
                      <a:endParaRPr lang="zh-CN" altLang="en-US" dirty="0"/>
                    </a:p>
                  </a:txBody>
                  <a:tcPr/>
                </a:tc>
                <a:tc>
                  <a:txBody>
                    <a:bodyPr/>
                    <a:lstStyle/>
                    <a:p>
                      <a:r>
                        <a:rPr lang="en-US" altLang="zh-CN" dirty="0" smtClean="0"/>
                        <a:t>B</a:t>
                      </a:r>
                      <a:endParaRPr lang="zh-CN" altLang="en-US" dirty="0"/>
                    </a:p>
                  </a:txBody>
                  <a:tcPr/>
                </a:tc>
                <a:tc>
                  <a:txBody>
                    <a:bodyPr/>
                    <a:lstStyle/>
                    <a:p>
                      <a:r>
                        <a:rPr lang="en-US" altLang="zh-CN" sz="1800" kern="1200" baseline="0" dirty="0" smtClean="0">
                          <a:solidFill>
                            <a:schemeClr val="dk1"/>
                          </a:solidFill>
                          <a:latin typeface="+mn-lt"/>
                          <a:ea typeface="+mn-ea"/>
                          <a:cs typeface="+mn-cs"/>
                        </a:rPr>
                        <a:t>[0.5143876,0.514402)</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r>
                        <a:rPr lang="zh-CN" altLang="en-US" sz="1800" kern="1200" baseline="0" dirty="0" smtClean="0">
                          <a:solidFill>
                            <a:schemeClr val="dk1"/>
                          </a:solidFill>
                          <a:latin typeface="+mn-lt"/>
                          <a:ea typeface="+mn-ea"/>
                          <a:cs typeface="+mn-cs"/>
                        </a:rPr>
                        <a:t>间隔的</a:t>
                      </a:r>
                      <a:r>
                        <a:rPr lang="en-US" altLang="zh-CN" sz="1800" kern="1200" baseline="0" dirty="0" smtClean="0">
                          <a:solidFill>
                            <a:schemeClr val="dk1"/>
                          </a:solidFill>
                          <a:latin typeface="+mn-lt"/>
                          <a:ea typeface="+mn-ea"/>
                          <a:cs typeface="+mn-cs"/>
                        </a:rPr>
                        <a:t>4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，从第</a:t>
                      </a:r>
                      <a:r>
                        <a:rPr lang="en-US" altLang="zh-CN" sz="1800" kern="1200" baseline="0" dirty="0" smtClean="0">
                          <a:solidFill>
                            <a:schemeClr val="dk1"/>
                          </a:solidFill>
                          <a:latin typeface="+mn-lt"/>
                          <a:ea typeface="+mn-ea"/>
                          <a:cs typeface="+mn-cs"/>
                        </a:rPr>
                        <a:t>1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开始</a:t>
                      </a:r>
                      <a:endParaRPr lang="zh-CN" altLang="en-US" dirty="0"/>
                    </a:p>
                  </a:txBody>
                  <a:tcPr/>
                </a:tc>
              </a:tr>
              <a:tr h="370840">
                <a:tc>
                  <a:txBody>
                    <a:bodyPr/>
                    <a:lstStyle/>
                    <a:p>
                      <a:r>
                        <a:rPr lang="en-US" altLang="zh-CN" dirty="0" smtClean="0"/>
                        <a:t>8</a:t>
                      </a:r>
                      <a:endParaRPr lang="zh-CN" altLang="en-US" dirty="0"/>
                    </a:p>
                  </a:txBody>
                  <a:tcPr/>
                </a:tc>
                <a:tc gridSpan="3">
                  <a:txBody>
                    <a:bodyPr/>
                    <a:lstStyle/>
                    <a:p>
                      <a:r>
                        <a:rPr lang="zh-CN" altLang="en-US" sz="1800" kern="1200" baseline="0" dirty="0" smtClean="0">
                          <a:solidFill>
                            <a:schemeClr val="dk1"/>
                          </a:solidFill>
                          <a:latin typeface="+mn-lt"/>
                          <a:ea typeface="+mn-ea"/>
                          <a:cs typeface="+mn-cs"/>
                        </a:rPr>
                        <a:t>从</a:t>
                      </a:r>
                      <a:r>
                        <a:rPr lang="en-US" altLang="zh-CN" sz="1800" kern="1200" baseline="0" dirty="0" smtClean="0">
                          <a:solidFill>
                            <a:schemeClr val="dk1"/>
                          </a:solidFill>
                          <a:latin typeface="+mn-lt"/>
                          <a:ea typeface="+mn-ea"/>
                          <a:cs typeface="+mn-cs"/>
                        </a:rPr>
                        <a:t>[0.5143876, 0.514402 </a:t>
                      </a:r>
                      <a:r>
                        <a:rPr lang="zh-CN" altLang="en-US" sz="1800" kern="1200" baseline="0" dirty="0" smtClean="0">
                          <a:solidFill>
                            <a:schemeClr val="dk1"/>
                          </a:solidFill>
                          <a:latin typeface="+mn-lt"/>
                          <a:ea typeface="+mn-ea"/>
                          <a:cs typeface="+mn-cs"/>
                        </a:rPr>
                        <a:t>中选择一个数作为输出：</a:t>
                      </a:r>
                      <a:r>
                        <a:rPr lang="en-US" altLang="zh-CN" sz="1800" kern="1200" baseline="0" dirty="0" smtClean="0">
                          <a:solidFill>
                            <a:schemeClr val="dk1"/>
                          </a:solidFill>
                          <a:latin typeface="+mn-lt"/>
                          <a:ea typeface="+mn-ea"/>
                          <a:cs typeface="+mn-cs"/>
                        </a:rPr>
                        <a:t>0.5143876</a:t>
                      </a:r>
                      <a:endParaRPr lang="zh-CN" altLang="en-US" dirty="0"/>
                    </a:p>
                  </a:txBody>
                  <a:tcPr/>
                </a:tc>
                <a:tc hMerge="1">
                  <a:txBody>
                    <a:bodyPr/>
                    <a:lstStyle/>
                    <a:p>
                      <a:endParaRPr lang="zh-CN" altLang="en-US" dirty="0"/>
                    </a:p>
                  </a:txBody>
                  <a:tcPr/>
                </a:tc>
                <a:tc hMerge="1">
                  <a:txBody>
                    <a:bodyPr/>
                    <a:lstStyle/>
                    <a:p>
                      <a:endParaRPr lang="zh-CN" altLang="en-US" dirty="0"/>
                    </a:p>
                  </a:txBody>
                  <a:tcPr/>
                </a:tc>
              </a:tr>
            </a:tbl>
          </a:graphicData>
        </a:graphic>
      </p:graphicFrame>
      <p:sp>
        <p:nvSpPr>
          <p:cNvPr id="64566" name="TextBox 5"/>
          <p:cNvSpPr txBox="1">
            <a:spLocks noChangeArrowheads="1"/>
          </p:cNvSpPr>
          <p:nvPr/>
        </p:nvSpPr>
        <p:spPr bwMode="auto">
          <a:xfrm>
            <a:off x="500063" y="5786438"/>
            <a:ext cx="3286125" cy="461962"/>
          </a:xfrm>
          <a:prstGeom prst="rect">
            <a:avLst/>
          </a:prstGeom>
          <a:noFill/>
          <a:ln w="9525">
            <a:noFill/>
            <a:miter lim="800000"/>
            <a:headEnd/>
            <a:tailEnd/>
          </a:ln>
        </p:spPr>
        <p:txBody>
          <a:bodyPr>
            <a:spAutoFit/>
          </a:bodyPr>
          <a:lstStyle/>
          <a:p>
            <a:r>
              <a:rPr lang="zh-CN" altLang="en-US"/>
              <a:t>编码结果如何输出？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p:nvPr>
        </p:nvSpPr>
        <p:spPr>
          <a:xfrm>
            <a:off x="1000125" y="457200"/>
            <a:ext cx="7786688" cy="563563"/>
          </a:xfrm>
        </p:spPr>
        <p:txBody>
          <a:bodyPr/>
          <a:lstStyle/>
          <a:p>
            <a:r>
              <a:rPr kumimoji="1" lang="en-US" altLang="zh-CN" sz="6600" b="0" dirty="0" smtClean="0">
                <a:solidFill>
                  <a:srgbClr val="CC0000"/>
                </a:solidFill>
                <a:latin typeface="Harlow Solid Italic" pitchFamily="82" charset="0"/>
                <a:ea typeface="宋体" pitchFamily="2" charset="-122"/>
              </a:rPr>
              <a:t>1</a:t>
            </a:r>
            <a:r>
              <a:rPr kumimoji="1" lang="zh-CN" altLang="en-US" sz="4400" b="0" dirty="0" smtClean="0">
                <a:solidFill>
                  <a:srgbClr val="CC0000"/>
                </a:solidFill>
                <a:latin typeface="Arial Rounded MT Bold" pitchFamily="34" charset="0"/>
                <a:ea typeface="宋体" pitchFamily="2" charset="-122"/>
              </a:rPr>
              <a:t>分钟</a:t>
            </a:r>
            <a:r>
              <a:rPr kumimoji="1" lang="zh-CN" altLang="en-US" dirty="0" smtClean="0">
                <a:solidFill>
                  <a:srgbClr val="2453B2"/>
                </a:solidFill>
                <a:latin typeface="Verdana" pitchFamily="34" charset="0"/>
                <a:ea typeface="宋体" pitchFamily="2" charset="-122"/>
                <a:cs typeface="Verdana" pitchFamily="34" charset="0"/>
              </a:rPr>
              <a:t>数字</a:t>
            </a:r>
            <a:r>
              <a:rPr kumimoji="1" lang="zh-CN" altLang="zh-CN" dirty="0" smtClean="0">
                <a:solidFill>
                  <a:srgbClr val="2453B2"/>
                </a:solidFill>
                <a:latin typeface="Verdana" pitchFamily="34" charset="0"/>
                <a:ea typeface="宋体" pitchFamily="2" charset="-122"/>
                <a:cs typeface="Verdana" pitchFamily="34" charset="0"/>
              </a:rPr>
              <a:t>音</a:t>
            </a:r>
            <a:r>
              <a:rPr kumimoji="1" lang="zh-CN" altLang="en-US" dirty="0" smtClean="0">
                <a:solidFill>
                  <a:srgbClr val="2453B2"/>
                </a:solidFill>
                <a:latin typeface="Verdana" pitchFamily="34" charset="0"/>
                <a:ea typeface="宋体" pitchFamily="2" charset="-122"/>
                <a:cs typeface="Verdana" pitchFamily="34" charset="0"/>
              </a:rPr>
              <a:t>频信号需要的存储空间</a:t>
            </a:r>
            <a:endParaRPr lang="zh-CN" altLang="en-US" dirty="0" smtClean="0">
              <a:solidFill>
                <a:srgbClr val="2453B2"/>
              </a:solidFill>
              <a:latin typeface="Verdana" pitchFamily="34" charset="0"/>
              <a:ea typeface="宋体" pitchFamily="2" charset="-122"/>
              <a:cs typeface="Verdana" pitchFamily="34" charset="0"/>
            </a:endParaRPr>
          </a:p>
        </p:txBody>
      </p:sp>
      <p:sp>
        <p:nvSpPr>
          <p:cNvPr id="5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122" name="Object 2"/>
          <p:cNvGraphicFramePr>
            <a:graphicFrameLocks noChangeAspect="1"/>
          </p:cNvGraphicFramePr>
          <p:nvPr/>
        </p:nvGraphicFramePr>
        <p:xfrm>
          <a:off x="795338" y="1431925"/>
          <a:ext cx="7931150" cy="4889500"/>
        </p:xfrm>
        <a:graphic>
          <a:graphicData uri="http://schemas.openxmlformats.org/presentationml/2006/ole">
            <p:oleObj spid="_x0000_s5122" name="Document" r:id="rId3" imgW="7757919" imgH="4792554" progId="Word.Document.8">
              <p:embed/>
            </p:oleObj>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295400" y="332656"/>
            <a:ext cx="7086600" cy="563563"/>
          </a:xfrm>
        </p:spPr>
        <p:txBody>
          <a:bodyPr/>
          <a:lstStyle/>
          <a:p>
            <a:r>
              <a:rPr lang="zh-CN" altLang="en-US" dirty="0" smtClean="0">
                <a:ea typeface="宋体" pitchFamily="2" charset="-122"/>
              </a:rPr>
              <a:t>算术编码总结</a:t>
            </a:r>
          </a:p>
        </p:txBody>
      </p:sp>
      <p:sp>
        <p:nvSpPr>
          <p:cNvPr id="65539" name="内容占位符 2"/>
          <p:cNvSpPr>
            <a:spLocks noGrp="1"/>
          </p:cNvSpPr>
          <p:nvPr>
            <p:ph idx="1"/>
          </p:nvPr>
        </p:nvSpPr>
        <p:spPr>
          <a:xfrm>
            <a:off x="928688" y="836712"/>
            <a:ext cx="7758112" cy="5472608"/>
          </a:xfrm>
        </p:spPr>
        <p:txBody>
          <a:bodyPr/>
          <a:lstStyle/>
          <a:p>
            <a:r>
              <a:rPr lang="zh-CN" altLang="en-US" sz="2400" dirty="0" smtClean="0">
                <a:latin typeface="Times New Roman" pitchFamily="18" charset="0"/>
                <a:ea typeface="宋体" pitchFamily="2" charset="-122"/>
              </a:rPr>
              <a:t>假定编码器和译码器都知道消息的长度，译码器的译码过程不会无限制的运行下去。实际上在译码器中需要添加一个专门的终止符，当译码器看到终止符时就停止译码</a:t>
            </a:r>
            <a:endParaRPr lang="en-US" altLang="zh-CN" sz="2400" dirty="0" smtClean="0">
              <a:latin typeface="Times New Roman" pitchFamily="18" charset="0"/>
              <a:ea typeface="宋体" pitchFamily="2" charset="-122"/>
            </a:endParaRPr>
          </a:p>
          <a:p>
            <a:r>
              <a:rPr lang="zh-CN" altLang="en-US" sz="2400" dirty="0" smtClean="0">
                <a:latin typeface="Times New Roman" pitchFamily="18" charset="0"/>
                <a:ea typeface="宋体" pitchFamily="2" charset="-122"/>
              </a:rPr>
              <a:t>算术编码器对整个消息只产生一个码字，这个码字是在间隔</a:t>
            </a:r>
            <a:r>
              <a:rPr lang="zh-CN" altLang="en-US" sz="2400" dirty="0" smtClean="0">
                <a:ea typeface="宋体" pitchFamily="2" charset="-122"/>
              </a:rPr>
              <a:t>[0, 1)</a:t>
            </a:r>
            <a:r>
              <a:rPr lang="zh-CN" altLang="en-US" sz="2400" dirty="0" smtClean="0">
                <a:latin typeface="Times New Roman" pitchFamily="18" charset="0"/>
                <a:ea typeface="宋体" pitchFamily="2" charset="-122"/>
              </a:rPr>
              <a:t>中的一个实数，因此译码器在接受到表示这个实数的所有位之前不能进行译码</a:t>
            </a:r>
            <a:endParaRPr lang="en-US" altLang="zh-CN" sz="2400" dirty="0" smtClean="0">
              <a:latin typeface="Times New Roman" pitchFamily="18" charset="0"/>
              <a:ea typeface="宋体" pitchFamily="2" charset="-122"/>
            </a:endParaRPr>
          </a:p>
          <a:p>
            <a:r>
              <a:rPr lang="zh-CN" altLang="en-US" sz="2400" dirty="0" smtClean="0">
                <a:latin typeface="宋体" pitchFamily="2" charset="-122"/>
                <a:ea typeface="宋体" pitchFamily="2" charset="-122"/>
              </a:rPr>
              <a:t>算术编码也是一种对错误很敏感的编码方法，如果有一位发生错误就会导致整个消息译错</a:t>
            </a:r>
            <a:endParaRPr lang="en-US" altLang="zh-CN" sz="2400" dirty="0" smtClean="0">
              <a:latin typeface="宋体" pitchFamily="2" charset="-122"/>
              <a:ea typeface="宋体" pitchFamily="2" charset="-122"/>
            </a:endParaRPr>
          </a:p>
          <a:p>
            <a:r>
              <a:rPr lang="zh-CN" altLang="en-US" sz="2400" dirty="0" smtClean="0">
                <a:latin typeface="宋体" pitchFamily="2" charset="-122"/>
                <a:ea typeface="宋体" pitchFamily="2" charset="-122"/>
              </a:rPr>
              <a:t>算术编码每次递推都要做乘法，效率比较低。二进制算术编码用移位代替乘法，效率大大提高，更加实用</a:t>
            </a:r>
            <a:endParaRPr lang="en-US" altLang="zh-CN" sz="2400" dirty="0" smtClean="0">
              <a:latin typeface="宋体" pitchFamily="2" charset="-122"/>
              <a:ea typeface="宋体" pitchFamily="2" charset="-122"/>
            </a:endParaRPr>
          </a:p>
          <a:p>
            <a:r>
              <a:rPr lang="zh-CN" altLang="en-US" sz="2400" dirty="0" smtClean="0">
                <a:ea typeface="宋体" pitchFamily="2" charset="-122"/>
              </a:rPr>
              <a:t>自适应算术编码可以在编码过程中根据符号出现的频繁程度动态修改分布概率，可以避免在编码之前必须精确求出信源概率的问题</a:t>
            </a:r>
          </a:p>
        </p:txBody>
      </p:sp>
      <p:sp>
        <p:nvSpPr>
          <p:cNvPr id="655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自适应算术编码举例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t="12558"/>
          <a:stretch>
            <a:fillRect/>
          </a:stretch>
        </p:blipFill>
        <p:spPr bwMode="auto">
          <a:xfrm>
            <a:off x="1115616" y="1772816"/>
            <a:ext cx="7211456" cy="3096344"/>
          </a:xfrm>
          <a:prstGeom prst="rect">
            <a:avLst/>
          </a:prstGeom>
          <a:noFill/>
          <a:ln w="9525">
            <a:noFill/>
            <a:miter lim="800000"/>
            <a:headEnd/>
            <a:tailEnd/>
          </a:ln>
        </p:spPr>
      </p:pic>
      <p:sp>
        <p:nvSpPr>
          <p:cNvPr id="6" name="TextBox 5"/>
          <p:cNvSpPr txBox="1"/>
          <p:nvPr/>
        </p:nvSpPr>
        <p:spPr>
          <a:xfrm>
            <a:off x="2915816" y="1268760"/>
            <a:ext cx="2448272" cy="461665"/>
          </a:xfrm>
          <a:prstGeom prst="rect">
            <a:avLst/>
          </a:prstGeom>
          <a:noFill/>
        </p:spPr>
        <p:txBody>
          <a:bodyPr wrap="square" rtlCol="0">
            <a:spAutoFit/>
          </a:bodyPr>
          <a:lstStyle/>
          <a:p>
            <a:r>
              <a:rPr lang="zh-CN" altLang="en-US" dirty="0" smtClean="0"/>
              <a:t>输入序列为</a:t>
            </a:r>
            <a:r>
              <a:rPr lang="en-US" altLang="zh-CN" dirty="0" smtClean="0"/>
              <a:t>bcc</a:t>
            </a:r>
            <a:endParaRPr lang="zh-CN" altLang="en-US" dirty="0"/>
          </a:p>
        </p:txBody>
      </p:sp>
      <p:graphicFrame>
        <p:nvGraphicFramePr>
          <p:cNvPr id="7" name="表格 6"/>
          <p:cNvGraphicFramePr>
            <a:graphicFrameLocks noGrp="1"/>
          </p:cNvGraphicFramePr>
          <p:nvPr/>
        </p:nvGraphicFramePr>
        <p:xfrm>
          <a:off x="1547664" y="5052784"/>
          <a:ext cx="6096000" cy="111252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dirty="0" smtClean="0"/>
                        <a:t>c</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3/6</a:t>
                      </a:r>
                      <a:endParaRPr lang="zh-CN" altLang="en-US" dirty="0"/>
                    </a:p>
                  </a:txBody>
                  <a:tcPr/>
                </a:tc>
              </a:tr>
              <a:tr h="370840">
                <a:tc>
                  <a:txBody>
                    <a:bodyPr/>
                    <a:lstStyle/>
                    <a:p>
                      <a:pPr algn="ctr"/>
                      <a:r>
                        <a:rPr lang="en-US" altLang="zh-CN" dirty="0" smtClean="0"/>
                        <a:t>b</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1/2</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2/6</a:t>
                      </a:r>
                      <a:endParaRPr lang="zh-CN" altLang="en-US" dirty="0"/>
                    </a:p>
                  </a:txBody>
                  <a:tcPr/>
                </a:tc>
              </a:tr>
              <a:tr h="370840">
                <a:tc>
                  <a:txBody>
                    <a:bodyPr/>
                    <a:lstStyle/>
                    <a:p>
                      <a:pPr algn="ctr"/>
                      <a:r>
                        <a:rPr lang="en-US" altLang="zh-CN" dirty="0" smtClean="0"/>
                        <a:t>a</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1/5</a:t>
                      </a:r>
                      <a:endParaRPr lang="zh-CN" altLang="en-US" dirty="0"/>
                    </a:p>
                  </a:txBody>
                  <a:tcPr/>
                </a:tc>
                <a:tc>
                  <a:txBody>
                    <a:bodyPr/>
                    <a:lstStyle/>
                    <a:p>
                      <a:pPr algn="ctr"/>
                      <a:r>
                        <a:rPr lang="en-US" altLang="zh-CN" dirty="0" smtClean="0"/>
                        <a:t>1/6</a:t>
                      </a:r>
                      <a:endParaRPr lang="zh-CN" altLang="en-US" dirty="0"/>
                    </a:p>
                  </a:txBody>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ea typeface="宋体" pitchFamily="2" charset="-122"/>
              </a:rPr>
              <a:t>词典编码</a:t>
            </a:r>
          </a:p>
        </p:txBody>
      </p:sp>
      <p:sp>
        <p:nvSpPr>
          <p:cNvPr id="69635" name="内容占位符 2"/>
          <p:cNvSpPr>
            <a:spLocks noGrp="1"/>
          </p:cNvSpPr>
          <p:nvPr>
            <p:ph idx="1"/>
          </p:nvPr>
        </p:nvSpPr>
        <p:spPr>
          <a:xfrm>
            <a:off x="1066800" y="1124744"/>
            <a:ext cx="7620000" cy="5184576"/>
          </a:xfrm>
        </p:spPr>
        <p:txBody>
          <a:bodyPr/>
          <a:lstStyle/>
          <a:p>
            <a:r>
              <a:rPr lang="zh-CN" altLang="en-US" dirty="0" smtClean="0">
                <a:ea typeface="宋体" pitchFamily="2" charset="-122"/>
              </a:rPr>
              <a:t>词典编码属于无损压缩技术</a:t>
            </a:r>
            <a:endParaRPr lang="en-US" altLang="zh-CN" dirty="0" smtClean="0">
              <a:ea typeface="宋体" pitchFamily="2" charset="-122"/>
            </a:endParaRPr>
          </a:p>
          <a:p>
            <a:pPr lvl="1"/>
            <a:r>
              <a:rPr lang="zh-CN" altLang="en-US" dirty="0" smtClean="0">
                <a:latin typeface="Arial" pitchFamily="34" charset="0"/>
                <a:ea typeface="宋体" pitchFamily="2" charset="-122"/>
              </a:rPr>
              <a:t>数据本身包含有重复代码序列</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用以前处理过的数据来表示编码过程中遇到的重复部分</a:t>
            </a:r>
            <a:endParaRPr lang="en-US" altLang="zh-CN" dirty="0" smtClean="0">
              <a:latin typeface="Arial" pitchFamily="34" charset="0"/>
              <a:ea typeface="宋体" pitchFamily="2" charset="-122"/>
            </a:endParaRPr>
          </a:p>
          <a:p>
            <a:pPr lvl="1"/>
            <a:r>
              <a:rPr lang="zh-CN" altLang="en-US" dirty="0" smtClean="0">
                <a:latin typeface="+mn-lt"/>
                <a:ea typeface="宋体" pitchFamily="2" charset="-122"/>
              </a:rPr>
              <a:t>静态词典编码技术：编码器需要事先构造词典，解码器要事先知道词典</a:t>
            </a:r>
            <a:endParaRPr lang="en-US" altLang="zh-CN" dirty="0" smtClean="0">
              <a:latin typeface="+mn-lt"/>
              <a:ea typeface="宋体" pitchFamily="2" charset="-122"/>
            </a:endParaRPr>
          </a:p>
          <a:p>
            <a:pPr lvl="1"/>
            <a:r>
              <a:rPr lang="zh-CN" altLang="en-US" dirty="0" smtClean="0">
                <a:latin typeface="+mn-lt"/>
                <a:ea typeface="宋体" pitchFamily="2" charset="-122"/>
              </a:rPr>
              <a:t>动态辞典编码技术：编码器将从被压缩的文本中自动导出词典，解码器解码时边解码边构造解码词典</a:t>
            </a:r>
            <a:endParaRPr lang="en-US" altLang="zh-CN" dirty="0" smtClean="0">
              <a:latin typeface="+mn-lt"/>
              <a:ea typeface="宋体" pitchFamily="2" charset="-122"/>
            </a:endParaRPr>
          </a:p>
        </p:txBody>
      </p:sp>
      <p:sp>
        <p:nvSpPr>
          <p:cNvPr id="696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dirty="0" smtClean="0">
                <a:ea typeface="宋体" pitchFamily="2" charset="-122"/>
              </a:rPr>
              <a:t>第一类词典编码</a:t>
            </a:r>
          </a:p>
        </p:txBody>
      </p:sp>
      <p:sp>
        <p:nvSpPr>
          <p:cNvPr id="70659" name="内容占位符 2"/>
          <p:cNvSpPr>
            <a:spLocks noGrp="1"/>
          </p:cNvSpPr>
          <p:nvPr>
            <p:ph idx="1"/>
          </p:nvPr>
        </p:nvSpPr>
        <p:spPr>
          <a:xfrm>
            <a:off x="357188" y="1000125"/>
            <a:ext cx="8329612" cy="3071813"/>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查找正在压缩的字符序列是否在前面输入的数据中出现过，如果是，则用指向早期出现过的字符串的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指针</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替代重复的字符串。</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所有算法都是以</a:t>
            </a:r>
            <a:r>
              <a:rPr lang="en-US" altLang="zh-CN" dirty="0" smtClean="0">
                <a:latin typeface="Arial" pitchFamily="34" charset="0"/>
                <a:ea typeface="宋体" pitchFamily="2" charset="-122"/>
              </a:rPr>
              <a:t>Abraham Lempel </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Jakob</a:t>
            </a:r>
            <a:r>
              <a:rPr lang="en-US" altLang="zh-CN" dirty="0" smtClean="0">
                <a:latin typeface="Arial" pitchFamily="34" charset="0"/>
                <a:ea typeface="宋体" pitchFamily="2" charset="-122"/>
              </a:rPr>
              <a:t> </a:t>
            </a:r>
            <a:r>
              <a:rPr lang="en-US" altLang="zh-CN" dirty="0" err="1" smtClean="0">
                <a:latin typeface="Arial" pitchFamily="34" charset="0"/>
                <a:ea typeface="宋体" pitchFamily="2" charset="-122"/>
              </a:rPr>
              <a:t>Ziv</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1977</a:t>
            </a:r>
            <a:r>
              <a:rPr lang="zh-CN" altLang="en-US" dirty="0" smtClean="0">
                <a:latin typeface="Arial" pitchFamily="34" charset="0"/>
                <a:ea typeface="宋体" pitchFamily="2" charset="-122"/>
              </a:rPr>
              <a:t>年开发和发表的称为</a:t>
            </a:r>
            <a:r>
              <a:rPr lang="en-US" altLang="zh-CN" dirty="0" smtClean="0">
                <a:latin typeface="Arial" pitchFamily="34" charset="0"/>
                <a:ea typeface="宋体" pitchFamily="2" charset="-122"/>
              </a:rPr>
              <a:t>LZ77</a:t>
            </a:r>
            <a:r>
              <a:rPr lang="zh-CN" altLang="en-US" dirty="0" smtClean="0">
                <a:latin typeface="Arial" pitchFamily="34" charset="0"/>
                <a:ea typeface="宋体" pitchFamily="2" charset="-122"/>
              </a:rPr>
              <a:t>算法为基础的</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1982</a:t>
            </a:r>
            <a:r>
              <a:rPr lang="zh-CN" altLang="en-US" dirty="0" smtClean="0">
                <a:latin typeface="Arial" pitchFamily="34" charset="0"/>
                <a:ea typeface="宋体" pitchFamily="2" charset="-122"/>
              </a:rPr>
              <a:t>年由</a:t>
            </a:r>
            <a:r>
              <a:rPr lang="en-US" altLang="zh-CN" dirty="0" err="1" smtClean="0">
                <a:latin typeface="Arial" pitchFamily="34" charset="0"/>
                <a:ea typeface="宋体" pitchFamily="2" charset="-122"/>
              </a:rPr>
              <a:t>Storer</a:t>
            </a:r>
            <a:r>
              <a:rPr lang="zh-CN" altLang="en-US" dirty="0" smtClean="0">
                <a:latin typeface="Arial" pitchFamily="34" charset="0"/>
                <a:ea typeface="宋体" pitchFamily="2" charset="-122"/>
              </a:rPr>
              <a:t>和</a:t>
            </a:r>
            <a:r>
              <a:rPr lang="en-US" altLang="zh-CN" dirty="0" smtClean="0">
                <a:latin typeface="Arial" pitchFamily="34" charset="0"/>
                <a:ea typeface="宋体" pitchFamily="2" charset="-122"/>
              </a:rPr>
              <a:t>Szymanski</a:t>
            </a:r>
            <a:r>
              <a:rPr lang="zh-CN" altLang="en-US" dirty="0" smtClean="0">
                <a:latin typeface="Arial" pitchFamily="34" charset="0"/>
                <a:ea typeface="宋体" pitchFamily="2" charset="-122"/>
              </a:rPr>
              <a:t>改进的称为</a:t>
            </a:r>
            <a:r>
              <a:rPr lang="en-US" altLang="zh-CN" dirty="0" smtClean="0">
                <a:latin typeface="Arial" pitchFamily="34" charset="0"/>
                <a:ea typeface="宋体" pitchFamily="2" charset="-122"/>
              </a:rPr>
              <a:t>LZSS</a:t>
            </a:r>
            <a:r>
              <a:rPr lang="zh-CN" altLang="en-US" dirty="0" smtClean="0">
                <a:latin typeface="Arial" pitchFamily="34" charset="0"/>
                <a:ea typeface="宋体" pitchFamily="2" charset="-122"/>
              </a:rPr>
              <a:t>算法</a:t>
            </a:r>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706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3"/>
          <p:cNvPicPr>
            <a:picLocks noChangeAspect="1" noChangeArrowheads="1"/>
          </p:cNvPicPr>
          <p:nvPr/>
        </p:nvPicPr>
        <p:blipFill>
          <a:blip r:embed="rId2" cstate="print"/>
          <a:srcRect/>
          <a:stretch>
            <a:fillRect/>
          </a:stretch>
        </p:blipFill>
        <p:spPr bwMode="gray">
          <a:xfrm>
            <a:off x="683568" y="3933056"/>
            <a:ext cx="6671020" cy="272018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ea typeface="宋体" pitchFamily="2" charset="-122"/>
              </a:rPr>
              <a:t>第二类词典编码</a:t>
            </a:r>
          </a:p>
        </p:txBody>
      </p:sp>
      <p:sp>
        <p:nvSpPr>
          <p:cNvPr id="72707" name="内容占位符 2"/>
          <p:cNvSpPr>
            <a:spLocks noGrp="1"/>
          </p:cNvSpPr>
          <p:nvPr>
            <p:ph idx="1"/>
          </p:nvPr>
        </p:nvSpPr>
        <p:spPr>
          <a:xfrm>
            <a:off x="314325" y="1124745"/>
            <a:ext cx="8686800" cy="4947444"/>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从输入的数据中创建一个</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短语词典</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 （这种短语可以是任意字符的组合）。编码数据过程中，遇到已经在词典中出现的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时，编码器就输出这个词典中该短语的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索引号</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，而不是短语本身</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err="1" smtClean="0">
                <a:latin typeface="Arial" pitchFamily="34" charset="0"/>
                <a:ea typeface="宋体" pitchFamily="2" charset="-122"/>
              </a:rPr>
              <a:t>J.Ziv</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A.Lempel</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1978</a:t>
            </a:r>
            <a:r>
              <a:rPr lang="zh-CN" altLang="en-US" dirty="0" smtClean="0">
                <a:latin typeface="Arial" pitchFamily="34" charset="0"/>
                <a:ea typeface="宋体" pitchFamily="2" charset="-122"/>
              </a:rPr>
              <a:t>年首次发表了介绍这种编码方法的文章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Terry </a:t>
            </a:r>
            <a:r>
              <a:rPr lang="en-US" altLang="zh-CN" dirty="0" err="1" smtClean="0">
                <a:latin typeface="Arial" pitchFamily="34" charset="0"/>
                <a:ea typeface="宋体" pitchFamily="2" charset="-122"/>
              </a:rPr>
              <a:t>A.Weltch</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1984</a:t>
            </a:r>
            <a:r>
              <a:rPr lang="zh-CN" altLang="en-US" dirty="0" smtClean="0">
                <a:latin typeface="Arial" pitchFamily="34" charset="0"/>
                <a:ea typeface="宋体" pitchFamily="2" charset="-122"/>
              </a:rPr>
              <a:t>年发表了改进这种编码算法的文章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把这种编码方法称为</a:t>
            </a: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Lempel-Ziv </a:t>
            </a:r>
            <a:r>
              <a:rPr lang="en-US" altLang="zh-CN" dirty="0" err="1" smtClean="0">
                <a:latin typeface="Arial" pitchFamily="34" charset="0"/>
                <a:ea typeface="宋体" pitchFamily="2" charset="-122"/>
              </a:rPr>
              <a:t>Walch</a:t>
            </a:r>
            <a:r>
              <a:rPr lang="zh-CN" altLang="en-US" dirty="0" smtClean="0">
                <a:latin typeface="Arial" pitchFamily="34" charset="0"/>
                <a:ea typeface="宋体" pitchFamily="2" charset="-122"/>
              </a:rPr>
              <a:t>）压缩编码</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是一种完全可逆的算法，与其他算法比较，往往具有更高的压缩效率，被广泛应用于多种流行的压缩软件中</a:t>
            </a:r>
          </a:p>
          <a:p>
            <a:endParaRPr lang="zh-CN" altLang="en-US" dirty="0" smtClean="0">
              <a:ea typeface="宋体" pitchFamily="2" charset="-122"/>
            </a:endParaRPr>
          </a:p>
        </p:txBody>
      </p:sp>
      <p:sp>
        <p:nvSpPr>
          <p:cNvPr id="727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ea typeface="宋体" pitchFamily="2" charset="-122"/>
              </a:rPr>
              <a:t>第二类方法示意图</a:t>
            </a:r>
          </a:p>
        </p:txBody>
      </p:sp>
      <p:sp>
        <p:nvSpPr>
          <p:cNvPr id="737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3732" name="Picture 3"/>
          <p:cNvPicPr>
            <a:picLocks noChangeAspect="1" noChangeArrowheads="1"/>
          </p:cNvPicPr>
          <p:nvPr/>
        </p:nvPicPr>
        <p:blipFill>
          <a:blip r:embed="rId2" cstate="print"/>
          <a:srcRect/>
          <a:stretch>
            <a:fillRect/>
          </a:stretch>
        </p:blipFill>
        <p:spPr bwMode="gray">
          <a:xfrm>
            <a:off x="457200" y="1600200"/>
            <a:ext cx="8229600" cy="45259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ea typeface="宋体" pitchFamily="2" charset="-122"/>
              </a:rPr>
              <a:t>词典编码参考文献和相关网站</a:t>
            </a:r>
          </a:p>
        </p:txBody>
      </p:sp>
      <p:sp>
        <p:nvSpPr>
          <p:cNvPr id="74755" name="内容占位符 2"/>
          <p:cNvSpPr>
            <a:spLocks noGrp="1"/>
          </p:cNvSpPr>
          <p:nvPr>
            <p:ph idx="1"/>
          </p:nvPr>
        </p:nvSpPr>
        <p:spPr>
          <a:xfrm>
            <a:off x="428625" y="1371600"/>
            <a:ext cx="8258175" cy="4700588"/>
          </a:xfrm>
        </p:spPr>
        <p:txBody>
          <a:bodyPr/>
          <a:lstStyle/>
          <a:p>
            <a:pPr marL="990600" lvl="1" indent="-533400">
              <a:lnSpc>
                <a:spcPct val="80000"/>
              </a:lnSpc>
              <a:buFont typeface="Wingdings" pitchFamily="2" charset="2"/>
              <a:buNone/>
            </a:pPr>
            <a:r>
              <a:rPr lang="en-US" altLang="zh-CN" sz="2000" smtClean="0">
                <a:latin typeface="Arial" pitchFamily="34" charset="0"/>
                <a:ea typeface="宋体" pitchFamily="2" charset="-122"/>
              </a:rPr>
              <a:t>David Salomon, </a:t>
            </a:r>
            <a:r>
              <a:rPr lang="en-US" altLang="zh-CN" sz="2000" i="1" smtClean="0">
                <a:latin typeface="Arial" pitchFamily="34" charset="0"/>
                <a:ea typeface="宋体" pitchFamily="2" charset="-122"/>
              </a:rPr>
              <a:t>Data Compression</a:t>
            </a:r>
            <a:r>
              <a:rPr lang="en-US" altLang="zh-CN" sz="2000" smtClean="0">
                <a:latin typeface="Arial" pitchFamily="34" charset="0"/>
                <a:ea typeface="宋体" pitchFamily="2" charset="-122"/>
              </a:rPr>
              <a:t>, ISBN 0-387-40697-2, Third Edition, Springer-Verlag, 2004</a:t>
            </a:r>
          </a:p>
          <a:p>
            <a:pPr marL="990600" lvl="1" indent="-533400">
              <a:lnSpc>
                <a:spcPct val="80000"/>
              </a:lnSpc>
              <a:buFont typeface="Wingdings" pitchFamily="2" charset="2"/>
              <a:buNone/>
            </a:pPr>
            <a:r>
              <a:rPr lang="en-US" altLang="zh-CN" sz="2000" smtClean="0">
                <a:latin typeface="Arial" pitchFamily="34" charset="0"/>
                <a:ea typeface="宋体" pitchFamily="2" charset="-122"/>
              </a:rPr>
              <a:t>Data Compression Reference Center</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2"/>
              </a:rPr>
              <a:t>http://compress.rasip.fer.hr/index_menu.htm</a:t>
            </a:r>
            <a:endParaRPr lang="en-US" altLang="zh-CN" sz="2000" smtClean="0">
              <a:latin typeface="Arial" pitchFamily="34" charset="0"/>
              <a:ea typeface="宋体" pitchFamily="2" charset="-122"/>
            </a:endParaRPr>
          </a:p>
          <a:p>
            <a:pPr marL="990600" lvl="1" indent="-533400">
              <a:lnSpc>
                <a:spcPct val="80000"/>
              </a:lnSpc>
              <a:buFont typeface="Wingdings" pitchFamily="2" charset="2"/>
              <a:buNone/>
            </a:pPr>
            <a:r>
              <a:rPr lang="en-US" altLang="zh-CN" sz="2000" smtClean="0">
                <a:latin typeface="Arial" pitchFamily="34" charset="0"/>
                <a:ea typeface="宋体" pitchFamily="2" charset="-122"/>
              </a:rPr>
              <a:t>Timothy C.Bell, John G.Cleary, Ian H.Witten. </a:t>
            </a:r>
            <a:r>
              <a:rPr lang="en-US" altLang="zh-CN" sz="2000" i="1" smtClean="0">
                <a:latin typeface="Arial" pitchFamily="34" charset="0"/>
                <a:ea typeface="宋体" pitchFamily="2" charset="-122"/>
              </a:rPr>
              <a:t>Text Compression</a:t>
            </a:r>
            <a:r>
              <a:rPr lang="en-US" altLang="zh-CN" sz="2000" smtClean="0">
                <a:latin typeface="Arial" pitchFamily="34" charset="0"/>
                <a:ea typeface="宋体" pitchFamily="2" charset="-122"/>
              </a:rPr>
              <a:t>. Prentice-Hall, Inc.,1990</a:t>
            </a:r>
          </a:p>
          <a:p>
            <a:pPr marL="990600" lvl="1" indent="-533400">
              <a:lnSpc>
                <a:spcPct val="80000"/>
              </a:lnSpc>
              <a:buFont typeface="Wingdings" pitchFamily="2" charset="2"/>
              <a:buNone/>
            </a:pPr>
            <a:r>
              <a:rPr lang="en-US" altLang="zh-CN" sz="2000" smtClean="0">
                <a:latin typeface="Arial" pitchFamily="34" charset="0"/>
                <a:ea typeface="宋体" pitchFamily="2" charset="-122"/>
              </a:rPr>
              <a:t>Ziv, J. and Lempel, A.. A </a:t>
            </a:r>
            <a:r>
              <a:rPr lang="en-US" altLang="zh-CN" sz="2000" i="1" smtClean="0">
                <a:latin typeface="Arial" pitchFamily="34" charset="0"/>
                <a:ea typeface="宋体" pitchFamily="2" charset="-122"/>
              </a:rPr>
              <a:t>Universal Algorithm for Sequential Data Compression</a:t>
            </a:r>
            <a:r>
              <a:rPr lang="en-US" altLang="zh-CN" sz="2000" smtClean="0">
                <a:latin typeface="Arial" pitchFamily="34" charset="0"/>
                <a:ea typeface="宋体" pitchFamily="2" charset="-122"/>
              </a:rPr>
              <a:t>.  IEEE Transactions on Information Theory, May 1977</a:t>
            </a:r>
          </a:p>
          <a:p>
            <a:pPr marL="990600" lvl="1" indent="-533400">
              <a:lnSpc>
                <a:spcPct val="80000"/>
              </a:lnSpc>
              <a:buFont typeface="Wingdings" pitchFamily="2" charset="2"/>
              <a:buNone/>
            </a:pPr>
            <a:r>
              <a:rPr lang="en-US" altLang="zh-CN" sz="2000" smtClean="0">
                <a:latin typeface="Arial" pitchFamily="34" charset="0"/>
                <a:ea typeface="宋体" pitchFamily="2" charset="-122"/>
              </a:rPr>
              <a:t>Terry A. Welch, </a:t>
            </a:r>
            <a:r>
              <a:rPr lang="en-US" altLang="zh-CN" sz="2000" i="1" smtClean="0">
                <a:latin typeface="Arial" pitchFamily="34" charset="0"/>
                <a:ea typeface="宋体" pitchFamily="2" charset="-122"/>
              </a:rPr>
              <a:t>A Technique for High-Performance Data Compression.</a:t>
            </a:r>
            <a:r>
              <a:rPr lang="en-US" altLang="zh-CN" sz="2000" smtClean="0">
                <a:latin typeface="Arial" pitchFamily="34" charset="0"/>
                <a:ea typeface="宋体" pitchFamily="2" charset="-122"/>
              </a:rPr>
              <a:t> Computer, June 1984</a:t>
            </a:r>
          </a:p>
          <a:p>
            <a:pPr marL="990600" lvl="1" indent="-533400">
              <a:lnSpc>
                <a:spcPct val="80000"/>
              </a:lnSpc>
              <a:buFont typeface="Wingdings" pitchFamily="2" charset="2"/>
              <a:buNone/>
            </a:pPr>
            <a:r>
              <a:rPr lang="en-US" altLang="zh-CN" sz="2000" smtClean="0">
                <a:latin typeface="Arial" pitchFamily="34" charset="0"/>
                <a:ea typeface="宋体" pitchFamily="2" charset="-122"/>
              </a:rPr>
              <a:t>Nelson, M.R. </a:t>
            </a:r>
            <a:r>
              <a:rPr lang="en-US" altLang="zh-CN" sz="2000" i="1" smtClean="0">
                <a:latin typeface="Arial" pitchFamily="34" charset="0"/>
                <a:ea typeface="宋体" pitchFamily="2" charset="-122"/>
              </a:rPr>
              <a:t>LZW Data Compression</a:t>
            </a:r>
            <a:r>
              <a:rPr lang="en-US" altLang="zh-CN" sz="2000" smtClean="0">
                <a:latin typeface="Arial" pitchFamily="34" charset="0"/>
                <a:ea typeface="宋体" pitchFamily="2" charset="-122"/>
              </a:rPr>
              <a:t>. Dr. Dobb's Journal, October 1989</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3"/>
              </a:rPr>
              <a:t>http://marknelson.us/1989/10/01/lzw-data-compression/</a:t>
            </a:r>
            <a:r>
              <a:rPr lang="en-US" altLang="zh-CN" sz="2000" smtClean="0">
                <a:latin typeface="Arial" pitchFamily="34" charset="0"/>
                <a:ea typeface="宋体" pitchFamily="2" charset="-122"/>
              </a:rPr>
              <a:t> </a:t>
            </a:r>
          </a:p>
          <a:p>
            <a:pPr marL="990600" lvl="1" indent="-533400">
              <a:lnSpc>
                <a:spcPct val="80000"/>
              </a:lnSpc>
              <a:buFont typeface="Wingdings" pitchFamily="2" charset="2"/>
              <a:buNone/>
            </a:pPr>
            <a:r>
              <a:rPr lang="en-US" altLang="zh-CN" sz="2000" smtClean="0">
                <a:latin typeface="Arial" pitchFamily="34" charset="0"/>
                <a:ea typeface="宋体" pitchFamily="2" charset="-122"/>
              </a:rPr>
              <a:t>R.Hunter and A.H.Robison. </a:t>
            </a:r>
            <a:r>
              <a:rPr lang="en-US" altLang="zh-CN" sz="2000" i="1" smtClean="0">
                <a:latin typeface="Arial" pitchFamily="34" charset="0"/>
                <a:ea typeface="宋体" pitchFamily="2" charset="-122"/>
              </a:rPr>
              <a:t>International Digital Facsimile Coding Standards</a:t>
            </a:r>
            <a:r>
              <a:rPr lang="en-US" altLang="zh-CN" sz="2000" smtClean="0">
                <a:latin typeface="Arial" pitchFamily="34" charset="0"/>
                <a:ea typeface="宋体" pitchFamily="2" charset="-122"/>
              </a:rPr>
              <a:t>. Proceedings of the IEEE, Vol.68, No.7</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July, 1980</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pp854</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867</a:t>
            </a:r>
            <a:endParaRPr lang="zh-CN" altLang="en-US" smtClean="0">
              <a:latin typeface="Arial" pitchFamily="34" charset="0"/>
              <a:ea typeface="宋体" pitchFamily="2" charset="-122"/>
            </a:endParaRPr>
          </a:p>
        </p:txBody>
      </p:sp>
      <p:sp>
        <p:nvSpPr>
          <p:cNvPr id="747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ea typeface="宋体" pitchFamily="2" charset="-122"/>
              </a:rPr>
              <a:t>预测编码</a:t>
            </a:r>
          </a:p>
        </p:txBody>
      </p:sp>
      <p:sp>
        <p:nvSpPr>
          <p:cNvPr id="75779" name="内容占位符 2"/>
          <p:cNvSpPr>
            <a:spLocks noGrp="1"/>
          </p:cNvSpPr>
          <p:nvPr>
            <p:ph idx="1"/>
          </p:nvPr>
        </p:nvSpPr>
        <p:spPr>
          <a:xfrm>
            <a:off x="642938" y="1371600"/>
            <a:ext cx="8043862" cy="4700588"/>
          </a:xfrm>
        </p:spPr>
        <p:txBody>
          <a:bodyPr/>
          <a:lstStyle/>
          <a:p>
            <a:r>
              <a:rPr lang="zh-CN" altLang="en-US" sz="2800" dirty="0" smtClean="0">
                <a:ea typeface="宋体" pitchFamily="2" charset="-122"/>
              </a:rPr>
              <a:t>依据：图像中局部区域的像素是高度相关的，可以用先前像素的有关灰度知识来对当前像素的灰度进行估计，这就是预测。</a:t>
            </a:r>
            <a:endParaRPr lang="en-US" altLang="zh-CN" sz="2800" dirty="0" smtClean="0">
              <a:ea typeface="宋体" pitchFamily="2" charset="-122"/>
            </a:endParaRPr>
          </a:p>
          <a:p>
            <a:r>
              <a:rPr lang="zh-CN" altLang="en-US" sz="2800" dirty="0" smtClean="0">
                <a:ea typeface="宋体" pitchFamily="2" charset="-122"/>
              </a:rPr>
              <a:t>如果预测是正确的，则不必对每一个像素的灰度都进行压缩，而是把预测值与实际像素值之间的差值经过熵编码后发送到接收端，接收端通过预测值</a:t>
            </a:r>
            <a:r>
              <a:rPr lang="en-US" altLang="zh-CN" sz="2800" dirty="0" smtClean="0">
                <a:ea typeface="宋体" pitchFamily="2" charset="-122"/>
              </a:rPr>
              <a:t>+</a:t>
            </a:r>
            <a:r>
              <a:rPr lang="zh-CN" altLang="en-US" sz="2800" dirty="0" smtClean="0">
                <a:ea typeface="宋体" pitchFamily="2" charset="-122"/>
              </a:rPr>
              <a:t>差值信号来重建原像素。</a:t>
            </a:r>
            <a:endParaRPr lang="en-US" altLang="zh-CN" sz="2800" dirty="0" smtClean="0">
              <a:ea typeface="宋体" pitchFamily="2" charset="-122"/>
            </a:endParaRPr>
          </a:p>
          <a:p>
            <a:r>
              <a:rPr lang="zh-CN" altLang="en-US" sz="2800" dirty="0" smtClean="0">
                <a:ea typeface="宋体" pitchFamily="2" charset="-122"/>
              </a:rPr>
              <a:t>分类</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线性预测编码</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非线性预测编码</a:t>
            </a:r>
          </a:p>
        </p:txBody>
      </p:sp>
      <p:sp>
        <p:nvSpPr>
          <p:cNvPr id="757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ea typeface="宋体" pitchFamily="2" charset="-122"/>
              </a:rPr>
              <a:t>差值编码原理图</a:t>
            </a:r>
          </a:p>
        </p:txBody>
      </p:sp>
      <p:sp>
        <p:nvSpPr>
          <p:cNvPr id="768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6804" name="Picture 2"/>
          <p:cNvPicPr>
            <a:picLocks noChangeAspect="1" noChangeArrowheads="1"/>
          </p:cNvPicPr>
          <p:nvPr/>
        </p:nvPicPr>
        <p:blipFill>
          <a:blip r:embed="rId2" cstate="print"/>
          <a:srcRect/>
          <a:stretch>
            <a:fillRect/>
          </a:stretch>
        </p:blipFill>
        <p:spPr bwMode="auto">
          <a:xfrm>
            <a:off x="500063" y="1500188"/>
            <a:ext cx="8491537" cy="2643187"/>
          </a:xfrm>
          <a:prstGeom prst="rect">
            <a:avLst/>
          </a:prstGeom>
          <a:noFill/>
          <a:ln w="9525">
            <a:noFill/>
            <a:miter lim="800000"/>
            <a:headEnd/>
            <a:tailEnd/>
          </a:ln>
        </p:spPr>
      </p:pic>
      <p:sp>
        <p:nvSpPr>
          <p:cNvPr id="76805" name="TextBox 5"/>
          <p:cNvSpPr txBox="1">
            <a:spLocks noChangeArrowheads="1"/>
          </p:cNvSpPr>
          <p:nvPr/>
        </p:nvSpPr>
        <p:spPr bwMode="auto">
          <a:xfrm>
            <a:off x="1285875" y="4214813"/>
            <a:ext cx="1143000" cy="461962"/>
          </a:xfrm>
          <a:prstGeom prst="rect">
            <a:avLst/>
          </a:prstGeom>
          <a:noFill/>
          <a:ln w="9525">
            <a:noFill/>
            <a:miter lim="800000"/>
            <a:headEnd/>
            <a:tailEnd/>
          </a:ln>
        </p:spPr>
        <p:txBody>
          <a:bodyPr>
            <a:spAutoFit/>
          </a:bodyPr>
          <a:lstStyle/>
          <a:p>
            <a:r>
              <a:rPr lang="zh-CN" altLang="en-US"/>
              <a:t>发送端</a:t>
            </a:r>
          </a:p>
        </p:txBody>
      </p:sp>
      <p:sp>
        <p:nvSpPr>
          <p:cNvPr id="76806" name="TextBox 6"/>
          <p:cNvSpPr txBox="1">
            <a:spLocks noChangeArrowheads="1"/>
          </p:cNvSpPr>
          <p:nvPr/>
        </p:nvSpPr>
        <p:spPr bwMode="auto">
          <a:xfrm>
            <a:off x="6429375" y="4252913"/>
            <a:ext cx="1143000" cy="461962"/>
          </a:xfrm>
          <a:prstGeom prst="rect">
            <a:avLst/>
          </a:prstGeom>
          <a:noFill/>
          <a:ln w="9525">
            <a:noFill/>
            <a:miter lim="800000"/>
            <a:headEnd/>
            <a:tailEnd/>
          </a:ln>
        </p:spPr>
        <p:txBody>
          <a:bodyPr>
            <a:spAutoFit/>
          </a:bodyPr>
          <a:lstStyle/>
          <a:p>
            <a:r>
              <a:rPr lang="zh-CN" altLang="en-US"/>
              <a:t>接收端</a:t>
            </a:r>
          </a:p>
        </p:txBody>
      </p:sp>
      <p:sp>
        <p:nvSpPr>
          <p:cNvPr id="76807" name="TextBox 7"/>
          <p:cNvSpPr txBox="1">
            <a:spLocks noChangeArrowheads="1"/>
          </p:cNvSpPr>
          <p:nvPr/>
        </p:nvSpPr>
        <p:spPr bwMode="auto">
          <a:xfrm>
            <a:off x="714375" y="4786313"/>
            <a:ext cx="8072438" cy="1938337"/>
          </a:xfrm>
          <a:prstGeom prst="rect">
            <a:avLst/>
          </a:prstGeom>
          <a:noFill/>
          <a:ln w="9525">
            <a:noFill/>
            <a:miter lim="800000"/>
            <a:headEnd/>
            <a:tailEnd/>
          </a:ln>
        </p:spPr>
        <p:txBody>
          <a:bodyPr>
            <a:spAutoFit/>
          </a:bodyPr>
          <a:lstStyle/>
          <a:p>
            <a:r>
              <a:rPr lang="zh-CN" altLang="en-US"/>
              <a:t>发送端：输出的是当前样值与前一样值（预测值）的差值（预测误差）</a:t>
            </a:r>
            <a:endParaRPr lang="en-US" altLang="zh-CN"/>
          </a:p>
          <a:p>
            <a:r>
              <a:rPr lang="zh-CN" altLang="en-US"/>
              <a:t>接收端：将该预测误差与前一输出样值（预测值）相加，又还原为当前样值</a:t>
            </a:r>
            <a:endParaRPr lang="en-US" altLang="zh-CN"/>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ea typeface="宋体" pitchFamily="2" charset="-122"/>
              </a:rPr>
              <a:t>输入与输出结果的计算</a:t>
            </a:r>
          </a:p>
        </p:txBody>
      </p:sp>
      <p:sp>
        <p:nvSpPr>
          <p:cNvPr id="77827" name="内容占位符 2"/>
          <p:cNvSpPr>
            <a:spLocks noGrp="1"/>
          </p:cNvSpPr>
          <p:nvPr>
            <p:ph idx="1"/>
          </p:nvPr>
        </p:nvSpPr>
        <p:spPr>
          <a:xfrm>
            <a:off x="683568" y="1268760"/>
            <a:ext cx="8136904" cy="5081736"/>
          </a:xfrm>
        </p:spPr>
        <p:txBody>
          <a:bodyPr/>
          <a:lstStyle/>
          <a:p>
            <a:r>
              <a:rPr lang="zh-CN" altLang="en-US" sz="2400" dirty="0" smtClean="0">
                <a:ea typeface="宋体" pitchFamily="2" charset="-122"/>
              </a:rPr>
              <a:t>发送端输出的预测误差为</a:t>
            </a:r>
            <a:endParaRPr lang="en-US" altLang="zh-CN" sz="2400" dirty="0" smtClean="0">
              <a:ea typeface="宋体" pitchFamily="2" charset="-122"/>
            </a:endParaRPr>
          </a:p>
          <a:p>
            <a:r>
              <a:rPr lang="zh-CN" altLang="en-US" sz="2400" dirty="0" smtClean="0">
                <a:ea typeface="宋体" pitchFamily="2" charset="-122"/>
              </a:rPr>
              <a:t>经过量化器</a:t>
            </a:r>
            <a:r>
              <a:rPr lang="en-US" altLang="zh-CN" sz="2400" dirty="0" smtClean="0">
                <a:ea typeface="宋体" pitchFamily="2" charset="-122"/>
              </a:rPr>
              <a:t>Q</a:t>
            </a:r>
            <a:r>
              <a:rPr lang="zh-CN" altLang="en-US" sz="2400" dirty="0" smtClean="0">
                <a:ea typeface="宋体" pitchFamily="2" charset="-122"/>
              </a:rPr>
              <a:t>后</a:t>
            </a:r>
            <a:endParaRPr lang="en-US" altLang="zh-CN" sz="2400" dirty="0" smtClean="0">
              <a:ea typeface="宋体" pitchFamily="2" charset="-122"/>
            </a:endParaRPr>
          </a:p>
          <a:p>
            <a:pPr>
              <a:buNone/>
            </a:pPr>
            <a:r>
              <a:rPr lang="zh-CN" altLang="en-US" sz="2400" dirty="0" smtClean="0">
                <a:ea typeface="宋体" pitchFamily="2" charset="-122"/>
              </a:rPr>
              <a:t>其中      为量化器误差或称为量化噪声</a:t>
            </a:r>
            <a:endParaRPr lang="en-US" altLang="zh-CN" sz="2400" dirty="0" smtClean="0">
              <a:ea typeface="宋体" pitchFamily="2" charset="-122"/>
            </a:endParaRPr>
          </a:p>
          <a:p>
            <a:r>
              <a:rPr lang="zh-CN" altLang="en-US" sz="2400" dirty="0" smtClean="0">
                <a:ea typeface="宋体" pitchFamily="2" charset="-122"/>
              </a:rPr>
              <a:t>接收端的输出信号为</a:t>
            </a:r>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中，除了含有</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和差值△</a:t>
            </a:r>
            <a:r>
              <a:rPr lang="en-US" altLang="zh-CN" sz="2400" dirty="0" smtClean="0">
                <a:ea typeface="宋体" pitchFamily="2" charset="-122"/>
              </a:rPr>
              <a:t>V</a:t>
            </a:r>
            <a:r>
              <a:rPr lang="en-US" altLang="zh-CN" sz="2400" baseline="-25000" dirty="0" smtClean="0">
                <a:ea typeface="宋体" pitchFamily="2" charset="-122"/>
              </a:rPr>
              <a:t>i(n)</a:t>
            </a:r>
            <a:r>
              <a:rPr lang="zh-CN" altLang="en-US" sz="2400" dirty="0" smtClean="0">
                <a:ea typeface="宋体" pitchFamily="2" charset="-122"/>
              </a:rPr>
              <a:t>外，还附加了一个量化噪声</a:t>
            </a:r>
            <a:r>
              <a:rPr lang="zh-CN" altLang="zh-CN" sz="2400" dirty="0" smtClean="0">
                <a:ea typeface="宋体" pitchFamily="2" charset="-122"/>
              </a:rPr>
              <a:t>ε</a:t>
            </a:r>
            <a:r>
              <a:rPr lang="en-US" altLang="zh-CN" sz="2400" baseline="-25000" dirty="0" smtClean="0">
                <a:ea typeface="宋体" pitchFamily="2" charset="-122"/>
              </a:rPr>
              <a:t>(n)</a:t>
            </a:r>
            <a:r>
              <a:rPr lang="zh-CN" altLang="en-US" sz="2400" dirty="0" smtClean="0">
                <a:ea typeface="宋体" pitchFamily="2" charset="-122"/>
              </a:rPr>
              <a:t>，且在前一个输出样值</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中，还含有与再前一个样值差值的量化噪声</a:t>
            </a:r>
            <a:r>
              <a:rPr lang="zh-CN" altLang="zh-CN" sz="2400" dirty="0" smtClean="0">
                <a:ea typeface="宋体" pitchFamily="2" charset="-122"/>
              </a:rPr>
              <a:t>ε</a:t>
            </a:r>
            <a:r>
              <a:rPr lang="en-US" altLang="zh-CN" sz="2400" baseline="-25000" dirty="0" smtClean="0">
                <a:ea typeface="宋体" pitchFamily="2" charset="-122"/>
              </a:rPr>
              <a:t>(n-1)</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中，含有前面历次差值的量化噪声</a:t>
            </a:r>
          </a:p>
        </p:txBody>
      </p:sp>
      <p:sp>
        <p:nvSpPr>
          <p:cNvPr id="778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782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3"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p>
        </p:txBody>
      </p:sp>
      <p:sp>
        <p:nvSpPr>
          <p:cNvPr id="77834"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5"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6"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8"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1665" name="Object 12"/>
          <p:cNvGraphicFramePr>
            <a:graphicFrameLocks noChangeAspect="1"/>
          </p:cNvGraphicFramePr>
          <p:nvPr/>
        </p:nvGraphicFramePr>
        <p:xfrm>
          <a:off x="5076056" y="1301329"/>
          <a:ext cx="2433638" cy="471488"/>
        </p:xfrm>
        <a:graphic>
          <a:graphicData uri="http://schemas.openxmlformats.org/presentationml/2006/ole">
            <p:oleObj spid="_x0000_s241665" name="公式" r:id="rId3" imgW="1231560" imgH="241200" progId="Equation.3">
              <p:embed/>
            </p:oleObj>
          </a:graphicData>
        </a:graphic>
      </p:graphicFrame>
      <p:graphicFrame>
        <p:nvGraphicFramePr>
          <p:cNvPr id="241666" name="Object 12"/>
          <p:cNvGraphicFramePr>
            <a:graphicFrameLocks noChangeAspect="1"/>
          </p:cNvGraphicFramePr>
          <p:nvPr/>
        </p:nvGraphicFramePr>
        <p:xfrm>
          <a:off x="4893270" y="1733377"/>
          <a:ext cx="2559050" cy="471487"/>
        </p:xfrm>
        <a:graphic>
          <a:graphicData uri="http://schemas.openxmlformats.org/presentationml/2006/ole">
            <p:oleObj spid="_x0000_s241666" name="公式" r:id="rId4" imgW="1295280" imgH="241200" progId="Equation.3">
              <p:embed/>
            </p:oleObj>
          </a:graphicData>
        </a:graphic>
      </p:graphicFrame>
      <p:graphicFrame>
        <p:nvGraphicFramePr>
          <p:cNvPr id="241667" name="Object 3"/>
          <p:cNvGraphicFramePr>
            <a:graphicFrameLocks noChangeAspect="1"/>
          </p:cNvGraphicFramePr>
          <p:nvPr/>
        </p:nvGraphicFramePr>
        <p:xfrm>
          <a:off x="1403648" y="2204864"/>
          <a:ext cx="627063" cy="396875"/>
        </p:xfrm>
        <a:graphic>
          <a:graphicData uri="http://schemas.openxmlformats.org/presentationml/2006/ole">
            <p:oleObj spid="_x0000_s241667" name="公式" r:id="rId5" imgW="317160" imgH="203040" progId="Equation.3">
              <p:embed/>
            </p:oleObj>
          </a:graphicData>
        </a:graphic>
      </p:graphicFrame>
      <p:graphicFrame>
        <p:nvGraphicFramePr>
          <p:cNvPr id="241668" name="Object 4"/>
          <p:cNvGraphicFramePr>
            <a:graphicFrameLocks noChangeAspect="1"/>
          </p:cNvGraphicFramePr>
          <p:nvPr/>
        </p:nvGraphicFramePr>
        <p:xfrm>
          <a:off x="4499992" y="2564904"/>
          <a:ext cx="3336925" cy="471487"/>
        </p:xfrm>
        <a:graphic>
          <a:graphicData uri="http://schemas.openxmlformats.org/presentationml/2006/ole">
            <p:oleObj spid="_x0000_s241668" name="公式" r:id="rId6" imgW="1688760" imgH="241200" progId="Equation.3">
              <p:embed/>
            </p:oleObj>
          </a:graphicData>
        </a:graphic>
      </p:graphicFrame>
      <p:graphicFrame>
        <p:nvGraphicFramePr>
          <p:cNvPr id="241669" name="Object 5"/>
          <p:cNvGraphicFramePr>
            <a:graphicFrameLocks noChangeAspect="1"/>
          </p:cNvGraphicFramePr>
          <p:nvPr/>
        </p:nvGraphicFramePr>
        <p:xfrm>
          <a:off x="1087090" y="4221088"/>
          <a:ext cx="5645150" cy="1811338"/>
        </p:xfrm>
        <a:graphic>
          <a:graphicData uri="http://schemas.openxmlformats.org/presentationml/2006/ole">
            <p:oleObj spid="_x0000_s241669" name="公式" r:id="rId7" imgW="2857320" imgH="927000" progId="Equation.3">
              <p:embed/>
            </p:oleObj>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a:xfrm>
            <a:off x="1295400" y="457200"/>
            <a:ext cx="7848600" cy="563563"/>
          </a:xfrm>
        </p:spPr>
        <p:txBody>
          <a:bodyPr/>
          <a:lstStyle/>
          <a:p>
            <a:r>
              <a:rPr kumimoji="1" lang="en-US" altLang="zh-CN" sz="6600" b="0" smtClean="0">
                <a:solidFill>
                  <a:srgbClr val="CC0000"/>
                </a:solidFill>
                <a:latin typeface="Harlow Solid Italic" pitchFamily="82" charset="0"/>
                <a:ea typeface="宋体" pitchFamily="2" charset="-122"/>
              </a:rPr>
              <a:t>1</a:t>
            </a:r>
            <a:r>
              <a:rPr kumimoji="1" lang="zh-CN" altLang="en-US" sz="4400" b="0" smtClean="0">
                <a:solidFill>
                  <a:srgbClr val="CC0000"/>
                </a:solidFill>
                <a:latin typeface="Arial Rounded MT Bold" pitchFamily="34" charset="0"/>
                <a:ea typeface="宋体" pitchFamily="2" charset="-122"/>
              </a:rPr>
              <a:t>分钟</a:t>
            </a:r>
            <a:r>
              <a:rPr kumimoji="1" lang="zh-CN" altLang="en-US" b="0" smtClean="0">
                <a:solidFill>
                  <a:schemeClr val="tx1"/>
                </a:solidFill>
                <a:latin typeface="Arial Rounded MT Bold" pitchFamily="34" charset="0"/>
                <a:ea typeface="宋体" pitchFamily="2" charset="-122"/>
              </a:rPr>
              <a:t>数字视频信号需要的存储空间</a:t>
            </a:r>
            <a:endParaRPr lang="zh-CN" altLang="en-US" smtClean="0">
              <a:ea typeface="宋体" pitchFamily="2" charset="-122"/>
            </a:endParaRPr>
          </a:p>
        </p:txBody>
      </p:sp>
      <p:sp>
        <p:nvSpPr>
          <p:cNvPr id="6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6146" name="Object 3"/>
          <p:cNvGraphicFramePr>
            <a:graphicFrameLocks noChangeAspect="1"/>
          </p:cNvGraphicFramePr>
          <p:nvPr/>
        </p:nvGraphicFramePr>
        <p:xfrm>
          <a:off x="1190625" y="1311275"/>
          <a:ext cx="7056438" cy="4657725"/>
        </p:xfrm>
        <a:graphic>
          <a:graphicData uri="http://schemas.openxmlformats.org/presentationml/2006/ole">
            <p:oleObj spid="_x0000_s6146" name="Document" r:id="rId3" imgW="9987894" imgH="6603934" progId="Word.Document.8">
              <p:embed/>
            </p:oleObj>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ea typeface="宋体" pitchFamily="2" charset="-122"/>
              </a:rPr>
              <a:t>改进后的差值编码原理图</a:t>
            </a:r>
          </a:p>
        </p:txBody>
      </p:sp>
      <p:sp>
        <p:nvSpPr>
          <p:cNvPr id="798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9876" name="Picture 2"/>
          <p:cNvPicPr>
            <a:picLocks noChangeAspect="1" noChangeArrowheads="1"/>
          </p:cNvPicPr>
          <p:nvPr/>
        </p:nvPicPr>
        <p:blipFill>
          <a:blip r:embed="rId2" cstate="print"/>
          <a:srcRect/>
          <a:stretch>
            <a:fillRect/>
          </a:stretch>
        </p:blipFill>
        <p:spPr bwMode="auto">
          <a:xfrm>
            <a:off x="500063" y="1714500"/>
            <a:ext cx="8394700" cy="357187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1295400" y="285750"/>
            <a:ext cx="7086600" cy="563563"/>
          </a:xfrm>
        </p:spPr>
        <p:txBody>
          <a:bodyPr/>
          <a:lstStyle/>
          <a:p>
            <a:r>
              <a:rPr lang="zh-CN" altLang="en-US" smtClean="0">
                <a:ea typeface="宋体" pitchFamily="2" charset="-122"/>
              </a:rPr>
              <a:t>输入与输出结果的计算</a:t>
            </a:r>
          </a:p>
        </p:txBody>
      </p:sp>
      <p:sp>
        <p:nvSpPr>
          <p:cNvPr id="80899" name="内容占位符 2"/>
          <p:cNvSpPr>
            <a:spLocks noGrp="1"/>
          </p:cNvSpPr>
          <p:nvPr>
            <p:ph idx="1"/>
          </p:nvPr>
        </p:nvSpPr>
        <p:spPr>
          <a:xfrm>
            <a:off x="571500" y="1092671"/>
            <a:ext cx="8115300" cy="5000625"/>
          </a:xfrm>
        </p:spPr>
        <p:txBody>
          <a:bodyPr/>
          <a:lstStyle/>
          <a:p>
            <a:pPr>
              <a:lnSpc>
                <a:spcPct val="150000"/>
              </a:lnSpc>
            </a:pPr>
            <a:r>
              <a:rPr lang="zh-CN" altLang="en-US" sz="2400" dirty="0" smtClean="0">
                <a:ea typeface="宋体" pitchFamily="2" charset="-122"/>
              </a:rPr>
              <a:t>发送端：输入信号减去的是上次输出的样值</a:t>
            </a:r>
            <a:r>
              <a:rPr lang="en-US" altLang="zh-CN" sz="2400" i="1" dirty="0" smtClean="0">
                <a:ea typeface="宋体" pitchFamily="2" charset="-122"/>
              </a:rPr>
              <a:t>V</a:t>
            </a:r>
            <a:r>
              <a:rPr lang="en-US" altLang="zh-CN" sz="2400" i="1" baseline="-25000" dirty="0" smtClean="0">
                <a:ea typeface="宋体" pitchFamily="2" charset="-122"/>
              </a:rPr>
              <a:t>o(n-1) </a:t>
            </a:r>
            <a:r>
              <a:rPr lang="zh-CN" altLang="en-US" sz="2400" dirty="0" smtClean="0">
                <a:ea typeface="宋体" pitchFamily="2" charset="-122"/>
              </a:rPr>
              <a:t>，则在减去预测值的同时也减去了量化噪声</a:t>
            </a:r>
            <a:r>
              <a:rPr lang="zh-CN" altLang="zh-CN" sz="2400" dirty="0" smtClean="0">
                <a:ea typeface="宋体" pitchFamily="2" charset="-122"/>
              </a:rPr>
              <a:t>ε</a:t>
            </a:r>
            <a:r>
              <a:rPr lang="en-US" altLang="zh-CN" sz="2400" baseline="-25000" dirty="0" smtClean="0">
                <a:ea typeface="宋体" pitchFamily="2" charset="-122"/>
              </a:rPr>
              <a:t>(n)</a:t>
            </a:r>
            <a:endParaRPr lang="en-US" altLang="zh-CN" sz="2400" dirty="0" smtClean="0">
              <a:ea typeface="宋体" pitchFamily="2" charset="-122"/>
            </a:endParaRPr>
          </a:p>
          <a:p>
            <a:pPr>
              <a:buFont typeface="Wingdings" pitchFamily="2" charset="2"/>
              <a:buNone/>
            </a:pPr>
            <a:endParaRPr lang="en-US" altLang="zh-CN" sz="2400" dirty="0" smtClean="0">
              <a:ea typeface="宋体" pitchFamily="2" charset="-122"/>
            </a:endParaRPr>
          </a:p>
          <a:p>
            <a:pPr>
              <a:buFont typeface="Wingdings" pitchFamily="2" charset="2"/>
              <a:buNone/>
            </a:pPr>
            <a:r>
              <a:rPr lang="zh-CN" altLang="en-US" sz="2400" dirty="0" smtClean="0">
                <a:ea typeface="宋体" pitchFamily="2" charset="-122"/>
              </a:rPr>
              <a:t>   经过量化后</a:t>
            </a:r>
            <a:endParaRPr lang="en-US" altLang="zh-CN" sz="2400" dirty="0" smtClean="0">
              <a:ea typeface="宋体" pitchFamily="2" charset="-122"/>
            </a:endParaRPr>
          </a:p>
          <a:p>
            <a:r>
              <a:rPr lang="zh-CN" altLang="en-US" sz="2400" dirty="0" smtClean="0">
                <a:ea typeface="宋体" pitchFamily="2" charset="-122"/>
              </a:rPr>
              <a:t>接收端：输出的还原信号</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应为</a:t>
            </a:r>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pPr>
              <a:lnSpc>
                <a:spcPct val="150000"/>
              </a:lnSpc>
            </a:pPr>
            <a:r>
              <a:rPr lang="zh-CN" altLang="en-US" sz="2400" dirty="0" smtClean="0">
                <a:ea typeface="宋体" pitchFamily="2" charset="-122"/>
              </a:rPr>
              <a:t>从上式可以看出，最终的还原信号中，上一次的量化噪声被抵消了，仅含有当前输入样值</a:t>
            </a:r>
            <a:r>
              <a:rPr lang="en-US" altLang="zh-CN" sz="2400" i="1" dirty="0" smtClean="0">
                <a:ea typeface="宋体" pitchFamily="2" charset="-122"/>
              </a:rPr>
              <a:t>V</a:t>
            </a:r>
            <a:r>
              <a:rPr lang="en-US" altLang="zh-CN" sz="2400" i="1" baseline="-25000" dirty="0" smtClean="0">
                <a:ea typeface="宋体" pitchFamily="2" charset="-122"/>
              </a:rPr>
              <a:t>i(n)</a:t>
            </a:r>
            <a:r>
              <a:rPr lang="zh-CN" altLang="en-US" sz="2400" dirty="0" smtClean="0">
                <a:ea typeface="宋体" pitchFamily="2" charset="-122"/>
              </a:rPr>
              <a:t> 和本次量化噪声</a:t>
            </a:r>
            <a:r>
              <a:rPr lang="zh-CN" altLang="zh-CN" sz="2400" dirty="0" smtClean="0">
                <a:ea typeface="宋体" pitchFamily="2" charset="-122"/>
              </a:rPr>
              <a:t>ε</a:t>
            </a:r>
            <a:r>
              <a:rPr lang="en-US" altLang="zh-CN" sz="2400" baseline="-25000" dirty="0" smtClean="0">
                <a:ea typeface="宋体" pitchFamily="2" charset="-122"/>
              </a:rPr>
              <a:t>(n) </a:t>
            </a:r>
            <a:r>
              <a:rPr lang="zh-CN" altLang="en-US" sz="2400" dirty="0" smtClean="0">
                <a:ea typeface="宋体" pitchFamily="2" charset="-122"/>
              </a:rPr>
              <a:t>，不存在噪声积累</a:t>
            </a:r>
            <a:endParaRPr lang="en-US" altLang="zh-CN" sz="2400" dirty="0" smtClean="0">
              <a:ea typeface="宋体" pitchFamily="2" charset="-122"/>
            </a:endParaRPr>
          </a:p>
          <a:p>
            <a:endParaRPr lang="en-US" altLang="zh-CN" sz="2800" dirty="0" smtClean="0">
              <a:ea typeface="宋体" pitchFamily="2" charset="-122"/>
            </a:endParaRPr>
          </a:p>
          <a:p>
            <a:endParaRPr lang="zh-CN" altLang="en-US" sz="2800" dirty="0" smtClean="0">
              <a:ea typeface="宋体" pitchFamily="2" charset="-122"/>
            </a:endParaRPr>
          </a:p>
        </p:txBody>
      </p:sp>
      <p:sp>
        <p:nvSpPr>
          <p:cNvPr id="809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0901" name="Rectangle 2"/>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3" name="Rectangle 4"/>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5" name="Rectangle 6"/>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6" name="Rectangle 8"/>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8" name="Rectangle 10"/>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73409" name="Object 12"/>
          <p:cNvGraphicFramePr>
            <a:graphicFrameLocks noChangeAspect="1"/>
          </p:cNvGraphicFramePr>
          <p:nvPr/>
        </p:nvGraphicFramePr>
        <p:xfrm>
          <a:off x="1043608" y="2224261"/>
          <a:ext cx="2484438" cy="471488"/>
        </p:xfrm>
        <a:graphic>
          <a:graphicData uri="http://schemas.openxmlformats.org/presentationml/2006/ole">
            <p:oleObj spid="_x0000_s273409" name="公式" r:id="rId3" imgW="1257120" imgH="241200" progId="Equation.3">
              <p:embed/>
            </p:oleObj>
          </a:graphicData>
        </a:graphic>
      </p:graphicFrame>
      <p:graphicFrame>
        <p:nvGraphicFramePr>
          <p:cNvPr id="273410" name="Object 2"/>
          <p:cNvGraphicFramePr>
            <a:graphicFrameLocks noChangeAspect="1"/>
          </p:cNvGraphicFramePr>
          <p:nvPr/>
        </p:nvGraphicFramePr>
        <p:xfrm>
          <a:off x="2771800" y="2728317"/>
          <a:ext cx="2559050" cy="471488"/>
        </p:xfrm>
        <a:graphic>
          <a:graphicData uri="http://schemas.openxmlformats.org/presentationml/2006/ole">
            <p:oleObj spid="_x0000_s273410" name="公式" r:id="rId4" imgW="1295280" imgH="241200" progId="Equation.3">
              <p:embed/>
            </p:oleObj>
          </a:graphicData>
        </a:graphic>
      </p:graphicFrame>
      <p:graphicFrame>
        <p:nvGraphicFramePr>
          <p:cNvPr id="273411" name="Object 3"/>
          <p:cNvGraphicFramePr>
            <a:graphicFrameLocks noChangeAspect="1"/>
          </p:cNvGraphicFramePr>
          <p:nvPr/>
        </p:nvGraphicFramePr>
        <p:xfrm>
          <a:off x="971600" y="3638153"/>
          <a:ext cx="5294313" cy="942975"/>
        </p:xfrm>
        <a:graphic>
          <a:graphicData uri="http://schemas.openxmlformats.org/presentationml/2006/ole">
            <p:oleObj spid="_x0000_s273411" name="公式" r:id="rId5" imgW="2679480" imgH="482400" progId="Equation.3">
              <p:embed/>
            </p:oleObj>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1295400" y="357188"/>
            <a:ext cx="7086600" cy="563562"/>
          </a:xfrm>
        </p:spPr>
        <p:txBody>
          <a:bodyPr/>
          <a:lstStyle/>
          <a:p>
            <a:r>
              <a:rPr lang="zh-CN" altLang="en-US" smtClean="0">
                <a:ea typeface="宋体" pitchFamily="2" charset="-122"/>
              </a:rPr>
              <a:t>多维预测编码</a:t>
            </a:r>
          </a:p>
        </p:txBody>
      </p:sp>
      <p:sp>
        <p:nvSpPr>
          <p:cNvPr id="81923" name="内容占位符 2"/>
          <p:cNvSpPr>
            <a:spLocks noGrp="1"/>
          </p:cNvSpPr>
          <p:nvPr>
            <p:ph idx="1"/>
          </p:nvPr>
        </p:nvSpPr>
        <p:spPr>
          <a:xfrm>
            <a:off x="357188" y="1143000"/>
            <a:ext cx="8572500" cy="5000625"/>
          </a:xfrm>
        </p:spPr>
        <p:txBody>
          <a:bodyPr/>
          <a:lstStyle/>
          <a:p>
            <a:pPr>
              <a:buFont typeface="Wingdings" pitchFamily="2" charset="2"/>
              <a:buNone/>
            </a:pPr>
            <a:r>
              <a:rPr lang="zh-CN" altLang="en-US" sz="2800" smtClean="0">
                <a:ea typeface="宋体" pitchFamily="2" charset="-122"/>
              </a:rPr>
              <a:t>设</a:t>
            </a:r>
            <a:r>
              <a:rPr lang="en-US" altLang="zh-CN" sz="2800" smtClean="0">
                <a:ea typeface="宋体" pitchFamily="2" charset="-122"/>
              </a:rPr>
              <a:t>X(n)</a:t>
            </a:r>
            <a:r>
              <a:rPr lang="zh-CN" altLang="en-US" sz="2800" smtClean="0">
                <a:ea typeface="宋体" pitchFamily="2" charset="-122"/>
              </a:rPr>
              <a:t>为实际样值，</a:t>
            </a:r>
            <a:r>
              <a:rPr lang="en-US" altLang="zh-CN" sz="2800" smtClean="0">
                <a:ea typeface="宋体" pitchFamily="2" charset="-122"/>
              </a:rPr>
              <a:t>X^(n)</a:t>
            </a:r>
            <a:r>
              <a:rPr lang="zh-CN" altLang="en-US" sz="2800" smtClean="0">
                <a:ea typeface="宋体" pitchFamily="2" charset="-122"/>
              </a:rPr>
              <a:t>为其预测值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A</a:t>
            </a:r>
            <a:r>
              <a:rPr lang="zh-CN" altLang="en-US" sz="2800" smtClean="0">
                <a:ea typeface="宋体" pitchFamily="2" charset="-122"/>
              </a:rPr>
              <a:t>：本行前一样值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B</a:t>
            </a:r>
            <a:r>
              <a:rPr lang="zh-CN" altLang="en-US" sz="2800" smtClean="0">
                <a:ea typeface="宋体" pitchFamily="2" charset="-122"/>
              </a:rPr>
              <a:t>：上一行前一样值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C</a:t>
            </a:r>
            <a:r>
              <a:rPr lang="zh-CN" altLang="en-US" sz="2800" smtClean="0">
                <a:ea typeface="宋体" pitchFamily="2" charset="-122"/>
              </a:rPr>
              <a:t>：上一行该点样值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D</a:t>
            </a:r>
            <a:r>
              <a:rPr lang="zh-CN" altLang="en-US" sz="2800" smtClean="0">
                <a:ea typeface="宋体" pitchFamily="2" charset="-122"/>
              </a:rPr>
              <a:t>：前一帧该点样值</a:t>
            </a:r>
            <a:endParaRPr lang="en-US" altLang="zh-CN" sz="2800" smtClean="0">
              <a:ea typeface="宋体" pitchFamily="2" charset="-122"/>
            </a:endParaRPr>
          </a:p>
          <a:p>
            <a:pPr>
              <a:buFont typeface="Wingdings" pitchFamily="2" charset="2"/>
              <a:buNone/>
            </a:pPr>
            <a:r>
              <a:rPr lang="zh-CN" altLang="en-US" sz="2800" smtClean="0">
                <a:ea typeface="宋体" pitchFamily="2" charset="-122"/>
              </a:rPr>
              <a:t>预测值</a:t>
            </a:r>
            <a:r>
              <a:rPr lang="en-US" altLang="zh-CN" sz="2800" smtClean="0">
                <a:ea typeface="宋体" pitchFamily="2" charset="-122"/>
              </a:rPr>
              <a:t>X^(n)=F</a:t>
            </a:r>
            <a:r>
              <a:rPr lang="zh-CN" altLang="en-US" sz="2800" smtClean="0">
                <a:ea typeface="宋体" pitchFamily="2" charset="-122"/>
              </a:rPr>
              <a:t>（</a:t>
            </a:r>
            <a:r>
              <a:rPr lang="en-US" altLang="zh-CN" sz="2800" smtClean="0">
                <a:ea typeface="宋体" pitchFamily="2" charset="-122"/>
              </a:rPr>
              <a:t>A,B,C,D</a:t>
            </a:r>
            <a:r>
              <a:rPr lang="zh-CN" altLang="en-US" sz="2800" smtClean="0">
                <a:ea typeface="宋体" pitchFamily="2" charset="-122"/>
              </a:rPr>
              <a:t>）</a:t>
            </a:r>
            <a:endParaRPr lang="en-US" altLang="zh-CN" sz="2800" smtClean="0">
              <a:ea typeface="宋体" pitchFamily="2" charset="-122"/>
            </a:endParaRPr>
          </a:p>
          <a:p>
            <a:r>
              <a:rPr lang="zh-CN" altLang="en-US" sz="2800" smtClean="0">
                <a:ea typeface="宋体" pitchFamily="2" charset="-122"/>
              </a:rPr>
              <a:t>线性预测</a:t>
            </a:r>
            <a:r>
              <a:rPr lang="en-US" altLang="zh-CN" sz="2800" smtClean="0">
                <a:ea typeface="宋体" pitchFamily="2" charset="-122"/>
              </a:rPr>
              <a:t>X^(n)=K</a:t>
            </a:r>
            <a:r>
              <a:rPr lang="en-US" altLang="zh-CN" sz="2800" baseline="-25000" smtClean="0">
                <a:ea typeface="宋体" pitchFamily="2" charset="-122"/>
              </a:rPr>
              <a:t>a</a:t>
            </a:r>
            <a:r>
              <a:rPr lang="en-US" altLang="zh-CN" sz="2800" smtClean="0">
                <a:ea typeface="宋体" pitchFamily="2" charset="-122"/>
              </a:rPr>
              <a:t>A+K</a:t>
            </a:r>
            <a:r>
              <a:rPr lang="en-US" altLang="zh-CN" sz="2800" baseline="-25000" smtClean="0">
                <a:ea typeface="宋体" pitchFamily="2" charset="-122"/>
              </a:rPr>
              <a:t>b</a:t>
            </a:r>
            <a:r>
              <a:rPr lang="en-US" altLang="zh-CN" sz="2800" smtClean="0">
                <a:ea typeface="宋体" pitchFamily="2" charset="-122"/>
              </a:rPr>
              <a:t>B+K</a:t>
            </a:r>
            <a:r>
              <a:rPr lang="en-US" altLang="zh-CN" sz="2800" baseline="-25000" smtClean="0">
                <a:ea typeface="宋体" pitchFamily="2" charset="-122"/>
              </a:rPr>
              <a:t>c</a:t>
            </a:r>
            <a:r>
              <a:rPr lang="en-US" altLang="zh-CN" sz="2800" smtClean="0">
                <a:ea typeface="宋体" pitchFamily="2" charset="-122"/>
              </a:rPr>
              <a:t>C+K</a:t>
            </a:r>
            <a:r>
              <a:rPr lang="en-US" altLang="zh-CN" sz="2800" baseline="-25000" smtClean="0">
                <a:ea typeface="宋体" pitchFamily="2" charset="-122"/>
              </a:rPr>
              <a:t>d</a:t>
            </a:r>
            <a:r>
              <a:rPr lang="en-US" altLang="zh-CN" sz="2800" smtClean="0">
                <a:ea typeface="宋体" pitchFamily="2" charset="-122"/>
              </a:rPr>
              <a:t>D</a:t>
            </a:r>
          </a:p>
          <a:p>
            <a:pPr>
              <a:buFont typeface="Wingdings" pitchFamily="2" charset="2"/>
              <a:buNone/>
            </a:pPr>
            <a:r>
              <a:rPr lang="zh-CN" altLang="en-US" sz="2800" smtClean="0">
                <a:ea typeface="宋体" pitchFamily="2" charset="-122"/>
              </a:rPr>
              <a:t>一般有</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=1</a:t>
            </a:r>
          </a:p>
          <a:p>
            <a:pPr>
              <a:buFont typeface="Wingdings" pitchFamily="2" charset="2"/>
              <a:buNone/>
            </a:pPr>
            <a:r>
              <a:rPr lang="zh-CN" altLang="en-US" sz="2800" smtClean="0">
                <a:ea typeface="宋体" pitchFamily="2" charset="-122"/>
              </a:rPr>
              <a:t>讨论：</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baseline="-250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=1</a:t>
            </a:r>
            <a:r>
              <a:rPr lang="zh-CN" altLang="en-US" sz="2800" smtClean="0">
                <a:ea typeface="宋体" pitchFamily="2" charset="-122"/>
              </a:rPr>
              <a:t>时，是几维预测编码？</a:t>
            </a:r>
            <a:endParaRPr lang="en-US" altLang="zh-CN" sz="2800" smtClean="0">
              <a:ea typeface="宋体" pitchFamily="2" charset="-122"/>
            </a:endParaRPr>
          </a:p>
          <a:p>
            <a:pPr>
              <a:buFont typeface="Wingdings" pitchFamily="2" charset="2"/>
              <a:buNone/>
            </a:pP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=1</a:t>
            </a:r>
            <a:r>
              <a:rPr lang="zh-CN" altLang="en-US" sz="28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smtClean="0">
                <a:ea typeface="宋体" pitchFamily="2" charset="-122"/>
              </a:rPr>
              <a:t>时，是几维预测编码？</a:t>
            </a:r>
          </a:p>
        </p:txBody>
      </p:sp>
      <p:sp>
        <p:nvSpPr>
          <p:cNvPr id="819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ea typeface="宋体" pitchFamily="2" charset="-122"/>
              </a:rPr>
              <a:t>预测编码特点</a:t>
            </a:r>
          </a:p>
        </p:txBody>
      </p:sp>
      <p:sp>
        <p:nvSpPr>
          <p:cNvPr id="82947" name="内容占位符 2"/>
          <p:cNvSpPr>
            <a:spLocks noGrp="1"/>
          </p:cNvSpPr>
          <p:nvPr>
            <p:ph idx="1"/>
          </p:nvPr>
        </p:nvSpPr>
        <p:spPr/>
        <p:txBody>
          <a:bodyPr/>
          <a:lstStyle/>
          <a:p>
            <a:r>
              <a:rPr lang="zh-CN" altLang="en-US" sz="2800" dirty="0" smtClean="0">
                <a:ea typeface="宋体" pitchFamily="2" charset="-122"/>
              </a:rPr>
              <a:t>可以获得比较高的编码质量，并且实现起来比较简单，因此被广泛地应用于 图像压缩编码系统。</a:t>
            </a:r>
            <a:endParaRPr lang="en-US" altLang="zh-CN" sz="2800" dirty="0" smtClean="0">
              <a:ea typeface="宋体" pitchFamily="2" charset="-122"/>
            </a:endParaRPr>
          </a:p>
          <a:p>
            <a:r>
              <a:rPr lang="zh-CN" altLang="en-US" sz="2800" dirty="0" smtClean="0">
                <a:ea typeface="宋体" pitchFamily="2" charset="-122"/>
              </a:rPr>
              <a:t>压缩比不高，而且精确的预测有赖于图像特性的大量的先验知识，并且必须进行大量的非线性运算，因此一般不单独使用，而是与其他方法结合起来使用。</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例如，在</a:t>
            </a:r>
            <a:r>
              <a:rPr lang="en-US" altLang="zh-CN" sz="2400" dirty="0" smtClean="0">
                <a:latin typeface="Arial" pitchFamily="34" charset="0"/>
                <a:ea typeface="宋体" pitchFamily="2" charset="-122"/>
              </a:rPr>
              <a:t>JPEG</a:t>
            </a:r>
            <a:r>
              <a:rPr lang="zh-CN" altLang="en-US" sz="2400" dirty="0" smtClean="0">
                <a:latin typeface="Arial" pitchFamily="34" charset="0"/>
                <a:ea typeface="宋体" pitchFamily="2" charset="-122"/>
              </a:rPr>
              <a:t>中使用了预测编码技术对</a:t>
            </a:r>
            <a:r>
              <a:rPr lang="en-US" altLang="zh-CN" sz="2400" dirty="0" smtClean="0">
                <a:latin typeface="Arial" pitchFamily="34" charset="0"/>
                <a:ea typeface="宋体" pitchFamily="2" charset="-122"/>
              </a:rPr>
              <a:t>DCT</a:t>
            </a:r>
            <a:r>
              <a:rPr lang="zh-CN" altLang="en-US" sz="2400" dirty="0" smtClean="0">
                <a:latin typeface="Arial" pitchFamily="34" charset="0"/>
                <a:ea typeface="宋体" pitchFamily="2" charset="-122"/>
              </a:rPr>
              <a:t>直流系数进行编码</a:t>
            </a:r>
          </a:p>
        </p:txBody>
      </p:sp>
      <p:sp>
        <p:nvSpPr>
          <p:cNvPr id="829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ea typeface="宋体" pitchFamily="2" charset="-122"/>
              </a:rPr>
              <a:t>变换编码</a:t>
            </a:r>
          </a:p>
        </p:txBody>
      </p:sp>
      <p:sp>
        <p:nvSpPr>
          <p:cNvPr id="83971" name="内容占位符 2"/>
          <p:cNvSpPr>
            <a:spLocks noGrp="1"/>
          </p:cNvSpPr>
          <p:nvPr>
            <p:ph idx="1"/>
          </p:nvPr>
        </p:nvSpPr>
        <p:spPr>
          <a:xfrm>
            <a:off x="683568" y="1052736"/>
            <a:ext cx="8003232" cy="4752528"/>
          </a:xfrm>
        </p:spPr>
        <p:txBody>
          <a:bodyPr/>
          <a:lstStyle/>
          <a:p>
            <a:r>
              <a:rPr lang="zh-CN" altLang="en-US" sz="2400" dirty="0" smtClean="0">
                <a:solidFill>
                  <a:srgbClr val="0E0F20"/>
                </a:solidFill>
                <a:ea typeface="宋体" pitchFamily="2" charset="-122"/>
              </a:rPr>
              <a:t>利用映射变换来实现对数据的建模表示，将原始数据“变换”到另一个更为紧凑的表示空间</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映射的关键：在于能够产生一系列更加有效的系数，然后对这些变换系数进行编码处理</a:t>
            </a:r>
            <a:endParaRPr lang="en-US" altLang="zh-CN" sz="2400" dirty="0" smtClean="0">
              <a:solidFill>
                <a:srgbClr val="0E0F20"/>
              </a:solidFill>
              <a:ea typeface="宋体" pitchFamily="2" charset="-122"/>
            </a:endParaRPr>
          </a:p>
          <a:p>
            <a:pPr lvl="1"/>
            <a:r>
              <a:rPr lang="zh-CN" altLang="en-US" sz="2000" dirty="0" smtClean="0">
                <a:solidFill>
                  <a:srgbClr val="0E0F20"/>
                </a:solidFill>
                <a:ea typeface="宋体" pitchFamily="2" charset="-122"/>
              </a:rPr>
              <a:t>对这些系数进行编码所需的总比特数，要比对原始数据直接编码所需的总比特数要少得多，从而使数码率得以降低</a:t>
            </a:r>
            <a:endParaRPr lang="en-US" altLang="zh-CN" sz="2000" dirty="0" smtClean="0">
              <a:solidFill>
                <a:srgbClr val="0E0F20"/>
              </a:solidFill>
              <a:ea typeface="宋体" pitchFamily="2" charset="-122"/>
            </a:endParaRPr>
          </a:p>
          <a:p>
            <a:r>
              <a:rPr lang="zh-CN" altLang="en-US" sz="2400" dirty="0" smtClean="0">
                <a:solidFill>
                  <a:srgbClr val="0E0F20"/>
                </a:solidFill>
                <a:ea typeface="宋体" pitchFamily="2" charset="-122"/>
              </a:rPr>
              <a:t>映射的方法：一般指函数变换法，常用的是正交变换法</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正交变换编码实现数据压缩的物理实质：经过多维坐标系中适当的旋转和变换，就能够把散布在各个坐标轴上的原始数据，在新的、适当的坐标系中集中到少数坐标轴上，因此可以用较少位数来表示一组信号样本，可以实现高效率的压缩编码</a:t>
            </a:r>
            <a:endParaRPr lang="en-US" altLang="zh-CN" sz="2400" dirty="0" smtClean="0">
              <a:solidFill>
                <a:srgbClr val="0E0F20"/>
              </a:solidFill>
              <a:ea typeface="宋体" pitchFamily="2" charset="-122"/>
            </a:endParaRPr>
          </a:p>
          <a:p>
            <a:endParaRPr lang="zh-CN" altLang="en-US" dirty="0" smtClean="0">
              <a:ea typeface="宋体" pitchFamily="2" charset="-122"/>
            </a:endParaRP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323528" y="3861048"/>
            <a:ext cx="8568952" cy="2736304"/>
          </a:xfrm>
        </p:spPr>
        <p:txBody>
          <a:bodyPr/>
          <a:lstStyle/>
          <a:p>
            <a:pPr>
              <a:spcBef>
                <a:spcPts val="0"/>
              </a:spcBef>
            </a:pPr>
            <a:r>
              <a:rPr lang="zh-CN" altLang="en-US" sz="2400" dirty="0" smtClean="0"/>
              <a:t>由于信号变化缓慢，</a:t>
            </a:r>
            <a:r>
              <a:rPr lang="en-US" altLang="zh-CN" sz="2400" dirty="0" smtClean="0">
                <a:solidFill>
                  <a:srgbClr val="0E0F20"/>
                </a:solidFill>
                <a:ea typeface="宋体" pitchFamily="2" charset="-122"/>
              </a:rPr>
              <a:t> x</a:t>
            </a:r>
            <a:r>
              <a:rPr lang="en-US" altLang="zh-CN" sz="2400" baseline="-25000" dirty="0" smtClean="0">
                <a:solidFill>
                  <a:srgbClr val="0E0F20"/>
                </a:solidFill>
                <a:ea typeface="宋体" pitchFamily="2" charset="-122"/>
              </a:rPr>
              <a:t>1</a:t>
            </a:r>
            <a:r>
              <a:rPr lang="zh-CN" altLang="en-US" sz="2400" dirty="0" smtClean="0">
                <a:solidFill>
                  <a:srgbClr val="0E0F20"/>
                </a:solidFill>
                <a:ea typeface="宋体" pitchFamily="2" charset="-122"/>
              </a:rPr>
              <a:t>和</a:t>
            </a:r>
            <a:r>
              <a:rPr lang="en-US" altLang="zh-CN" sz="2400" dirty="0" smtClean="0">
                <a:solidFill>
                  <a:srgbClr val="0E0F20"/>
                </a:solidFill>
                <a:ea typeface="宋体" pitchFamily="2" charset="-122"/>
              </a:rPr>
              <a:t>x</a:t>
            </a:r>
            <a:r>
              <a:rPr lang="en-US" altLang="zh-CN" sz="2400" baseline="-25000" dirty="0" smtClean="0">
                <a:solidFill>
                  <a:srgbClr val="0E0F20"/>
                </a:solidFill>
                <a:ea typeface="宋体" pitchFamily="2" charset="-122"/>
              </a:rPr>
              <a:t>2</a:t>
            </a:r>
            <a:r>
              <a:rPr lang="zh-CN" altLang="en-US" sz="2400" dirty="0" smtClean="0"/>
              <a:t>同时出现相近幅度等级的可能性较大，所以图中阴影区</a:t>
            </a:r>
            <a:r>
              <a:rPr lang="en-US" altLang="zh-CN" sz="2400" dirty="0" smtClean="0"/>
              <a:t>45</a:t>
            </a:r>
            <a:r>
              <a:rPr lang="zh-CN" altLang="en-US" sz="2400" dirty="0" smtClean="0"/>
              <a:t>度斜线附近的联合事件出现的概率也就越大</a:t>
            </a:r>
            <a:endParaRPr lang="en-US" altLang="zh-CN" sz="2400" dirty="0" smtClean="0"/>
          </a:p>
          <a:p>
            <a:pPr lvl="1">
              <a:spcBef>
                <a:spcPts val="0"/>
              </a:spcBef>
            </a:pPr>
            <a:r>
              <a:rPr lang="zh-CN" altLang="en-US" sz="2000" dirty="0" smtClean="0"/>
              <a:t>信源的相关性越强，相关圈就越“扁长”</a:t>
            </a:r>
            <a:endParaRPr lang="en-US" altLang="zh-CN" sz="2000" dirty="0" smtClean="0"/>
          </a:p>
          <a:p>
            <a:pPr lvl="1">
              <a:spcBef>
                <a:spcPts val="0"/>
              </a:spcBef>
            </a:pPr>
            <a:r>
              <a:rPr lang="zh-CN" altLang="en-US" sz="2000" dirty="0" smtClean="0"/>
              <a:t>信源的相关性越弱，相关圈就越“方圆”</a:t>
            </a:r>
            <a:endParaRPr lang="en-US" altLang="zh-CN" sz="2000" dirty="0" smtClean="0"/>
          </a:p>
          <a:p>
            <a:pPr>
              <a:spcBef>
                <a:spcPts val="0"/>
              </a:spcBef>
            </a:pPr>
            <a:r>
              <a:rPr lang="zh-CN" altLang="en-US" sz="2400" dirty="0" smtClean="0"/>
              <a:t>如果对该数据对进行正交变换，从几何上相当于把该图坐标系（</a:t>
            </a:r>
            <a:r>
              <a:rPr lang="en-US" altLang="zh-CN" sz="2400" dirty="0" smtClean="0"/>
              <a:t> x</a:t>
            </a:r>
            <a:r>
              <a:rPr lang="en-US" altLang="zh-CN" sz="2400" baseline="-25000" dirty="0" smtClean="0"/>
              <a:t>1</a:t>
            </a:r>
            <a:r>
              <a:rPr lang="zh-CN" altLang="en-US" sz="2400" dirty="0" smtClean="0"/>
              <a:t>，</a:t>
            </a:r>
            <a:r>
              <a:rPr lang="en-US" altLang="zh-CN" sz="2400" dirty="0" smtClean="0"/>
              <a:t>x</a:t>
            </a:r>
            <a:r>
              <a:rPr lang="en-US" altLang="zh-CN" sz="2400" baseline="-25000" dirty="0" smtClean="0"/>
              <a:t>2 </a:t>
            </a:r>
            <a:r>
              <a:rPr lang="zh-CN" altLang="en-US" sz="2400" dirty="0" smtClean="0"/>
              <a:t>）旋转</a:t>
            </a:r>
            <a:r>
              <a:rPr lang="en-US" altLang="zh-CN" sz="2400" dirty="0" smtClean="0"/>
              <a:t>45</a:t>
            </a:r>
            <a:r>
              <a:rPr lang="zh-CN" altLang="en-US" sz="2400" dirty="0" smtClean="0"/>
              <a:t>度，变成（</a:t>
            </a:r>
            <a:r>
              <a:rPr lang="en-US" altLang="zh-CN" sz="2400" dirty="0" smtClean="0"/>
              <a:t>y</a:t>
            </a:r>
            <a:r>
              <a:rPr lang="en-US" altLang="zh-CN" sz="2400" baseline="-25000" dirty="0" smtClean="0"/>
              <a:t>1</a:t>
            </a:r>
            <a:r>
              <a:rPr lang="zh-CN" altLang="en-US" sz="2400" dirty="0" smtClean="0"/>
              <a:t>，</a:t>
            </a:r>
            <a:r>
              <a:rPr lang="en-US" altLang="zh-CN" sz="2400" dirty="0" smtClean="0"/>
              <a:t>y</a:t>
            </a:r>
            <a:r>
              <a:rPr lang="en-US" altLang="zh-CN" sz="2400" baseline="-25000" dirty="0" smtClean="0"/>
              <a:t>2</a:t>
            </a:r>
            <a:r>
              <a:rPr lang="zh-CN" altLang="en-US" sz="2400" dirty="0" smtClean="0"/>
              <a:t>）坐标系</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323528" y="1147583"/>
            <a:ext cx="4752528" cy="26642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设对一个缓变信号的取样值采用</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3</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位编码（每个样本有</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个幅度等级），则两个相邻数据样本的联合事件，共</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8×8=64</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种可能，可以用二维平面坐标表示，</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1</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和</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2</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表示相邻两样本可能的幅度等级</a:t>
            </a:r>
            <a:endParaRPr kumimoji="0" lang="zh-CN" altLang="en-US" sz="3200" b="1" i="0" u="none" strike="noStrike" kern="0" cap="none" spc="0" normalizeH="0" baseline="0" noProof="0" dirty="0" smtClean="0">
              <a:ln>
                <a:noFill/>
              </a:ln>
              <a:solidFill>
                <a:schemeClr val="tx1"/>
              </a:solidFill>
              <a:effectLst/>
              <a:uLnTx/>
              <a:uFillTx/>
              <a:latin typeface="+mn-lt"/>
              <a:ea typeface="宋体" pitchFamily="2" charset="-122"/>
              <a:cs typeface="+mn-cs"/>
            </a:endParaRPr>
          </a:p>
        </p:txBody>
      </p:sp>
      <p:pic>
        <p:nvPicPr>
          <p:cNvPr id="6" name="Picture 1"/>
          <p:cNvPicPr>
            <a:picLocks noChangeAspect="1" noChangeArrowheads="1"/>
          </p:cNvPicPr>
          <p:nvPr/>
        </p:nvPicPr>
        <p:blipFill>
          <a:blip r:embed="rId2" cstate="print"/>
          <a:srcRect l="1943" t="2643"/>
          <a:stretch>
            <a:fillRect/>
          </a:stretch>
        </p:blipFill>
        <p:spPr bwMode="auto">
          <a:xfrm>
            <a:off x="5076056" y="1124744"/>
            <a:ext cx="3744416" cy="27333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400" dirty="0" smtClean="0"/>
              <a:t>此时，该相关圈正好处在</a:t>
            </a:r>
            <a:r>
              <a:rPr lang="en-US" altLang="zh-CN" sz="2400" dirty="0" smtClean="0"/>
              <a:t>y</a:t>
            </a:r>
            <a:r>
              <a:rPr lang="en-US" altLang="zh-CN" sz="2400" baseline="-25000" dirty="0" smtClean="0"/>
              <a:t>1</a:t>
            </a:r>
            <a:r>
              <a:rPr lang="zh-CN" altLang="en-US" sz="2400" dirty="0" smtClean="0"/>
              <a:t>坐标轴上下，且该圈越扁长，它在</a:t>
            </a:r>
            <a:r>
              <a:rPr lang="en-US" altLang="zh-CN" sz="2400" dirty="0" smtClean="0"/>
              <a:t>y</a:t>
            </a:r>
            <a:r>
              <a:rPr lang="en-US" altLang="zh-CN" sz="2400" baseline="-25000" dirty="0" smtClean="0"/>
              <a:t>1</a:t>
            </a:r>
            <a:r>
              <a:rPr lang="zh-CN" altLang="en-US" sz="2400" dirty="0" smtClean="0"/>
              <a:t>上的投影就越大，而在</a:t>
            </a:r>
            <a:r>
              <a:rPr lang="en-US" altLang="zh-CN" sz="2400" dirty="0" smtClean="0"/>
              <a:t>y</a:t>
            </a:r>
            <a:r>
              <a:rPr lang="en-US" altLang="zh-CN" sz="2400" baseline="-25000" dirty="0" smtClean="0"/>
              <a:t>2</a:t>
            </a:r>
            <a:r>
              <a:rPr lang="zh-CN" altLang="en-US" sz="2400" dirty="0" smtClean="0"/>
              <a:t>上的投影就越小</a:t>
            </a:r>
            <a:endParaRPr lang="en-US" altLang="zh-CN" sz="2400" dirty="0" smtClean="0"/>
          </a:p>
          <a:p>
            <a:r>
              <a:rPr lang="zh-CN" altLang="en-US" sz="2400" dirty="0" smtClean="0"/>
              <a:t>因此，从（</a:t>
            </a:r>
            <a:r>
              <a:rPr lang="en-US" altLang="zh-CN" sz="2400" dirty="0" smtClean="0"/>
              <a:t> y</a:t>
            </a:r>
            <a:r>
              <a:rPr lang="en-US" altLang="zh-CN" sz="2400" baseline="-25000" dirty="0" smtClean="0"/>
              <a:t>1</a:t>
            </a:r>
            <a:r>
              <a:rPr lang="zh-CN" altLang="en-US" sz="2400" dirty="0" smtClean="0"/>
              <a:t>，</a:t>
            </a:r>
            <a:r>
              <a:rPr lang="en-US" altLang="zh-CN" sz="2400" dirty="0" smtClean="0"/>
              <a:t>y</a:t>
            </a:r>
            <a:r>
              <a:rPr lang="en-US" altLang="zh-CN" sz="2400" baseline="-25000" dirty="0" smtClean="0"/>
              <a:t>2 </a:t>
            </a:r>
            <a:r>
              <a:rPr lang="zh-CN" altLang="en-US" sz="2400" dirty="0" smtClean="0"/>
              <a:t>）坐标来看，任凭</a:t>
            </a:r>
            <a:r>
              <a:rPr lang="en-US" altLang="zh-CN" sz="2400" dirty="0" smtClean="0"/>
              <a:t>y</a:t>
            </a:r>
            <a:r>
              <a:rPr lang="en-US" altLang="zh-CN" sz="2400" baseline="-25000" dirty="0" smtClean="0"/>
              <a:t>1</a:t>
            </a:r>
            <a:r>
              <a:rPr lang="zh-CN" altLang="en-US" sz="2400" dirty="0" smtClean="0"/>
              <a:t>在较大范围内变换，而</a:t>
            </a:r>
            <a:r>
              <a:rPr lang="en-US" altLang="zh-CN" sz="2400" dirty="0" smtClean="0"/>
              <a:t>y</a:t>
            </a:r>
            <a:r>
              <a:rPr lang="en-US" altLang="zh-CN" sz="2400" baseline="-25000" dirty="0" smtClean="0"/>
              <a:t>2</a:t>
            </a:r>
            <a:r>
              <a:rPr lang="zh-CN" altLang="en-US" sz="2400" dirty="0" smtClean="0"/>
              <a:t>却变化不大，这就意味着变量</a:t>
            </a:r>
            <a:r>
              <a:rPr lang="en-US" altLang="zh-CN" sz="2400" dirty="0" smtClean="0"/>
              <a:t>y</a:t>
            </a:r>
            <a:r>
              <a:rPr lang="en-US" altLang="zh-CN" sz="2400" baseline="-25000" dirty="0" smtClean="0"/>
              <a:t>1</a:t>
            </a:r>
            <a:r>
              <a:rPr lang="zh-CN" altLang="en-US" sz="2400" dirty="0" smtClean="0"/>
              <a:t>和</a:t>
            </a:r>
            <a:r>
              <a:rPr lang="en-US" altLang="zh-CN" sz="2400" dirty="0" smtClean="0"/>
              <a:t>y</a:t>
            </a:r>
            <a:r>
              <a:rPr lang="en-US" altLang="zh-CN" sz="2400" baseline="-25000" dirty="0" smtClean="0"/>
              <a:t>2</a:t>
            </a:r>
            <a:r>
              <a:rPr lang="zh-CN" altLang="en-US" sz="2400" dirty="0" smtClean="0"/>
              <a:t>之间的联系，在统计上更加独立</a:t>
            </a:r>
            <a:endParaRPr lang="en-US" altLang="zh-CN" sz="2400" dirty="0" smtClean="0"/>
          </a:p>
          <a:p>
            <a:r>
              <a:rPr lang="zh-CN" altLang="en-US" sz="2400" dirty="0" smtClean="0"/>
              <a:t>通过这种坐标系的旋转变化，就能得到一组去掉大部分甚至全部统计相关性的另一种输出样本</a:t>
            </a:r>
            <a:endParaRPr lang="en-US" altLang="zh-CN" sz="2400" dirty="0" smtClean="0"/>
          </a:p>
          <a:p>
            <a:r>
              <a:rPr lang="zh-CN" altLang="en-US" sz="2400" dirty="0" smtClean="0"/>
              <a:t>而且样本方差也将重新分布：在原坐标系两相邻样本方差相同，但新坐标系中</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zh-CN" altLang="en-US" sz="2400" dirty="0" smtClean="0"/>
              <a:t>＞ ＞</a:t>
            </a:r>
            <a:r>
              <a:rPr lang="el-GR" altLang="zh-CN" sz="2400" dirty="0" smtClean="0"/>
              <a:t> σ</a:t>
            </a:r>
            <a:r>
              <a:rPr lang="en-US" altLang="zh-CN" sz="2400" baseline="30000" dirty="0" smtClean="0"/>
              <a:t>2</a:t>
            </a:r>
            <a:r>
              <a:rPr lang="en-US" altLang="zh-CN" sz="2400" baseline="-25000" dirty="0" smtClean="0"/>
              <a:t>y2</a:t>
            </a:r>
            <a:r>
              <a:rPr lang="zh-CN" altLang="en-US" sz="2400" dirty="0" smtClean="0"/>
              <a:t> ，表明样本能量向</a:t>
            </a:r>
            <a:r>
              <a:rPr lang="en-US" altLang="zh-CN" sz="2400" dirty="0" smtClean="0"/>
              <a:t>y</a:t>
            </a:r>
            <a:r>
              <a:rPr lang="en-US" altLang="zh-CN" sz="2400" baseline="-25000" dirty="0" smtClean="0"/>
              <a:t>1</a:t>
            </a:r>
            <a:r>
              <a:rPr lang="zh-CN" altLang="en-US" sz="2400" dirty="0" smtClean="0"/>
              <a:t>轴相对集中了，但是</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el-GR" altLang="zh-CN" sz="2400" dirty="0" smtClean="0"/>
              <a:t>σ</a:t>
            </a:r>
            <a:r>
              <a:rPr lang="en-US" altLang="zh-CN" sz="2400" baseline="30000" dirty="0" smtClean="0"/>
              <a:t>2</a:t>
            </a:r>
            <a:r>
              <a:rPr lang="en-US" altLang="zh-CN" sz="2400" baseline="-25000" dirty="0" smtClean="0"/>
              <a:t>y2</a:t>
            </a:r>
            <a:r>
              <a:rPr lang="en-US" altLang="zh-CN" sz="2400" dirty="0" smtClean="0"/>
              <a:t> =</a:t>
            </a:r>
            <a:r>
              <a:rPr lang="el-GR" altLang="zh-CN" sz="2400" dirty="0" smtClean="0"/>
              <a:t>σ</a:t>
            </a:r>
            <a:r>
              <a:rPr lang="en-US" altLang="zh-CN" sz="2400" baseline="30000" dirty="0" smtClean="0"/>
              <a:t>2</a:t>
            </a:r>
            <a:r>
              <a:rPr lang="en-US" altLang="zh-CN" sz="2400" baseline="-25000" dirty="0" smtClean="0"/>
              <a:t>x1</a:t>
            </a:r>
            <a:r>
              <a:rPr lang="en-US" altLang="zh-CN" sz="2400" dirty="0" smtClean="0"/>
              <a:t> +</a:t>
            </a:r>
            <a:r>
              <a:rPr lang="el-GR" altLang="zh-CN" sz="2400" dirty="0" smtClean="0"/>
              <a:t>σ</a:t>
            </a:r>
            <a:r>
              <a:rPr lang="en-US" altLang="zh-CN" sz="2400" baseline="30000" dirty="0" smtClean="0"/>
              <a:t>2</a:t>
            </a:r>
            <a:r>
              <a:rPr lang="en-US" altLang="zh-CN" sz="2400" baseline="-25000" dirty="0" smtClean="0"/>
              <a:t>x2</a:t>
            </a:r>
            <a:r>
              <a:rPr lang="en-US" altLang="zh-CN" sz="2400" dirty="0" smtClean="0"/>
              <a:t> </a:t>
            </a:r>
          </a:p>
          <a:p>
            <a:r>
              <a:rPr lang="zh-CN" altLang="en-US" sz="2400" dirty="0" smtClean="0"/>
              <a:t>变换后各坐标轴上方差的这种不均匀分布，为数据压缩编码创造了条件</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正交变换的矩阵表示</a:t>
            </a:r>
            <a:endParaRPr lang="zh-CN" altLang="en-US" dirty="0"/>
          </a:p>
        </p:txBody>
      </p:sp>
      <p:sp>
        <p:nvSpPr>
          <p:cNvPr id="3" name="内容占位符 2"/>
          <p:cNvSpPr>
            <a:spLocks noGrp="1"/>
          </p:cNvSpPr>
          <p:nvPr>
            <p:ph idx="1"/>
          </p:nvPr>
        </p:nvSpPr>
        <p:spPr>
          <a:xfrm>
            <a:off x="683568" y="1196752"/>
            <a:ext cx="7848872" cy="3456384"/>
          </a:xfrm>
        </p:spPr>
        <p:txBody>
          <a:bodyPr/>
          <a:lstStyle/>
          <a:p>
            <a:r>
              <a:rPr lang="en-US" altLang="zh-CN" sz="2800" dirty="0" smtClean="0"/>
              <a:t>n</a:t>
            </a:r>
            <a:r>
              <a:rPr lang="zh-CN" altLang="en-US" sz="2800" dirty="0" smtClean="0"/>
              <a:t>维线性空间中的一个列向量</a:t>
            </a:r>
            <a:endParaRPr lang="en-US" altLang="zh-CN" sz="2800" dirty="0" smtClean="0"/>
          </a:p>
          <a:p>
            <a:r>
              <a:rPr lang="zh-CN" altLang="en-US" sz="2800" dirty="0" smtClean="0"/>
              <a:t>对它进行线性变换</a:t>
            </a:r>
            <a:r>
              <a:rPr lang="en-US" altLang="zh-CN" sz="2800" dirty="0" smtClean="0"/>
              <a:t>Y=AX</a:t>
            </a:r>
            <a:r>
              <a:rPr lang="zh-CN" altLang="en-US" sz="2800" dirty="0" smtClean="0"/>
              <a:t>，称</a:t>
            </a:r>
            <a:r>
              <a:rPr lang="en-US" altLang="zh-CN" sz="2800" dirty="0" smtClean="0"/>
              <a:t>A</a:t>
            </a:r>
            <a:r>
              <a:rPr lang="zh-CN" altLang="en-US" sz="2800" dirty="0" smtClean="0"/>
              <a:t>为变换矩阵，</a:t>
            </a:r>
            <a:r>
              <a:rPr lang="en-US" altLang="zh-CN" sz="2800" dirty="0" smtClean="0"/>
              <a:t>Y</a:t>
            </a:r>
            <a:r>
              <a:rPr lang="zh-CN" altLang="en-US" sz="2800" dirty="0" smtClean="0"/>
              <a:t>是</a:t>
            </a:r>
            <a:r>
              <a:rPr lang="en-US" altLang="zh-CN" sz="2800" dirty="0" smtClean="0"/>
              <a:t>X</a:t>
            </a:r>
            <a:r>
              <a:rPr lang="zh-CN" altLang="en-US" sz="2800" dirty="0" smtClean="0"/>
              <a:t>的一个线性变换</a:t>
            </a:r>
            <a:endParaRPr lang="en-US" altLang="zh-CN" sz="2800" dirty="0" smtClean="0"/>
          </a:p>
          <a:p>
            <a:r>
              <a:rPr lang="zh-CN" altLang="en-US" sz="2800" dirty="0" smtClean="0"/>
              <a:t>如果矩阵</a:t>
            </a:r>
            <a:r>
              <a:rPr lang="en-US" altLang="zh-CN" sz="2800" dirty="0" smtClean="0"/>
              <a:t>A</a:t>
            </a:r>
            <a:r>
              <a:rPr lang="zh-CN" altLang="en-US" sz="2800" dirty="0" smtClean="0"/>
              <a:t>具有性质</a:t>
            </a:r>
            <a:r>
              <a:rPr lang="en-US" altLang="zh-CN" sz="2800" dirty="0" smtClean="0"/>
              <a:t>AA</a:t>
            </a:r>
            <a:r>
              <a:rPr lang="en-US" altLang="zh-CN" sz="2800" baseline="30000" dirty="0" smtClean="0"/>
              <a:t>T</a:t>
            </a:r>
            <a:r>
              <a:rPr lang="en-US" altLang="zh-CN" sz="2800" dirty="0" smtClean="0"/>
              <a:t>=A</a:t>
            </a:r>
            <a:r>
              <a:rPr lang="en-US" altLang="zh-CN" sz="2800" baseline="30000" dirty="0" smtClean="0"/>
              <a:t>T</a:t>
            </a:r>
            <a:r>
              <a:rPr lang="en-US" altLang="zh-CN" sz="2800" dirty="0" smtClean="0"/>
              <a:t>A=I</a:t>
            </a:r>
            <a:r>
              <a:rPr lang="zh-CN" altLang="en-US" sz="2800" dirty="0" smtClean="0"/>
              <a:t>，则称</a:t>
            </a:r>
            <a:r>
              <a:rPr lang="en-US" altLang="zh-CN" sz="2800" dirty="0" smtClean="0"/>
              <a:t>A</a:t>
            </a:r>
            <a:r>
              <a:rPr lang="zh-CN" altLang="en-US" sz="2800" dirty="0" smtClean="0"/>
              <a:t>为正交矩阵，从</a:t>
            </a:r>
            <a:r>
              <a:rPr lang="en-US" altLang="zh-CN" sz="2800" dirty="0" smtClean="0"/>
              <a:t>X</a:t>
            </a:r>
            <a:r>
              <a:rPr lang="zh-CN" altLang="en-US" sz="2800" dirty="0" smtClean="0"/>
              <a:t>到</a:t>
            </a:r>
            <a:r>
              <a:rPr lang="en-US" altLang="zh-CN" sz="2800" dirty="0" smtClean="0"/>
              <a:t>Y</a:t>
            </a:r>
            <a:r>
              <a:rPr lang="zh-CN" altLang="en-US" sz="2800" dirty="0" smtClean="0"/>
              <a:t>的变换为正交变换</a:t>
            </a:r>
            <a:endParaRPr lang="en-US" altLang="zh-CN" sz="2800" dirty="0" smtClean="0"/>
          </a:p>
          <a:p>
            <a:r>
              <a:rPr lang="zh-CN" altLang="en-US" sz="2800" dirty="0" smtClean="0"/>
              <a:t>对于正交变换，经过反变换可以唯一的得到复原信号</a:t>
            </a:r>
            <a:r>
              <a:rPr lang="en-US" altLang="zh-CN" sz="2800" dirty="0" smtClean="0"/>
              <a:t>X=A</a:t>
            </a:r>
            <a:r>
              <a:rPr lang="en-US" altLang="zh-CN" sz="2800" baseline="30000" dirty="0" smtClean="0"/>
              <a:t>T</a:t>
            </a:r>
            <a:r>
              <a:rPr lang="en-US" altLang="zh-CN" sz="2800" dirty="0" smtClean="0"/>
              <a:t>Y</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4370" name="Object 0"/>
          <p:cNvGraphicFramePr>
            <a:graphicFrameLocks noChangeAspect="1"/>
          </p:cNvGraphicFramePr>
          <p:nvPr/>
        </p:nvGraphicFramePr>
        <p:xfrm>
          <a:off x="5707260" y="1206078"/>
          <a:ext cx="2897188" cy="566738"/>
        </p:xfrm>
        <a:graphic>
          <a:graphicData uri="http://schemas.openxmlformats.org/presentationml/2006/ole">
            <p:oleObj spid="_x0000_s314370" name="公式" r:id="rId3" imgW="1143000" imgH="241200" progId="Equation.3">
              <p:embed/>
            </p:oleObj>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dirty="0" smtClean="0">
                <a:ea typeface="宋体" pitchFamily="2" charset="-122"/>
              </a:rPr>
              <a:t>正交变换的作用及思路</a:t>
            </a:r>
          </a:p>
        </p:txBody>
      </p:sp>
      <p:sp>
        <p:nvSpPr>
          <p:cNvPr id="84995" name="内容占位符 2"/>
          <p:cNvSpPr>
            <a:spLocks noGrp="1"/>
          </p:cNvSpPr>
          <p:nvPr>
            <p:ph idx="1"/>
          </p:nvPr>
        </p:nvSpPr>
        <p:spPr>
          <a:xfrm>
            <a:off x="428625" y="1214438"/>
            <a:ext cx="8429625" cy="4857750"/>
          </a:xfrm>
        </p:spPr>
        <p:txBody>
          <a:bodyPr/>
          <a:lstStyle/>
          <a:p>
            <a:r>
              <a:rPr lang="zh-CN" altLang="en-US" sz="2800" dirty="0" smtClean="0">
                <a:solidFill>
                  <a:srgbClr val="0E0F20"/>
                </a:solidFill>
                <a:ea typeface="宋体" pitchFamily="2" charset="-122"/>
              </a:rPr>
              <a:t>正交变换的作用</a:t>
            </a:r>
            <a:endParaRPr lang="en-US" altLang="zh-CN" sz="2800" dirty="0" smtClean="0">
              <a:solidFill>
                <a:srgbClr val="0E0F20"/>
              </a:solidFill>
              <a:ea typeface="宋体" pitchFamily="2" charset="-122"/>
            </a:endParaRPr>
          </a:p>
          <a:p>
            <a:pPr lvl="1"/>
            <a:r>
              <a:rPr lang="zh-CN" altLang="en-US" sz="2400" dirty="0" smtClean="0">
                <a:solidFill>
                  <a:srgbClr val="0E0F20"/>
                </a:solidFill>
                <a:ea typeface="宋体" pitchFamily="2" charset="-122"/>
              </a:rPr>
              <a:t>能量集中：人们通过对大量自然景物图像的统计分析发现，绝大部分图像信号在空间域中像素之间的相关性是很大的。它们经过正交变换以后，其能量主要集中在低频部分</a:t>
            </a:r>
            <a:endParaRPr lang="en-US" altLang="zh-CN" sz="2400" dirty="0" smtClean="0">
              <a:solidFill>
                <a:srgbClr val="0E0F20"/>
              </a:solidFill>
              <a:ea typeface="宋体" pitchFamily="2" charset="-122"/>
            </a:endParaRPr>
          </a:p>
          <a:p>
            <a:pPr lvl="1"/>
            <a:r>
              <a:rPr lang="zh-CN" altLang="en-US" sz="2400" dirty="0" smtClean="0">
                <a:solidFill>
                  <a:srgbClr val="0E0F20"/>
                </a:solidFill>
                <a:ea typeface="宋体" pitchFamily="2" charset="-122"/>
              </a:rPr>
              <a:t>去除相关性：经过正交变换后的变换系数之间的相关性大大降低</a:t>
            </a:r>
            <a:endParaRPr lang="en-US" altLang="zh-CN" sz="2400" dirty="0" smtClean="0">
              <a:solidFill>
                <a:srgbClr val="0E0F20"/>
              </a:solidFill>
              <a:ea typeface="宋体" pitchFamily="2" charset="-122"/>
            </a:endParaRPr>
          </a:p>
          <a:p>
            <a:r>
              <a:rPr lang="zh-CN" altLang="en-US" sz="2800" dirty="0" smtClean="0">
                <a:solidFill>
                  <a:srgbClr val="0E0F20"/>
                </a:solidFill>
                <a:ea typeface="宋体" pitchFamily="2" charset="-122"/>
              </a:rPr>
              <a:t>基本思路：</a:t>
            </a:r>
            <a:endParaRPr lang="en-US" altLang="zh-CN" sz="2800" dirty="0" smtClean="0">
              <a:solidFill>
                <a:srgbClr val="0E0F20"/>
              </a:solidFill>
              <a:ea typeface="宋体" pitchFamily="2" charset="-122"/>
            </a:endParaRPr>
          </a:p>
          <a:p>
            <a:pPr lvl="1"/>
            <a:r>
              <a:rPr lang="zh-CN" altLang="en-US" sz="2400" dirty="0" smtClean="0">
                <a:solidFill>
                  <a:srgbClr val="0E0F20"/>
                </a:solidFill>
                <a:latin typeface="Arial" pitchFamily="34" charset="0"/>
                <a:ea typeface="宋体" pitchFamily="2" charset="-122"/>
              </a:rPr>
              <a:t>在编码时略去某些能量很小的高频分量，或在量化时对方差较小的分量分配以较少的比特数，以降低码率。</a:t>
            </a:r>
            <a:endParaRPr lang="en-US" altLang="zh-CN" sz="2400" dirty="0" smtClean="0">
              <a:solidFill>
                <a:srgbClr val="0E0F20"/>
              </a:solidFill>
              <a:latin typeface="Arial" pitchFamily="34" charset="0"/>
              <a:ea typeface="宋体" pitchFamily="2" charset="-122"/>
            </a:endParaRPr>
          </a:p>
          <a:p>
            <a:pPr lvl="1"/>
            <a:r>
              <a:rPr lang="zh-CN" altLang="en-US" sz="2400" dirty="0" smtClean="0">
                <a:solidFill>
                  <a:srgbClr val="0E0F20"/>
                </a:solidFill>
                <a:latin typeface="Arial" pitchFamily="34" charset="0"/>
                <a:ea typeface="宋体" pitchFamily="2" charset="-122"/>
              </a:rPr>
              <a:t>变换编码还可以根据人眼对不同频率分量的敏感程度而对不同系数采用不同的量化台阶，以进一步提高压缩比</a:t>
            </a:r>
            <a:endParaRPr lang="zh-CN" altLang="en-US" sz="2400" dirty="0" smtClean="0">
              <a:latin typeface="Arial" pitchFamily="34" charset="0"/>
              <a:ea typeface="宋体" pitchFamily="2" charset="-122"/>
            </a:endParaRPr>
          </a:p>
        </p:txBody>
      </p:sp>
      <p:sp>
        <p:nvSpPr>
          <p:cNvPr id="849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dirty="0" smtClean="0">
                <a:ea typeface="宋体" pitchFamily="2" charset="-122"/>
              </a:rPr>
              <a:t>图像变换编解码示意图</a:t>
            </a:r>
          </a:p>
        </p:txBody>
      </p:sp>
      <p:sp>
        <p:nvSpPr>
          <p:cNvPr id="860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6021" name="Picture 4"/>
          <p:cNvPicPr>
            <a:picLocks noChangeAspect="1" noChangeArrowheads="1"/>
          </p:cNvPicPr>
          <p:nvPr/>
        </p:nvPicPr>
        <p:blipFill>
          <a:blip r:embed="rId2" cstate="print"/>
          <a:srcRect l="-1854" b="8844"/>
          <a:stretch>
            <a:fillRect/>
          </a:stretch>
        </p:blipFill>
        <p:spPr bwMode="auto">
          <a:xfrm>
            <a:off x="1648197" y="1154685"/>
            <a:ext cx="5012035" cy="3453673"/>
          </a:xfrm>
          <a:prstGeom prst="rect">
            <a:avLst/>
          </a:prstGeom>
          <a:noFill/>
          <a:ln w="9525">
            <a:noFill/>
            <a:miter lim="800000"/>
            <a:headEnd/>
            <a:tailEnd/>
          </a:ln>
        </p:spPr>
      </p:pic>
      <p:sp>
        <p:nvSpPr>
          <p:cNvPr id="6" name="内容占位符 2"/>
          <p:cNvSpPr txBox="1">
            <a:spLocks/>
          </p:cNvSpPr>
          <p:nvPr/>
        </p:nvSpPr>
        <p:spPr bwMode="gray">
          <a:xfrm>
            <a:off x="500063" y="4581128"/>
            <a:ext cx="8286750"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kumimoji="0" lang="zh-CN" altLang="en-US" sz="2000" i="0" u="none" strike="noStrike" kern="0" cap="none" spc="0" normalizeH="0" baseline="0" noProof="0" dirty="0" smtClean="0">
                <a:ln>
                  <a:noFill/>
                </a:ln>
                <a:solidFill>
                  <a:schemeClr val="tx1"/>
                </a:solidFill>
                <a:effectLst/>
                <a:uLnTx/>
                <a:uFillTx/>
                <a:latin typeface="Arial" pitchFamily="34" charset="0"/>
                <a:ea typeface="宋体" pitchFamily="2" charset="-122"/>
              </a:rPr>
              <a:t>变换</a:t>
            </a:r>
            <a:r>
              <a:rPr lang="zh-CN" altLang="en-US" sz="2000" dirty="0" smtClean="0">
                <a:solidFill>
                  <a:srgbClr val="0E0F20"/>
                </a:solidFill>
              </a:rPr>
              <a:t>编解码系统通过发送端将原始图像分割成</a:t>
            </a:r>
            <a:r>
              <a:rPr lang="en-US" altLang="zh-CN" sz="2000" dirty="0" smtClean="0">
                <a:solidFill>
                  <a:srgbClr val="0E0F20"/>
                </a:solidFill>
              </a:rPr>
              <a:t>1</a:t>
            </a:r>
            <a:r>
              <a:rPr lang="zh-CN" altLang="en-US" sz="2000" dirty="0" smtClean="0">
                <a:solidFill>
                  <a:srgbClr val="0E0F20"/>
                </a:solidFill>
              </a:rPr>
              <a:t>到</a:t>
            </a:r>
            <a:r>
              <a:rPr lang="en-US" altLang="zh-CN" sz="2000" dirty="0" smtClean="0">
                <a:solidFill>
                  <a:srgbClr val="0E0F20"/>
                </a:solidFill>
              </a:rPr>
              <a:t>n</a:t>
            </a:r>
            <a:r>
              <a:rPr lang="zh-CN" altLang="en-US" sz="2000" dirty="0" smtClean="0">
                <a:solidFill>
                  <a:srgbClr val="0E0F20"/>
                </a:solidFill>
              </a:rPr>
              <a:t>个子图像块，每个子图像块送入到正交变换器作正交变换，变换器输出变换系数经过滤波、量化、编码后送到信道传输到接收端，接收端作解码、逆变换、综合拼接，恢复出空域图像</a:t>
            </a:r>
            <a:endParaRPr lang="en-US" altLang="zh-CN" sz="2000" dirty="0" smtClean="0">
              <a:solidFill>
                <a:srgbClr val="0E0F20"/>
              </a:solidFill>
            </a:endParaRPr>
          </a:p>
          <a:p>
            <a:pPr marL="342900" indent="-342900" eaLnBrk="0" hangingPunct="0">
              <a:spcBef>
                <a:spcPct val="20000"/>
              </a:spcBef>
              <a:buClr>
                <a:schemeClr val="tx2"/>
              </a:buClr>
              <a:buFont typeface="Wingdings" pitchFamily="2" charset="2"/>
              <a:buChar char="v"/>
            </a:pPr>
            <a:r>
              <a:rPr lang="zh-CN" altLang="en-US" sz="2000" dirty="0" smtClean="0"/>
              <a:t>变换编码的性能取决于子图像的大小、正交变换的类型、样本的选择和量化器的设计</a:t>
            </a:r>
            <a:endParaRPr kumimoji="0" lang="en-US" altLang="zh-CN" sz="2000" i="0" u="none" strike="noStrike" kern="0" cap="none" spc="0" normalizeH="0" baseline="0" noProof="0" dirty="0" smtClean="0">
              <a:ln>
                <a:noFill/>
              </a:ln>
              <a:solidFill>
                <a:schemeClr val="tx1"/>
              </a:solidFill>
              <a:effectLst/>
              <a:uLnTx/>
              <a:uFillTx/>
              <a:latin typeface="Arial" pitchFamily="34" charset="0"/>
              <a:ea typeface="宋体"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ea typeface="宋体" pitchFamily="2" charset="-122"/>
              </a:rPr>
              <a:t>压缩的必要性</a:t>
            </a:r>
          </a:p>
        </p:txBody>
      </p:sp>
      <p:sp>
        <p:nvSpPr>
          <p:cNvPr id="25603" name="内容占位符 2"/>
          <p:cNvSpPr>
            <a:spLocks noGrp="1"/>
          </p:cNvSpPr>
          <p:nvPr>
            <p:ph idx="1"/>
          </p:nvPr>
        </p:nvSpPr>
        <p:spPr>
          <a:xfrm>
            <a:off x="1066800" y="1371600"/>
            <a:ext cx="5076825" cy="4700588"/>
          </a:xfrm>
        </p:spPr>
        <p:txBody>
          <a:bodyPr/>
          <a:lstStyle/>
          <a:p>
            <a:pPr>
              <a:spcBef>
                <a:spcPct val="50000"/>
              </a:spcBef>
              <a:buFont typeface="Wingdings" pitchFamily="2" charset="2"/>
              <a:buNone/>
            </a:pPr>
            <a:r>
              <a:rPr lang="zh-CN" altLang="en-US" sz="4000" smtClean="0">
                <a:latin typeface="DFKai-SB" pitchFamily="65" charset="-120"/>
                <a:ea typeface="DFKai-SB" pitchFamily="65" charset="-120"/>
              </a:rPr>
              <a:t>多媒体信源引起了</a:t>
            </a:r>
            <a:endParaRPr lang="en-US" altLang="zh-CN" sz="4000" smtClean="0">
              <a:latin typeface="DFKai-SB" pitchFamily="65" charset="-120"/>
              <a:ea typeface="DFKai-SB" pitchFamily="65" charset="-120"/>
            </a:endParaRPr>
          </a:p>
          <a:p>
            <a:pPr>
              <a:spcBef>
                <a:spcPct val="50000"/>
              </a:spcBef>
              <a:buFont typeface="Wingdings" pitchFamily="2" charset="2"/>
              <a:buNone/>
            </a:pPr>
            <a:r>
              <a:rPr lang="zh-CN" altLang="en-US" sz="4000" smtClean="0">
                <a:latin typeface="DFKai-SB" pitchFamily="65" charset="-120"/>
                <a:ea typeface="DFKai-SB" pitchFamily="65" charset="-120"/>
              </a:rPr>
              <a:t>“数据爆炸”</a:t>
            </a:r>
          </a:p>
          <a:p>
            <a:pPr>
              <a:spcBef>
                <a:spcPct val="50000"/>
              </a:spcBef>
              <a:buFont typeface="Wingdings" pitchFamily="2" charset="2"/>
              <a:buNone/>
            </a:pPr>
            <a:r>
              <a:rPr lang="zh-CN" altLang="en-US" sz="4000" smtClean="0">
                <a:latin typeface="DFKai-SB" pitchFamily="65" charset="-120"/>
                <a:ea typeface="DFKai-SB" pitchFamily="65" charset="-120"/>
              </a:rPr>
              <a:t>如果不进行数据压缩</a:t>
            </a:r>
          </a:p>
          <a:p>
            <a:pPr>
              <a:spcBef>
                <a:spcPct val="50000"/>
              </a:spcBef>
              <a:buFont typeface="Wingdings" pitchFamily="2" charset="2"/>
              <a:buNone/>
            </a:pPr>
            <a:r>
              <a:rPr lang="zh-CN" altLang="en-US" sz="4000" smtClean="0">
                <a:latin typeface="DFKai-SB" pitchFamily="65" charset="-120"/>
                <a:ea typeface="DFKai-SB" pitchFamily="65" charset="-120"/>
              </a:rPr>
              <a:t> 传输和存储都难以实用化</a:t>
            </a:r>
          </a:p>
        </p:txBody>
      </p:sp>
      <p:sp>
        <p:nvSpPr>
          <p:cNvPr id="25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5605" name="Group 6"/>
          <p:cNvGrpSpPr>
            <a:grpSpLocks/>
          </p:cNvGrpSpPr>
          <p:nvPr/>
        </p:nvGrpSpPr>
        <p:grpSpPr bwMode="auto">
          <a:xfrm>
            <a:off x="5929313" y="838200"/>
            <a:ext cx="2871787" cy="3733800"/>
            <a:chOff x="4080" y="528"/>
            <a:chExt cx="1440" cy="1536"/>
          </a:xfrm>
        </p:grpSpPr>
        <p:sp>
          <p:nvSpPr>
            <p:cNvPr id="25606" name="AutoShape 7"/>
            <p:cNvSpPr>
              <a:spLocks noChangeArrowheads="1"/>
            </p:cNvSpPr>
            <p:nvPr/>
          </p:nvSpPr>
          <p:spPr bwMode="auto">
            <a:xfrm>
              <a:off x="4080" y="528"/>
              <a:ext cx="1440" cy="1536"/>
            </a:xfrm>
            <a:prstGeom prst="irregularSeal2">
              <a:avLst/>
            </a:prstGeom>
            <a:solidFill>
              <a:srgbClr val="CC0000"/>
            </a:solidFill>
            <a:ln w="38100">
              <a:solidFill>
                <a:srgbClr val="CC0000"/>
              </a:solidFill>
              <a:miter lim="800000"/>
              <a:headEnd/>
              <a:tailEnd/>
            </a:ln>
          </p:spPr>
          <p:txBody>
            <a:bodyPr wrap="none" anchor="ctr"/>
            <a:lstStyle/>
            <a:p>
              <a:endParaRPr lang="zh-CN" altLang="en-US"/>
            </a:p>
          </p:txBody>
        </p:sp>
        <p:sp>
          <p:nvSpPr>
            <p:cNvPr id="25607" name="Text Box 8"/>
            <p:cNvSpPr txBox="1">
              <a:spLocks noChangeArrowheads="1"/>
            </p:cNvSpPr>
            <p:nvPr/>
          </p:nvSpPr>
          <p:spPr bwMode="auto">
            <a:xfrm>
              <a:off x="4464" y="1104"/>
              <a:ext cx="624" cy="351"/>
            </a:xfrm>
            <a:prstGeom prst="rect">
              <a:avLst/>
            </a:prstGeom>
            <a:noFill/>
            <a:ln w="9525">
              <a:noFill/>
              <a:miter lim="800000"/>
              <a:headEnd/>
              <a:tailEnd/>
            </a:ln>
          </p:spPr>
          <p:txBody>
            <a:bodyPr>
              <a:spAutoFit/>
            </a:bodyPr>
            <a:lstStyle/>
            <a:p>
              <a:pPr algn="ctr">
                <a:spcBef>
                  <a:spcPct val="50000"/>
                </a:spcBef>
              </a:pPr>
              <a:r>
                <a:rPr kumimoji="1" lang="zh-CN" altLang="en-US" sz="2000" b="0">
                  <a:latin typeface="Tahoma" pitchFamily="34" charset="0"/>
                </a:rPr>
                <a:t>多媒体</a:t>
              </a:r>
            </a:p>
            <a:p>
              <a:pPr algn="ctr">
                <a:spcBef>
                  <a:spcPct val="50000"/>
                </a:spcBef>
              </a:pPr>
              <a:r>
                <a:rPr kumimoji="1" lang="zh-CN" altLang="en-US" sz="2000" b="0">
                  <a:latin typeface="Tahoma" pitchFamily="34" charset="0"/>
                </a:rPr>
                <a:t>数据</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dirty="0" smtClean="0">
                <a:ea typeface="宋体" pitchFamily="2" charset="-122"/>
              </a:rPr>
              <a:t>子图像的大小</a:t>
            </a:r>
          </a:p>
        </p:txBody>
      </p:sp>
      <p:sp>
        <p:nvSpPr>
          <p:cNvPr id="92163" name="内容占位符 2"/>
          <p:cNvSpPr>
            <a:spLocks noGrp="1"/>
          </p:cNvSpPr>
          <p:nvPr>
            <p:ph idx="1"/>
          </p:nvPr>
        </p:nvSpPr>
        <p:spPr>
          <a:xfrm>
            <a:off x="1066800" y="1196752"/>
            <a:ext cx="7620000" cy="4875436"/>
          </a:xfrm>
        </p:spPr>
        <p:txBody>
          <a:bodyPr/>
          <a:lstStyle/>
          <a:p>
            <a:r>
              <a:rPr lang="zh-CN" altLang="en-US" sz="2800" dirty="0" smtClean="0">
                <a:ea typeface="宋体" pitchFamily="2" charset="-122"/>
              </a:rPr>
              <a:t>考虑的因素</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矩阵变换所需的计算量</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变换编码的性能</a:t>
            </a:r>
            <a:endParaRPr lang="en-US" altLang="zh-CN" sz="24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计入的相关像素</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去相关效果</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总的均方差性能</a:t>
            </a:r>
            <a:r>
              <a:rPr lang="en-US" altLang="zh-CN" sz="2000" dirty="0" smtClean="0">
                <a:latin typeface="Arial" pitchFamily="34" charset="0"/>
                <a:ea typeface="宋体" pitchFamily="2" charset="-122"/>
              </a:rPr>
              <a:t>↑</a:t>
            </a:r>
          </a:p>
          <a:p>
            <a:pPr lvl="2"/>
            <a:r>
              <a:rPr lang="zh-CN" altLang="en-US" sz="2000" dirty="0" smtClean="0">
                <a:latin typeface="Arial" pitchFamily="34" charset="0"/>
                <a:ea typeface="宋体" pitchFamily="2" charset="-122"/>
              </a:rPr>
              <a:t>大多数图像仅在约</a:t>
            </a:r>
            <a:r>
              <a:rPr lang="en-US" altLang="zh-CN" sz="2000" dirty="0" smtClean="0">
                <a:latin typeface="Arial" pitchFamily="34" charset="0"/>
                <a:ea typeface="宋体" pitchFamily="2" charset="-122"/>
              </a:rPr>
              <a:t>20</a:t>
            </a:r>
            <a:r>
              <a:rPr lang="zh-CN" altLang="en-US" sz="2000" dirty="0" smtClean="0">
                <a:latin typeface="Arial" pitchFamily="34" charset="0"/>
                <a:ea typeface="宋体" pitchFamily="2" charset="-122"/>
              </a:rPr>
              <a:t>个相邻像素间有较大的相关性，</a:t>
            </a:r>
            <a:r>
              <a:rPr lang="en-US" altLang="zh-CN" sz="2000" dirty="0" smtClean="0">
                <a:latin typeface="Arial" pitchFamily="34" charset="0"/>
                <a:ea typeface="宋体" pitchFamily="2" charset="-122"/>
              </a:rPr>
              <a:t>n﹥16</a:t>
            </a:r>
            <a:r>
              <a:rPr lang="zh-CN" altLang="en-US" sz="2000" dirty="0" smtClean="0">
                <a:latin typeface="Arial" pitchFamily="34" charset="0"/>
                <a:ea typeface="宋体" pitchFamily="2" charset="-122"/>
              </a:rPr>
              <a:t>对性能改善不大</a:t>
            </a:r>
            <a:endParaRPr lang="en-US" altLang="zh-CN" sz="20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传输时误码的影响</a:t>
            </a:r>
            <a:endParaRPr lang="en-US" altLang="zh-CN" sz="2400" dirty="0" smtClean="0">
              <a:latin typeface="Arial" pitchFamily="34" charset="0"/>
              <a:ea typeface="宋体" pitchFamily="2" charset="-122"/>
            </a:endParaRPr>
          </a:p>
          <a:p>
            <a:pPr lvl="2"/>
            <a:r>
              <a:rPr lang="zh-CN" altLang="en-US" sz="2000" dirty="0" smtClean="0">
                <a:latin typeface="Arial" pitchFamily="34" charset="0"/>
                <a:ea typeface="宋体" pitchFamily="2" charset="-122"/>
              </a:rPr>
              <a:t>可以将传输时误码造成的图像损伤限制在子图像范围内</a:t>
            </a:r>
            <a:endParaRPr lang="en-US" altLang="zh-CN" sz="20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误码造成的图像损伤范围</a:t>
            </a:r>
            <a:r>
              <a:rPr lang="en-US" altLang="zh-CN" sz="2000" dirty="0" smtClean="0">
                <a:latin typeface="Arial" pitchFamily="34" charset="0"/>
                <a:ea typeface="宋体" pitchFamily="2" charset="-122"/>
              </a:rPr>
              <a:t>↑</a:t>
            </a:r>
          </a:p>
          <a:p>
            <a:pPr lvl="1"/>
            <a:r>
              <a:rPr lang="en-US" altLang="zh-CN" sz="2400" dirty="0" smtClean="0">
                <a:latin typeface="Arial" pitchFamily="34" charset="0"/>
                <a:ea typeface="宋体" pitchFamily="2" charset="-122"/>
              </a:rPr>
              <a:t>n</a:t>
            </a:r>
            <a:r>
              <a:rPr lang="zh-CN" altLang="en-US" sz="2400" dirty="0" smtClean="0">
                <a:latin typeface="Arial" pitchFamily="34" charset="0"/>
                <a:ea typeface="宋体" pitchFamily="2" charset="-122"/>
              </a:rPr>
              <a:t>取</a:t>
            </a:r>
            <a:r>
              <a:rPr lang="en-US" altLang="zh-CN" sz="2400" dirty="0" smtClean="0">
                <a:latin typeface="Arial" pitchFamily="34" charset="0"/>
                <a:ea typeface="宋体" pitchFamily="2" charset="-122"/>
              </a:rPr>
              <a:t>8×8</a:t>
            </a:r>
            <a:r>
              <a:rPr lang="zh-CN" altLang="en-US" sz="2400" dirty="0" smtClean="0">
                <a:latin typeface="Arial" pitchFamily="34" charset="0"/>
                <a:ea typeface="宋体" pitchFamily="2" charset="-122"/>
              </a:rPr>
              <a:t>或</a:t>
            </a:r>
            <a:r>
              <a:rPr lang="en-US" altLang="zh-CN" sz="2400" dirty="0" smtClean="0">
                <a:latin typeface="Arial" pitchFamily="34" charset="0"/>
                <a:ea typeface="宋体" pitchFamily="2" charset="-122"/>
              </a:rPr>
              <a:t>16×16</a:t>
            </a:r>
          </a:p>
          <a:p>
            <a:pPr lvl="1"/>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921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1295400" y="285750"/>
            <a:ext cx="7086600" cy="563563"/>
          </a:xfrm>
        </p:spPr>
        <p:txBody>
          <a:bodyPr/>
          <a:lstStyle/>
          <a:p>
            <a:r>
              <a:rPr lang="zh-CN" altLang="en-US" dirty="0" smtClean="0">
                <a:ea typeface="宋体" pitchFamily="2" charset="-122"/>
              </a:rPr>
              <a:t>正交变换的类型</a:t>
            </a:r>
          </a:p>
        </p:txBody>
      </p:sp>
      <p:sp>
        <p:nvSpPr>
          <p:cNvPr id="87043" name="内容占位符 2"/>
          <p:cNvSpPr>
            <a:spLocks noGrp="1"/>
          </p:cNvSpPr>
          <p:nvPr>
            <p:ph idx="1"/>
          </p:nvPr>
        </p:nvSpPr>
        <p:spPr>
          <a:xfrm>
            <a:off x="500063" y="857250"/>
            <a:ext cx="8286750" cy="5214938"/>
          </a:xfrm>
        </p:spPr>
        <p:txBody>
          <a:bodyPr/>
          <a:lstStyle/>
          <a:p>
            <a:r>
              <a:rPr lang="zh-CN" altLang="en-US" sz="2800" dirty="0" smtClean="0">
                <a:ea typeface="宋体" pitchFamily="2" charset="-122"/>
              </a:rPr>
              <a:t>离散</a:t>
            </a:r>
            <a:r>
              <a:rPr lang="en-US" altLang="zh-CN" sz="2800" dirty="0" smtClean="0">
                <a:ea typeface="宋体" pitchFamily="2" charset="-122"/>
              </a:rPr>
              <a:t>K-L</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优点：均方误差最小，主观图像质量最好</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缺点：没有快速算法，因此只宜作理论分析和试验</a:t>
            </a:r>
            <a:endParaRPr lang="en-US" altLang="zh-CN" sz="2400" dirty="0" smtClean="0">
              <a:latin typeface="Arial" pitchFamily="34" charset="0"/>
              <a:ea typeface="宋体" pitchFamily="2" charset="-122"/>
            </a:endParaRPr>
          </a:p>
          <a:p>
            <a:r>
              <a:rPr lang="zh-CN" altLang="en-US" sz="2800" dirty="0" smtClean="0">
                <a:ea typeface="宋体" pitchFamily="2" charset="-122"/>
              </a:rPr>
              <a:t>付立叶变换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优点：物理含义明确，可以使用快速算法来减少运算量</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缺点：一是要进行复数运算；二是收敛速度较慢</a:t>
            </a:r>
            <a:endParaRPr lang="en-US" altLang="zh-CN" sz="2400" dirty="0" smtClean="0">
              <a:solidFill>
                <a:srgbClr val="0E0F20"/>
              </a:solidFill>
              <a:latin typeface="Times New Roman" pitchFamily="18" charset="0"/>
              <a:ea typeface="宋体" pitchFamily="2" charset="-122"/>
            </a:endParaRPr>
          </a:p>
          <a:p>
            <a:r>
              <a:rPr lang="en-US" altLang="zh-CN" sz="2800" dirty="0" smtClean="0">
                <a:ea typeface="宋体" pitchFamily="2" charset="-122"/>
              </a:rPr>
              <a:t>DCT</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计算复杂度适中</a:t>
            </a:r>
            <a:endParaRPr lang="en-US" altLang="zh-CN" sz="2400" dirty="0" smtClean="0">
              <a:latin typeface="Arial" pitchFamily="34"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变换域系数矩阵能量集中在直流和低频区</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的直流系数近似满足瑞利分布，交流系数近似满足拉普拉斯分布</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系数相关性很小</a:t>
            </a:r>
            <a:endParaRPr lang="en-US" altLang="zh-CN" sz="2400" dirty="0" smtClean="0">
              <a:latin typeface="Arial" pitchFamily="34" charset="0"/>
              <a:ea typeface="宋体" pitchFamily="2" charset="-122"/>
            </a:endParaRPr>
          </a:p>
        </p:txBody>
      </p:sp>
      <p:sp>
        <p:nvSpPr>
          <p:cNvPr id="870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dirty="0" smtClean="0">
                <a:ea typeface="宋体" pitchFamily="2" charset="-122"/>
              </a:rPr>
              <a:t>样本的选择</a:t>
            </a:r>
          </a:p>
        </p:txBody>
      </p:sp>
      <p:sp>
        <p:nvSpPr>
          <p:cNvPr id="88067" name="内容占位符 2"/>
          <p:cNvSpPr>
            <a:spLocks noGrp="1"/>
          </p:cNvSpPr>
          <p:nvPr>
            <p:ph idx="1"/>
          </p:nvPr>
        </p:nvSpPr>
        <p:spPr>
          <a:xfrm>
            <a:off x="179512" y="1124744"/>
            <a:ext cx="8892480" cy="5256584"/>
          </a:xfrm>
        </p:spPr>
        <p:txBody>
          <a:bodyPr/>
          <a:lstStyle/>
          <a:p>
            <a:pPr>
              <a:tabLst>
                <a:tab pos="533400" algn="l"/>
              </a:tabLst>
            </a:pPr>
            <a:r>
              <a:rPr lang="zh-CN" altLang="en-US" sz="2800" dirty="0" smtClean="0">
                <a:solidFill>
                  <a:srgbClr val="0E0F20"/>
                </a:solidFill>
                <a:ea typeface="宋体" pitchFamily="2" charset="-122"/>
              </a:rPr>
              <a:t>在变换编码中，选择哪些变换系数进行量化编码，对变换压缩编码的性能有很大影响</a:t>
            </a:r>
            <a:endParaRPr lang="en-US" altLang="zh-CN" sz="2800" dirty="0" smtClean="0">
              <a:solidFill>
                <a:srgbClr val="0E0F20"/>
              </a:solidFill>
              <a:ea typeface="宋体" pitchFamily="2" charset="-122"/>
            </a:endParaRPr>
          </a:p>
          <a:p>
            <a:pPr lvl="1">
              <a:tabLst>
                <a:tab pos="533400" algn="l"/>
              </a:tabLst>
            </a:pPr>
            <a:r>
              <a:rPr lang="zh-CN" altLang="en-US" sz="2400" dirty="0" smtClean="0">
                <a:solidFill>
                  <a:srgbClr val="0E0F20"/>
                </a:solidFill>
                <a:latin typeface="Arial" pitchFamily="34" charset="0"/>
                <a:ea typeface="宋体" pitchFamily="2" charset="-122"/>
              </a:rPr>
              <a:t>原则：应保留能量集中、方差大的变换系数予以编码传输</a:t>
            </a:r>
          </a:p>
          <a:p>
            <a:pPr>
              <a:tabLst>
                <a:tab pos="533400" algn="l"/>
              </a:tabLst>
            </a:pPr>
            <a:r>
              <a:rPr lang="zh-CN" altLang="en-US" sz="2800" dirty="0" smtClean="0">
                <a:solidFill>
                  <a:srgbClr val="0E0F20"/>
                </a:solidFill>
                <a:ea typeface="宋体" pitchFamily="2" charset="-122"/>
              </a:rPr>
              <a:t>系数选择通常有两种方法：区域取样和门限取样</a:t>
            </a:r>
            <a:endParaRPr lang="en-US" altLang="zh-CN" sz="2800" dirty="0" smtClean="0">
              <a:solidFill>
                <a:srgbClr val="0E0F20"/>
              </a:solidFill>
              <a:ea typeface="宋体" pitchFamily="2" charset="-122"/>
            </a:endParaRPr>
          </a:p>
          <a:p>
            <a:pPr lvl="1">
              <a:tabLst>
                <a:tab pos="533400" algn="l"/>
              </a:tabLst>
            </a:pPr>
            <a:r>
              <a:rPr lang="zh-CN" altLang="en-US" sz="2400" dirty="0" smtClean="0">
                <a:latin typeface="Arial" pitchFamily="34" charset="0"/>
                <a:ea typeface="宋体" pitchFamily="2" charset="-122"/>
              </a:rPr>
              <a:t>区域取样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只对规定区域内的变换系数进行取样，区域外的略去</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关键：选出能量相对集中的区域，以保留大部分图像能量</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缺点：事先定好了形状，可能会把大能量系数滤掉</a:t>
            </a:r>
            <a:endParaRPr lang="en-US" altLang="zh-CN" sz="2000" dirty="0" smtClean="0">
              <a:latin typeface="Arial" pitchFamily="34" charset="0"/>
              <a:ea typeface="宋体" pitchFamily="2" charset="-122"/>
            </a:endParaRPr>
          </a:p>
          <a:p>
            <a:pPr lvl="1">
              <a:tabLst>
                <a:tab pos="533400" algn="l"/>
              </a:tabLst>
            </a:pPr>
            <a:r>
              <a:rPr lang="zh-CN" altLang="en-US" sz="2400" dirty="0" smtClean="0">
                <a:latin typeface="Arial" pitchFamily="34" charset="0"/>
                <a:ea typeface="宋体" pitchFamily="2" charset="-122"/>
              </a:rPr>
              <a:t>门限取样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不限定取样区域，而是对整个变换块定义一个门限，如果</a:t>
            </a:r>
            <a:r>
              <a:rPr lang="zh-CN" altLang="en-US" sz="2000" dirty="0" smtClean="0">
                <a:solidFill>
                  <a:srgbClr val="0E0F20"/>
                </a:solidFill>
                <a:latin typeface="Arial" pitchFamily="34" charset="0"/>
                <a:ea typeface="宋体" pitchFamily="2" charset="-122"/>
              </a:rPr>
              <a:t>变换系数的方差超过该阈值，则保留予以编码传输，否则舍弃</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优点：具有一定自适应能力，可以得到比区域编码跟好的图像质量</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缺点：编码技术较区域编码复杂，可能会得不偿失</a:t>
            </a:r>
            <a:endParaRPr lang="zh-CN" altLang="en-US" sz="2000" dirty="0" smtClean="0">
              <a:latin typeface="Arial" pitchFamily="34" charset="0"/>
              <a:ea typeface="宋体" pitchFamily="2" charset="-122"/>
            </a:endParaRP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itchFamily="2" charset="-122"/>
              </a:rPr>
              <a:t>区域选择</a:t>
            </a:r>
          </a:p>
        </p:txBody>
      </p:sp>
      <p:sp>
        <p:nvSpPr>
          <p:cNvPr id="89091" name="内容占位符 2"/>
          <p:cNvSpPr>
            <a:spLocks noGrp="1"/>
          </p:cNvSpPr>
          <p:nvPr>
            <p:ph idx="1"/>
          </p:nvPr>
        </p:nvSpPr>
        <p:spPr>
          <a:xfrm>
            <a:off x="571500" y="1371600"/>
            <a:ext cx="4786313" cy="4700588"/>
          </a:xfrm>
        </p:spPr>
        <p:txBody>
          <a:bodyPr/>
          <a:lstStyle/>
          <a:p>
            <a:r>
              <a:rPr lang="zh-CN" altLang="en-US" sz="2800" dirty="0" smtClean="0">
                <a:solidFill>
                  <a:srgbClr val="0E0F20"/>
                </a:solidFill>
                <a:ea typeface="宋体" pitchFamily="2" charset="-122"/>
              </a:rPr>
              <a:t>是对设定形状内的变换系数进行量化编码，略去区域外的变换系数。由于</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变换域系数矩阵能量集中在直流和低频区，则在图所示的</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系数中能量将主要集中在左上角的系数上。为此，可只传左上角上的系数，并按图中的</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之</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字形扫描路径输出系数。</a:t>
            </a:r>
            <a:endParaRPr lang="zh-CN" altLang="en-US" sz="2800" dirty="0" smtClean="0">
              <a:ea typeface="宋体" pitchFamily="2" charset="-122"/>
            </a:endParaRPr>
          </a:p>
        </p:txBody>
      </p:sp>
      <p:sp>
        <p:nvSpPr>
          <p:cNvPr id="890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9093" name="Picture 8"/>
          <p:cNvPicPr>
            <a:picLocks noChangeAspect="1" noChangeArrowheads="1"/>
          </p:cNvPicPr>
          <p:nvPr/>
        </p:nvPicPr>
        <p:blipFill>
          <a:blip r:embed="rId2" cstate="print"/>
          <a:srcRect l="14700" r="2612" b="12506"/>
          <a:stretch>
            <a:fillRect/>
          </a:stretch>
        </p:blipFill>
        <p:spPr bwMode="auto">
          <a:xfrm>
            <a:off x="5357813" y="1849438"/>
            <a:ext cx="3571875" cy="2936875"/>
          </a:xfrm>
          <a:prstGeom prst="rect">
            <a:avLst/>
          </a:prstGeom>
          <a:noFill/>
          <a:ln w="9525">
            <a:noFill/>
            <a:miter lim="800000"/>
            <a:headEnd/>
            <a:tailEnd/>
          </a:ln>
        </p:spPr>
      </p:pic>
      <p:sp>
        <p:nvSpPr>
          <p:cNvPr id="89094" name="TextBox 5"/>
          <p:cNvSpPr txBox="1">
            <a:spLocks noChangeArrowheads="1"/>
          </p:cNvSpPr>
          <p:nvPr/>
        </p:nvSpPr>
        <p:spPr bwMode="auto">
          <a:xfrm>
            <a:off x="5357813" y="4957763"/>
            <a:ext cx="3540125" cy="400050"/>
          </a:xfrm>
          <a:prstGeom prst="rect">
            <a:avLst/>
          </a:prstGeom>
          <a:noFill/>
          <a:ln w="9525">
            <a:noFill/>
            <a:miter lim="800000"/>
            <a:headEnd/>
            <a:tailEnd/>
          </a:ln>
        </p:spPr>
        <p:txBody>
          <a:bodyPr wrap="none">
            <a:spAutoFit/>
          </a:bodyPr>
          <a:lstStyle/>
          <a:p>
            <a:r>
              <a:rPr lang="zh-CN" altLang="en-US" sz="2000"/>
              <a:t>变换域系数的之字形扫描路径</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295400" y="436563"/>
            <a:ext cx="7086600" cy="563562"/>
          </a:xfrm>
        </p:spPr>
        <p:txBody>
          <a:bodyPr/>
          <a:lstStyle/>
          <a:p>
            <a:r>
              <a:rPr lang="zh-CN" altLang="en-US" dirty="0" smtClean="0">
                <a:ea typeface="宋体" pitchFamily="2" charset="-122"/>
              </a:rPr>
              <a:t>量化器的设计（</a:t>
            </a:r>
            <a:r>
              <a:rPr lang="en-US" altLang="zh-CN" dirty="0" smtClean="0">
                <a:ea typeface="宋体" pitchFamily="2" charset="-122"/>
              </a:rPr>
              <a:t>1</a:t>
            </a:r>
            <a:r>
              <a:rPr lang="zh-CN" altLang="en-US" dirty="0" smtClean="0">
                <a:ea typeface="宋体" pitchFamily="2" charset="-122"/>
              </a:rPr>
              <a:t>）</a:t>
            </a:r>
          </a:p>
        </p:txBody>
      </p:sp>
      <p:sp>
        <p:nvSpPr>
          <p:cNvPr id="90115" name="内容占位符 2"/>
          <p:cNvSpPr>
            <a:spLocks noGrp="1"/>
          </p:cNvSpPr>
          <p:nvPr>
            <p:ph idx="1"/>
          </p:nvPr>
        </p:nvSpPr>
        <p:spPr>
          <a:xfrm>
            <a:off x="642938" y="1214438"/>
            <a:ext cx="8286750" cy="5000625"/>
          </a:xfrm>
        </p:spPr>
        <p:txBody>
          <a:bodyPr/>
          <a:lstStyle/>
          <a:p>
            <a:r>
              <a:rPr lang="zh-CN" altLang="en-US" sz="2800" smtClean="0">
                <a:ea typeface="宋体" pitchFamily="2" charset="-122"/>
              </a:rPr>
              <a:t>对所有变换系数分配相同的比特数</a:t>
            </a:r>
            <a:endParaRPr lang="en-US" altLang="zh-CN" sz="2800" smtClean="0">
              <a:ea typeface="宋体" pitchFamily="2" charset="-122"/>
            </a:endParaRPr>
          </a:p>
          <a:p>
            <a:pPr lvl="1"/>
            <a:r>
              <a:rPr lang="zh-CN" altLang="en-US" sz="2400" smtClean="0">
                <a:latin typeface="Arial" pitchFamily="34" charset="0"/>
                <a:ea typeface="宋体" pitchFamily="2" charset="-122"/>
              </a:rPr>
              <a:t>在发送端先对各变换系数进行归一化，使它们变得有相同的方差，然后用一个统一的量化器对所有的系数进行量化及编码。在该方式下，由于接收端要把归一化的系数恢复回去，原来方差大的系数要乘大的倍数，因此量化误差大</a:t>
            </a:r>
            <a:endParaRPr lang="en-US" altLang="zh-CN" sz="2400" smtClean="0">
              <a:latin typeface="Arial" pitchFamily="34" charset="0"/>
              <a:ea typeface="宋体" pitchFamily="2" charset="-122"/>
            </a:endParaRPr>
          </a:p>
          <a:p>
            <a:r>
              <a:rPr lang="zh-CN" altLang="en-US" sz="2800" smtClean="0">
                <a:ea typeface="宋体" pitchFamily="2" charset="-122"/>
              </a:rPr>
              <a:t>对方差大的变换系数分配较多的比特数，使比特数正比于该系数方差的对数</a:t>
            </a:r>
            <a:endParaRPr lang="en-US" altLang="zh-CN" sz="2800" smtClean="0">
              <a:ea typeface="宋体" pitchFamily="2" charset="-122"/>
            </a:endParaRPr>
          </a:p>
          <a:p>
            <a:pPr lvl="1"/>
            <a:r>
              <a:rPr lang="zh-CN" altLang="en-US" sz="2400" smtClean="0">
                <a:latin typeface="Arial" pitchFamily="34" charset="0"/>
                <a:ea typeface="宋体" pitchFamily="2" charset="-122"/>
              </a:rPr>
              <a:t>可使量化造成的总均方误差最小。在该方式中，对不同的变换系数要用不同的量化器，它们之间不仅量化级数不同，判决电平和量化输出电平的变化规律也可以不同，以适合各自系数的分布规律</a:t>
            </a: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dirty="0" smtClean="0">
                <a:ea typeface="宋体" pitchFamily="2" charset="-122"/>
              </a:rPr>
              <a:t>量化器的设计（</a:t>
            </a:r>
            <a:r>
              <a:rPr lang="en-US" altLang="zh-CN" dirty="0" smtClean="0">
                <a:ea typeface="宋体" pitchFamily="2" charset="-122"/>
              </a:rPr>
              <a:t>2</a:t>
            </a:r>
            <a:r>
              <a:rPr lang="zh-CN" altLang="en-US" dirty="0" smtClean="0">
                <a:ea typeface="宋体" pitchFamily="2" charset="-122"/>
              </a:rPr>
              <a:t>）</a:t>
            </a:r>
          </a:p>
        </p:txBody>
      </p:sp>
      <p:sp>
        <p:nvSpPr>
          <p:cNvPr id="91139" name="内容占位符 2"/>
          <p:cNvSpPr>
            <a:spLocks noGrp="1"/>
          </p:cNvSpPr>
          <p:nvPr>
            <p:ph idx="1"/>
          </p:nvPr>
        </p:nvSpPr>
        <p:spPr>
          <a:xfrm>
            <a:off x="571500" y="1143000"/>
            <a:ext cx="8115300" cy="4929188"/>
          </a:xfrm>
        </p:spPr>
        <p:txBody>
          <a:bodyPr/>
          <a:lstStyle/>
          <a:p>
            <a:pPr indent="269875"/>
            <a:r>
              <a:rPr lang="zh-CN" altLang="en-US" sz="2800" smtClean="0">
                <a:ea typeface="宋体" pitchFamily="2" charset="-122"/>
              </a:rPr>
              <a:t>利用人眼视觉特性设计量化器。由于人眼对不同空间频率的失真敏感度不同，在比特分配时可对人眼较为敏感的变化系数分配较多的比特，而不太敏感的系数分配较少的比特。</a:t>
            </a:r>
            <a:endParaRPr lang="en-US" altLang="zh-CN" sz="2800" smtClean="0">
              <a:ea typeface="宋体" pitchFamily="2" charset="-122"/>
            </a:endParaRPr>
          </a:p>
          <a:p>
            <a:pPr lvl="1" indent="269875"/>
            <a:r>
              <a:rPr lang="zh-CN" altLang="en-US" sz="2400" smtClean="0">
                <a:latin typeface="Arial" pitchFamily="34" charset="0"/>
                <a:ea typeface="宋体" pitchFamily="2" charset="-122"/>
              </a:rPr>
              <a:t>按这种方式设计的量化器可使变换编码系统总的主观图像质量较好。</a:t>
            </a:r>
          </a:p>
          <a:p>
            <a:pPr indent="269875">
              <a:buFont typeface="Wingdings" pitchFamily="2" charset="2"/>
              <a:buNone/>
            </a:pPr>
            <a:r>
              <a:rPr lang="zh-CN" altLang="en-US" sz="2800" smtClean="0">
                <a:ea typeface="宋体" pitchFamily="2" charset="-122"/>
              </a:rPr>
              <a:t>变换编码中对变换域系数的量化是造成图像质量下降的主要原因，量化器设计的好坏将直接影响图像质量。变换编码中图像质量下降的主要表现形式是方块效应，也即在图像分块的边缘产生较易为人眼所察觉的误差</a:t>
            </a:r>
          </a:p>
        </p:txBody>
      </p:sp>
      <p:sp>
        <p:nvSpPr>
          <p:cNvPr id="911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混合编码</a:t>
            </a:r>
          </a:p>
        </p:txBody>
      </p:sp>
      <p:sp>
        <p:nvSpPr>
          <p:cNvPr id="93187" name="内容占位符 2"/>
          <p:cNvSpPr>
            <a:spLocks noGrp="1"/>
          </p:cNvSpPr>
          <p:nvPr>
            <p:ph idx="1"/>
          </p:nvPr>
        </p:nvSpPr>
        <p:spPr/>
        <p:txBody>
          <a:bodyPr/>
          <a:lstStyle/>
          <a:p>
            <a:r>
              <a:rPr lang="zh-CN" altLang="en-US" smtClean="0">
                <a:ea typeface="宋体" pitchFamily="2" charset="-122"/>
              </a:rPr>
              <a:t>用两种或两种以上的方法对图像进行编码称为混合编码</a:t>
            </a:r>
            <a:endParaRPr lang="en-US" altLang="zh-CN" smtClean="0">
              <a:ea typeface="宋体" pitchFamily="2" charset="-122"/>
            </a:endParaRPr>
          </a:p>
          <a:p>
            <a:r>
              <a:rPr lang="zh-CN" altLang="en-US" smtClean="0">
                <a:ea typeface="宋体" pitchFamily="2" charset="-122"/>
              </a:rPr>
              <a:t>混合编码通常使用</a:t>
            </a:r>
            <a:r>
              <a:rPr lang="en-US" altLang="zh-CN" smtClean="0">
                <a:ea typeface="宋体" pitchFamily="2" charset="-122"/>
              </a:rPr>
              <a:t>DCT</a:t>
            </a:r>
            <a:r>
              <a:rPr lang="zh-CN" altLang="en-US" smtClean="0">
                <a:ea typeface="宋体" pitchFamily="2" charset="-122"/>
              </a:rPr>
              <a:t>等变换进行空间冗余度的压缩，用帧间预测或运动补偿预测进行时间冗余度的压缩，以达到对运动图像的更高的压缩率。</a:t>
            </a:r>
            <a:endParaRPr lang="en-US" altLang="zh-CN" smtClean="0">
              <a:ea typeface="宋体" pitchFamily="2" charset="-122"/>
            </a:endParaRPr>
          </a:p>
          <a:p>
            <a:r>
              <a:rPr lang="en-US" altLang="zh-CN" smtClean="0">
                <a:ea typeface="宋体" pitchFamily="2" charset="-122"/>
              </a:rPr>
              <a:t>JPEG</a:t>
            </a:r>
            <a:r>
              <a:rPr lang="zh-CN" altLang="en-US" smtClean="0">
                <a:ea typeface="宋体" pitchFamily="2" charset="-122"/>
              </a:rPr>
              <a:t>和</a:t>
            </a:r>
            <a:r>
              <a:rPr lang="en-US" altLang="zh-CN" smtClean="0">
                <a:ea typeface="宋体" pitchFamily="2" charset="-122"/>
              </a:rPr>
              <a:t>MPEG</a:t>
            </a:r>
            <a:r>
              <a:rPr lang="zh-CN" altLang="en-US" smtClean="0">
                <a:ea typeface="宋体" pitchFamily="2" charset="-122"/>
              </a:rPr>
              <a:t>都属于混合编码</a:t>
            </a:r>
          </a:p>
        </p:txBody>
      </p:sp>
      <p:sp>
        <p:nvSpPr>
          <p:cNvPr id="931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ea typeface="宋体" pitchFamily="2" charset="-122"/>
              </a:rPr>
              <a:t>混合编码器的结构图</a:t>
            </a:r>
          </a:p>
        </p:txBody>
      </p:sp>
      <p:sp>
        <p:nvSpPr>
          <p:cNvPr id="9421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4212" name="Picture 4"/>
          <p:cNvPicPr>
            <a:picLocks noChangeAspect="1" noChangeArrowheads="1"/>
          </p:cNvPicPr>
          <p:nvPr/>
        </p:nvPicPr>
        <p:blipFill>
          <a:blip r:embed="rId2" cstate="print"/>
          <a:srcRect b="8197"/>
          <a:stretch>
            <a:fillRect/>
          </a:stretch>
        </p:blipFill>
        <p:spPr bwMode="auto">
          <a:xfrm>
            <a:off x="357188" y="1428750"/>
            <a:ext cx="8374062" cy="40005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dirty="0" smtClean="0">
                <a:ea typeface="宋体" pitchFamily="2" charset="-122"/>
              </a:rPr>
              <a:t>混合编码器的结构</a:t>
            </a:r>
          </a:p>
        </p:txBody>
      </p:sp>
      <p:sp>
        <p:nvSpPr>
          <p:cNvPr id="95235" name="内容占位符 2"/>
          <p:cNvSpPr>
            <a:spLocks noGrp="1"/>
          </p:cNvSpPr>
          <p:nvPr>
            <p:ph idx="1"/>
          </p:nvPr>
        </p:nvSpPr>
        <p:spPr>
          <a:xfrm>
            <a:off x="285750" y="1228725"/>
            <a:ext cx="8643938" cy="4700588"/>
          </a:xfrm>
        </p:spPr>
        <p:txBody>
          <a:bodyPr/>
          <a:lstStyle/>
          <a:p>
            <a:r>
              <a:rPr lang="zh-CN" altLang="en-US" sz="2800" smtClean="0">
                <a:ea typeface="宋体" pitchFamily="2" charset="-122"/>
              </a:rPr>
              <a:t>其中</a:t>
            </a:r>
            <a:r>
              <a:rPr lang="en-US" altLang="zh-CN" sz="2800" smtClean="0">
                <a:ea typeface="宋体" pitchFamily="2" charset="-122"/>
              </a:rPr>
              <a:t>T</a:t>
            </a:r>
            <a:r>
              <a:rPr lang="zh-CN" altLang="en-US" sz="2800" smtClean="0">
                <a:ea typeface="宋体" pitchFamily="2" charset="-122"/>
              </a:rPr>
              <a:t>、</a:t>
            </a:r>
            <a:r>
              <a:rPr lang="en-US" altLang="zh-CN" sz="2800" smtClean="0">
                <a:ea typeface="宋体" pitchFamily="2" charset="-122"/>
              </a:rPr>
              <a:t>IT</a:t>
            </a:r>
            <a:r>
              <a:rPr lang="zh-CN" altLang="en-US" sz="2800" smtClean="0">
                <a:ea typeface="宋体" pitchFamily="2" charset="-122"/>
              </a:rPr>
              <a:t>代表正、反变换，</a:t>
            </a:r>
            <a:r>
              <a:rPr lang="en-US" altLang="zh-CN" sz="2800" smtClean="0">
                <a:ea typeface="宋体" pitchFamily="2" charset="-122"/>
              </a:rPr>
              <a:t>Q</a:t>
            </a:r>
            <a:r>
              <a:rPr lang="zh-CN" altLang="en-US" sz="2800" smtClean="0">
                <a:ea typeface="宋体" pitchFamily="2" charset="-122"/>
              </a:rPr>
              <a:t>、</a:t>
            </a:r>
            <a:r>
              <a:rPr lang="en-US" altLang="zh-CN" sz="2800" smtClean="0">
                <a:ea typeface="宋体" pitchFamily="2" charset="-122"/>
              </a:rPr>
              <a:t>IQ</a:t>
            </a:r>
            <a:r>
              <a:rPr lang="zh-CN" altLang="en-US" sz="2800" smtClean="0">
                <a:ea typeface="宋体" pitchFamily="2" charset="-122"/>
              </a:rPr>
              <a:t>代表正、反量化。</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由于把变换部分放在预测环内，因此预测环本身工作在图像域内，便于使用性能优良、带有运动补偿的帧间预测，因而被广泛地应用于研究和使用</a:t>
            </a:r>
            <a:endParaRPr lang="en-US" altLang="zh-CN" sz="2800" smtClean="0">
              <a:ea typeface="宋体" pitchFamily="2" charset="-122"/>
            </a:endParaRPr>
          </a:p>
          <a:p>
            <a:r>
              <a:rPr lang="zh-CN" altLang="en-US" sz="2800" smtClean="0">
                <a:ea typeface="宋体" pitchFamily="2" charset="-122"/>
              </a:rPr>
              <a:t>而方案</a:t>
            </a:r>
            <a:r>
              <a:rPr lang="en-US" altLang="zh-CN" sz="2800" smtClean="0">
                <a:ea typeface="宋体" pitchFamily="2" charset="-122"/>
              </a:rPr>
              <a:t>II</a:t>
            </a:r>
            <a:r>
              <a:rPr lang="zh-CN" altLang="en-US" sz="2800" smtClean="0">
                <a:ea typeface="宋体" pitchFamily="2" charset="-122"/>
              </a:rPr>
              <a:t>由于把变换部分放在预测环外，需要在变换域（频率域）进行预测，处理上不方便。</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经过若干年的研究总结后，发展为带有运动补偿性质的帧间预测与</a:t>
            </a:r>
            <a:r>
              <a:rPr lang="en-US" altLang="zh-CN" sz="2800" smtClean="0">
                <a:ea typeface="宋体" pitchFamily="2" charset="-122"/>
              </a:rPr>
              <a:t>DCT</a:t>
            </a:r>
            <a:r>
              <a:rPr lang="zh-CN" altLang="en-US" sz="2800" smtClean="0">
                <a:ea typeface="宋体" pitchFamily="2" charset="-122"/>
              </a:rPr>
              <a:t>结合的方案。这一方案具有压缩性能高、编码技术成熟，以及编码延迟短等特点，目前已成为运动图像压缩的主流方案。</a:t>
            </a:r>
          </a:p>
        </p:txBody>
      </p:sp>
      <p:sp>
        <p:nvSpPr>
          <p:cNvPr id="952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11560" y="980728"/>
            <a:ext cx="8208912" cy="5328592"/>
          </a:xfrm>
        </p:spPr>
        <p:txBody>
          <a:bodyPr/>
          <a:lstStyle/>
          <a:p>
            <a:r>
              <a:rPr lang="en-US" altLang="zh-CN" sz="2400" dirty="0" smtClean="0"/>
              <a:t>JPEG</a:t>
            </a:r>
            <a:r>
              <a:rPr lang="zh-CN" altLang="en-US" sz="2400" dirty="0" smtClean="0"/>
              <a:t>（</a:t>
            </a:r>
            <a:r>
              <a:rPr lang="en-US" altLang="zh-CN" sz="2400" dirty="0" smtClean="0"/>
              <a:t>Joint Photographic Experts Group</a:t>
            </a:r>
            <a:r>
              <a:rPr lang="zh-CN" altLang="en-US" sz="2400" dirty="0" smtClean="0"/>
              <a:t>联合图象专家组）是国际电话与电报咨询委员会</a:t>
            </a:r>
            <a:r>
              <a:rPr lang="en-US" altLang="zh-CN" sz="2400" dirty="0" smtClean="0"/>
              <a:t>CCITT</a:t>
            </a:r>
            <a:r>
              <a:rPr lang="zh-CN" altLang="en-US" sz="2400" dirty="0" smtClean="0"/>
              <a:t> （</a:t>
            </a:r>
            <a:r>
              <a:rPr lang="en-US" altLang="zh-CN" sz="2400" dirty="0" smtClean="0"/>
              <a:t>ITU</a:t>
            </a:r>
            <a:r>
              <a:rPr lang="zh-CN" altLang="en-US" sz="2400" dirty="0" smtClean="0"/>
              <a:t>的前身）与</a:t>
            </a:r>
            <a:r>
              <a:rPr lang="en-US" altLang="zh-CN" sz="2400" dirty="0" smtClean="0"/>
              <a:t>ISO</a:t>
            </a:r>
            <a:r>
              <a:rPr lang="zh-CN" altLang="en-US" sz="2400" dirty="0" smtClean="0"/>
              <a:t>于</a:t>
            </a:r>
            <a:r>
              <a:rPr lang="en-US" altLang="zh-CN" sz="2400" dirty="0" smtClean="0"/>
              <a:t>1986</a:t>
            </a:r>
            <a:r>
              <a:rPr lang="zh-CN" altLang="en-US" sz="2400" dirty="0" smtClean="0"/>
              <a:t>年联合成立的一个小组，负责制定静态图像的编码标准</a:t>
            </a:r>
            <a:endParaRPr lang="en-US" altLang="zh-CN" sz="2400" dirty="0" smtClean="0"/>
          </a:p>
          <a:p>
            <a:r>
              <a:rPr lang="en-US" altLang="zh-CN" sz="2400" dirty="0" smtClean="0"/>
              <a:t>1992</a:t>
            </a:r>
            <a:r>
              <a:rPr lang="zh-CN" altLang="en-US" sz="2400" dirty="0" smtClean="0"/>
              <a:t>年</a:t>
            </a:r>
            <a:r>
              <a:rPr lang="en-US" altLang="zh-CN" sz="2400" dirty="0" smtClean="0"/>
              <a:t>9</a:t>
            </a:r>
            <a:r>
              <a:rPr lang="zh-CN" altLang="en-US" sz="2400" dirty="0" smtClean="0"/>
              <a:t>月</a:t>
            </a:r>
            <a:r>
              <a:rPr lang="en-US" altLang="zh-CN" sz="2400" dirty="0" smtClean="0"/>
              <a:t>JPEG</a:t>
            </a:r>
            <a:r>
              <a:rPr lang="zh-CN" altLang="en-US" sz="2400" dirty="0" smtClean="0"/>
              <a:t>推出了</a:t>
            </a:r>
            <a:r>
              <a:rPr lang="en-US" altLang="zh-CN" sz="2400" dirty="0" smtClean="0"/>
              <a:t>ISO/IEC 10918</a:t>
            </a:r>
            <a:r>
              <a:rPr lang="zh-CN" altLang="en-US" sz="2400" dirty="0" smtClean="0"/>
              <a:t>标准</a:t>
            </a:r>
            <a:r>
              <a:rPr lang="en-US" altLang="zh-CN" sz="2400" dirty="0" smtClean="0"/>
              <a:t>(CCITT T.81)——</a:t>
            </a:r>
            <a:r>
              <a:rPr lang="zh-CN" altLang="en-US" sz="2400" dirty="0" smtClean="0"/>
              <a:t>连续色调静态图像的数字压缩与编码，简称为</a:t>
            </a:r>
            <a:r>
              <a:rPr lang="en-US" altLang="zh-CN" sz="2400" dirty="0" smtClean="0"/>
              <a:t>JPEG</a:t>
            </a:r>
            <a:r>
              <a:rPr lang="zh-CN" altLang="en-US" sz="2400" dirty="0" smtClean="0"/>
              <a:t>标准，适用于灰度图与真彩图的静态图像的压缩</a:t>
            </a:r>
          </a:p>
          <a:p>
            <a:r>
              <a:rPr lang="en-US" altLang="zh-CN" sz="2400" dirty="0" smtClean="0"/>
              <a:t>2000</a:t>
            </a:r>
            <a:r>
              <a:rPr lang="zh-CN" altLang="en-US" sz="2400" dirty="0" smtClean="0"/>
              <a:t>年</a:t>
            </a:r>
            <a:r>
              <a:rPr lang="en-US" altLang="zh-CN" sz="2400" dirty="0" smtClean="0"/>
              <a:t>12</a:t>
            </a:r>
            <a:r>
              <a:rPr lang="zh-CN" altLang="en-US" sz="2400" dirty="0" smtClean="0"/>
              <a:t>月</a:t>
            </a:r>
            <a:r>
              <a:rPr lang="en-US" altLang="zh-CN" sz="2400" dirty="0" smtClean="0"/>
              <a:t>JPEG</a:t>
            </a:r>
            <a:r>
              <a:rPr lang="zh-CN" altLang="en-US" sz="2400" dirty="0" smtClean="0"/>
              <a:t>在</a:t>
            </a:r>
            <a:r>
              <a:rPr lang="en-US" altLang="zh-CN" sz="2400" dirty="0" smtClean="0"/>
              <a:t>JBIG</a:t>
            </a:r>
            <a:r>
              <a:rPr lang="zh-CN" altLang="en-US" sz="2400" dirty="0" smtClean="0"/>
              <a:t>（</a:t>
            </a:r>
            <a:r>
              <a:rPr lang="en-US" altLang="zh-CN" sz="2400" dirty="0" smtClean="0"/>
              <a:t>Joint Bi-level Image experts Group</a:t>
            </a:r>
            <a:r>
              <a:rPr lang="zh-CN" altLang="en-US" sz="2400" dirty="0" smtClean="0"/>
              <a:t>联合二值图像专家组）的帮助下又推出了比</a:t>
            </a:r>
            <a:r>
              <a:rPr lang="en-US" altLang="zh-CN" sz="2400" dirty="0" smtClean="0"/>
              <a:t>JPEG</a:t>
            </a:r>
            <a:r>
              <a:rPr lang="zh-CN" altLang="en-US" sz="2400" dirty="0" smtClean="0"/>
              <a:t>标准的压缩率更高、性能更优越的</a:t>
            </a:r>
            <a:r>
              <a:rPr lang="en-US" altLang="zh-CN" sz="2400" dirty="0" smtClean="0"/>
              <a:t>JPEG 2000</a:t>
            </a:r>
            <a:r>
              <a:rPr lang="zh-CN" altLang="en-US" sz="2400" dirty="0" smtClean="0"/>
              <a:t>标准</a:t>
            </a:r>
            <a:r>
              <a:rPr lang="en-US" altLang="zh-CN" sz="2400" dirty="0" smtClean="0"/>
              <a:t>ISO/IEC 15444 (ITU T.800[2002</a:t>
            </a:r>
            <a:r>
              <a:rPr lang="zh-CN" altLang="en-US" sz="2400" dirty="0" smtClean="0"/>
              <a:t>年</a:t>
            </a:r>
            <a:r>
              <a:rPr lang="en-US" altLang="zh-CN" sz="2400" dirty="0" smtClean="0"/>
              <a:t>8</a:t>
            </a:r>
            <a:r>
              <a:rPr lang="zh-CN" altLang="en-US" sz="2400" dirty="0" smtClean="0"/>
              <a:t>月</a:t>
            </a:r>
            <a:r>
              <a:rPr lang="en-US" altLang="zh-CN" sz="2400" dirty="0" smtClean="0"/>
              <a:t>])——JPEG 2000</a:t>
            </a:r>
            <a:r>
              <a:rPr lang="zh-CN" altLang="en-US" sz="2400" dirty="0" smtClean="0"/>
              <a:t>图像编码系统，适用于二值图、灰度图、伪彩图和真彩图的静态图像压缩</a:t>
            </a:r>
          </a:p>
          <a:p>
            <a:endParaRPr lang="zh-CN" altLang="en-US" sz="2400" dirty="0" smtClean="0"/>
          </a:p>
          <a:p>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itchFamily="2" charset="-122"/>
              </a:rPr>
              <a:t>数据压缩的好处</a:t>
            </a:r>
          </a:p>
        </p:txBody>
      </p:sp>
      <p:sp>
        <p:nvSpPr>
          <p:cNvPr id="26627" name="内容占位符 2"/>
          <p:cNvSpPr>
            <a:spLocks noGrp="1"/>
          </p:cNvSpPr>
          <p:nvPr>
            <p:ph idx="1"/>
          </p:nvPr>
        </p:nvSpPr>
        <p:spPr/>
        <p:txBody>
          <a:bodyPr/>
          <a:lstStyle/>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时间域压缩──迅速传输媒体信源</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频率域压缩──并行开通更多业务</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空间域压缩──降低存储费用</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能量域压缩──降低发射功率</a:t>
            </a:r>
            <a:endParaRPr kumimoji="1" lang="zh-CN" altLang="en-US" sz="2000" smtClean="0">
              <a:latin typeface="Times New Roman" pitchFamily="18" charset="0"/>
              <a:ea typeface="宋体" pitchFamily="2" charset="-122"/>
            </a:endParaRPr>
          </a:p>
          <a:p>
            <a:pPr marL="766763" indent="-476250"/>
            <a:endParaRPr lang="zh-CN" altLang="en-US" smtClean="0">
              <a:ea typeface="宋体" pitchFamily="2" charset="-122"/>
            </a:endParaRPr>
          </a:p>
        </p:txBody>
      </p:sp>
      <p:sp>
        <p:nvSpPr>
          <p:cNvPr id="26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96259" name="内容占位符 2"/>
          <p:cNvSpPr>
            <a:spLocks noGrp="1"/>
          </p:cNvSpPr>
          <p:nvPr>
            <p:ph idx="1"/>
          </p:nvPr>
        </p:nvSpPr>
        <p:spPr>
          <a:xfrm>
            <a:off x="571500" y="1143000"/>
            <a:ext cx="8115300" cy="4929188"/>
          </a:xfrm>
        </p:spPr>
        <p:txBody>
          <a:bodyPr/>
          <a:lstStyle/>
          <a:p>
            <a:r>
              <a:rPr lang="en-US" altLang="zh-CN" sz="2400" dirty="0" smtClean="0"/>
              <a:t>JPEG</a:t>
            </a:r>
            <a:r>
              <a:rPr lang="zh-CN" altLang="en-US" sz="2400" dirty="0" smtClean="0"/>
              <a:t>主要采用了以</a:t>
            </a:r>
            <a:r>
              <a:rPr lang="en-US" altLang="zh-CN" sz="2400" dirty="0" smtClean="0"/>
              <a:t>DCT</a:t>
            </a:r>
            <a:r>
              <a:rPr lang="zh-CN" altLang="en-US" sz="2400" dirty="0" smtClean="0"/>
              <a:t>为基础的有损压缩算法，而</a:t>
            </a:r>
            <a:r>
              <a:rPr lang="en-US" altLang="zh-CN" sz="2400" dirty="0" smtClean="0"/>
              <a:t>JPEG 2000</a:t>
            </a:r>
            <a:r>
              <a:rPr lang="zh-CN" altLang="en-US" sz="2400" dirty="0" smtClean="0"/>
              <a:t>则采用的是性能更优秀的小波变换</a:t>
            </a:r>
          </a:p>
          <a:p>
            <a:r>
              <a:rPr lang="zh-CN" altLang="en-US" sz="2400" dirty="0" smtClean="0"/>
              <a:t>由于视频的帧内编码就是静态图像的编码，所以</a:t>
            </a:r>
            <a:r>
              <a:rPr lang="en-US" altLang="zh-CN" sz="2400" dirty="0" smtClean="0"/>
              <a:t>JPEG</a:t>
            </a:r>
            <a:r>
              <a:rPr lang="zh-CN" altLang="en-US" sz="2400" dirty="0" smtClean="0"/>
              <a:t>和</a:t>
            </a:r>
            <a:r>
              <a:rPr lang="en-US" altLang="zh-CN" sz="2400" dirty="0" smtClean="0"/>
              <a:t>JPEG 2000</a:t>
            </a:r>
            <a:r>
              <a:rPr lang="zh-CN" altLang="en-US" sz="2400" dirty="0" smtClean="0"/>
              <a:t>的算法也用于</a:t>
            </a:r>
            <a:r>
              <a:rPr lang="en-US" altLang="zh-CN" sz="2400" dirty="0" smtClean="0"/>
              <a:t>MPEG</a:t>
            </a:r>
            <a:r>
              <a:rPr lang="zh-CN" altLang="en-US" sz="2400" dirty="0" smtClean="0"/>
              <a:t>的视频编码标准</a:t>
            </a:r>
          </a:p>
          <a:p>
            <a:pPr eaLnBrk="1" hangingPunct="1"/>
            <a:r>
              <a:rPr lang="en-US" altLang="zh-CN" sz="2400" dirty="0" smtClean="0">
                <a:ea typeface="宋体" pitchFamily="2" charset="-122"/>
              </a:rPr>
              <a:t>JPEG</a:t>
            </a:r>
            <a:r>
              <a:rPr lang="zh-CN" altLang="en-US" sz="2400" dirty="0" smtClean="0">
                <a:latin typeface="宋体" pitchFamily="2" charset="-122"/>
                <a:ea typeface="宋体" pitchFamily="2" charset="-122"/>
              </a:rPr>
              <a:t>适用范围很广</a:t>
            </a:r>
            <a:endParaRPr lang="en-US" altLang="zh-CN" sz="2400" dirty="0" smtClean="0">
              <a:latin typeface="宋体" pitchFamily="2" charset="-122"/>
              <a:ea typeface="宋体" pitchFamily="2" charset="-122"/>
            </a:endParaRPr>
          </a:p>
          <a:p>
            <a:pPr lvl="1" eaLnBrk="1" hangingPunct="1"/>
            <a:r>
              <a:rPr lang="zh-CN" altLang="en-US" sz="2000" dirty="0" smtClean="0">
                <a:latin typeface="Verdana" pitchFamily="34" charset="0"/>
                <a:ea typeface="宋体" pitchFamily="2" charset="-122"/>
                <a:cs typeface="Verdana" pitchFamily="34" charset="0"/>
              </a:rPr>
              <a:t>灰度图像、彩色图像</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ea typeface="宋体" pitchFamily="2" charset="-122"/>
                <a:cs typeface="Verdana" pitchFamily="34" charset="0"/>
              </a:rPr>
              <a:t>静止图像、电视图像序列的帧内图像压缩编码（</a:t>
            </a:r>
            <a:r>
              <a:rPr lang="en-US" altLang="zh-CN" sz="2000" dirty="0" smtClean="0">
                <a:latin typeface="Verdana" pitchFamily="34" charset="0"/>
                <a:ea typeface="Verdana" pitchFamily="34" charset="0"/>
                <a:cs typeface="Verdana" pitchFamily="34" charset="0"/>
              </a:rPr>
              <a:t>VCD</a:t>
            </a:r>
            <a:r>
              <a:rPr lang="zh-CN" altLang="en-US" sz="2000" dirty="0" smtClean="0">
                <a:latin typeface="Verdana" pitchFamily="34" charset="0"/>
                <a:ea typeface="宋体" pitchFamily="2" charset="-122"/>
                <a:cs typeface="Verdana" pitchFamily="34" charset="0"/>
              </a:rPr>
              <a:t>、</a:t>
            </a:r>
            <a:r>
              <a:rPr lang="en-US" altLang="zh-CN" sz="2000" dirty="0" smtClean="0">
                <a:latin typeface="Verdana" pitchFamily="34" charset="0"/>
                <a:ea typeface="Verdana" pitchFamily="34" charset="0"/>
                <a:cs typeface="Verdana" pitchFamily="34" charset="0"/>
              </a:rPr>
              <a:t>DVD</a:t>
            </a:r>
            <a:r>
              <a:rPr lang="zh-CN" altLang="en-US" sz="2000" dirty="0" smtClean="0">
                <a:latin typeface="Verdana" pitchFamily="34" charset="0"/>
                <a:ea typeface="宋体" pitchFamily="2" charset="-122"/>
                <a:cs typeface="Verdana" pitchFamily="34" charset="0"/>
              </a:rPr>
              <a:t>）</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cs typeface="Verdana" pitchFamily="34" charset="0"/>
              </a:rPr>
              <a:t>可以大范围地调节图像压缩率及其保真度</a:t>
            </a:r>
            <a:endParaRPr lang="en-US" altLang="zh-CN" sz="2000" dirty="0" smtClean="0">
              <a:latin typeface="Verdana" pitchFamily="34" charset="0"/>
              <a:ea typeface="Verdana" pitchFamily="34" charset="0"/>
              <a:cs typeface="Verdana" pitchFamily="34" charset="0"/>
            </a:endParaRPr>
          </a:p>
          <a:p>
            <a:pPr eaLnBrk="1" hangingPunct="1"/>
            <a:r>
              <a:rPr lang="en-US" altLang="zh-CN" sz="2400" dirty="0" smtClean="0">
                <a:ea typeface="宋体" pitchFamily="2" charset="-122"/>
              </a:rPr>
              <a:t>JPEG</a:t>
            </a:r>
            <a:r>
              <a:rPr lang="zh-CN" altLang="en-US" sz="2400" dirty="0" smtClean="0">
                <a:ea typeface="宋体" pitchFamily="2" charset="-122"/>
              </a:rPr>
              <a:t>算法与彩色空间无关，因此</a:t>
            </a:r>
            <a:r>
              <a:rPr lang="zh-CN" altLang="en-US" sz="2400" dirty="0" smtClean="0">
                <a:latin typeface="Times New Roman" pitchFamily="18" charset="0"/>
                <a:ea typeface="宋体" pitchFamily="2" charset="-122"/>
              </a:rPr>
              <a:t>“</a:t>
            </a:r>
            <a:r>
              <a:rPr lang="en-US" altLang="zh-CN" sz="2400" dirty="0" smtClean="0">
                <a:ea typeface="宋体" pitchFamily="2" charset="-122"/>
              </a:rPr>
              <a:t>RGB</a:t>
            </a:r>
            <a:r>
              <a:rPr lang="zh-CN" altLang="en-US" sz="2400" dirty="0" smtClean="0">
                <a:ea typeface="宋体" pitchFamily="2" charset="-122"/>
              </a:rPr>
              <a:t>到</a:t>
            </a:r>
            <a:r>
              <a:rPr lang="en-US" altLang="zh-CN" sz="2400" dirty="0" smtClean="0">
                <a:ea typeface="宋体" pitchFamily="2" charset="-122"/>
              </a:rPr>
              <a:t>YUV</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和</a:t>
            </a:r>
            <a:r>
              <a:rPr lang="zh-CN" altLang="en-US" sz="2400" dirty="0" smtClean="0">
                <a:latin typeface="Times New Roman" pitchFamily="18" charset="0"/>
                <a:ea typeface="宋体" pitchFamily="2" charset="-122"/>
              </a:rPr>
              <a:t>“</a:t>
            </a:r>
            <a:r>
              <a:rPr lang="en-US" altLang="zh-CN" sz="2400" dirty="0" smtClean="0">
                <a:ea typeface="宋体" pitchFamily="2" charset="-122"/>
              </a:rPr>
              <a:t>YUV</a:t>
            </a:r>
            <a:r>
              <a:rPr lang="zh-CN" altLang="en-US" sz="2400" dirty="0" smtClean="0">
                <a:ea typeface="宋体" pitchFamily="2" charset="-122"/>
              </a:rPr>
              <a:t>到</a:t>
            </a:r>
            <a:r>
              <a:rPr lang="en-US" altLang="zh-CN" sz="2400" dirty="0" smtClean="0">
                <a:ea typeface="宋体" pitchFamily="2" charset="-122"/>
              </a:rPr>
              <a:t>RGB</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不包含在</a:t>
            </a:r>
            <a:r>
              <a:rPr lang="en-US" altLang="zh-CN" sz="2400" dirty="0" smtClean="0">
                <a:ea typeface="宋体" pitchFamily="2" charset="-122"/>
              </a:rPr>
              <a:t>JPEG</a:t>
            </a:r>
            <a:r>
              <a:rPr lang="zh-CN" altLang="en-US" sz="2400" dirty="0" smtClean="0">
                <a:ea typeface="宋体" pitchFamily="2" charset="-122"/>
              </a:rPr>
              <a:t>算法中。</a:t>
            </a:r>
            <a:r>
              <a:rPr lang="en-US" altLang="zh-CN" sz="2400" dirty="0" smtClean="0">
                <a:ea typeface="宋体" pitchFamily="2" charset="-122"/>
              </a:rPr>
              <a:t>JPEG</a:t>
            </a:r>
            <a:r>
              <a:rPr lang="zh-CN" altLang="en-US" sz="2400" dirty="0" smtClean="0">
                <a:ea typeface="宋体" pitchFamily="2" charset="-122"/>
              </a:rPr>
              <a:t>算法处理的彩色图像是单独的彩色分量图像，因此它可以压缩来自不同彩色空间的数据，如</a:t>
            </a:r>
            <a:r>
              <a:rPr lang="en-US" altLang="zh-CN" sz="2400" dirty="0" smtClean="0">
                <a:ea typeface="宋体" pitchFamily="2" charset="-122"/>
              </a:rPr>
              <a:t>RGB</a:t>
            </a:r>
            <a:r>
              <a:rPr lang="zh-CN" altLang="en-US" sz="2400" dirty="0" smtClean="0">
                <a:ea typeface="宋体" pitchFamily="2" charset="-122"/>
              </a:rPr>
              <a:t>、</a:t>
            </a:r>
            <a:r>
              <a:rPr lang="en-US" altLang="zh-CN" sz="2400" dirty="0" err="1" smtClean="0">
                <a:ea typeface="宋体" pitchFamily="2" charset="-122"/>
              </a:rPr>
              <a:t>YCbCr</a:t>
            </a:r>
            <a:r>
              <a:rPr lang="zh-CN" altLang="en-US" sz="2400" dirty="0" smtClean="0">
                <a:ea typeface="宋体" pitchFamily="2" charset="-122"/>
              </a:rPr>
              <a:t>和</a:t>
            </a:r>
            <a:r>
              <a:rPr lang="en-US" altLang="zh-CN" sz="2400" dirty="0" smtClean="0">
                <a:ea typeface="宋体" pitchFamily="2" charset="-122"/>
              </a:rPr>
              <a:t>CMYK</a:t>
            </a:r>
            <a:endParaRPr lang="zh-CN" altLang="en-US" sz="2400" dirty="0" smtClean="0">
              <a:ea typeface="宋体" pitchFamily="2" charset="-122"/>
            </a:endParaRPr>
          </a:p>
        </p:txBody>
      </p:sp>
      <p:sp>
        <p:nvSpPr>
          <p:cNvPr id="962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83568" y="1217860"/>
            <a:ext cx="7992888" cy="5091460"/>
          </a:xfrm>
        </p:spPr>
        <p:txBody>
          <a:bodyPr/>
          <a:lstStyle/>
          <a:p>
            <a:r>
              <a:rPr lang="en-US" altLang="zh-CN" sz="2400" dirty="0" smtClean="0"/>
              <a:t>JPEG</a:t>
            </a:r>
            <a:r>
              <a:rPr lang="zh-CN" altLang="en-US" sz="2400" dirty="0" smtClean="0"/>
              <a:t>标准的文档</a:t>
            </a:r>
            <a:endParaRPr lang="en-US" altLang="zh-CN" sz="2400" dirty="0" smtClean="0"/>
          </a:p>
          <a:p>
            <a:pPr lvl="1"/>
            <a:r>
              <a:rPr lang="zh-CN" altLang="en-US" sz="2000" dirty="0" smtClean="0"/>
              <a:t>标准号：</a:t>
            </a:r>
            <a:r>
              <a:rPr lang="en-US" altLang="zh-CN" sz="2000" dirty="0" smtClean="0"/>
              <a:t>ISO/IEC IS 10918-1</a:t>
            </a:r>
            <a:r>
              <a:rPr lang="zh-CN" altLang="en-US" sz="2000" dirty="0" smtClean="0"/>
              <a:t>或</a:t>
            </a:r>
            <a:r>
              <a:rPr lang="en-US" altLang="zh-CN" sz="2000" dirty="0" smtClean="0"/>
              <a:t>ITU-T Recommendation T.81</a:t>
            </a:r>
          </a:p>
          <a:p>
            <a:pPr lvl="1"/>
            <a:r>
              <a:rPr lang="zh-CN" altLang="en-US" sz="2000" dirty="0" smtClean="0"/>
              <a:t>标准名：</a:t>
            </a:r>
            <a:r>
              <a:rPr lang="en-US" altLang="zh-CN" sz="2000" dirty="0" smtClean="0"/>
              <a:t>Information technology — Digital compression and coding of continuous-tone still images (</a:t>
            </a:r>
            <a:r>
              <a:rPr lang="zh-CN" altLang="en-US" sz="2000" dirty="0" smtClean="0"/>
              <a:t>信息技术 </a:t>
            </a:r>
            <a:r>
              <a:rPr lang="en-US" altLang="zh-CN" sz="2000" dirty="0" smtClean="0"/>
              <a:t>— </a:t>
            </a:r>
            <a:r>
              <a:rPr lang="zh-CN" altLang="en-US" sz="2000" dirty="0" smtClean="0"/>
              <a:t>连续色调静态图像的数字压缩和编码</a:t>
            </a:r>
            <a:r>
              <a:rPr lang="en-US" altLang="zh-CN" sz="2000" dirty="0" smtClean="0"/>
              <a:t>)</a:t>
            </a:r>
          </a:p>
          <a:p>
            <a:r>
              <a:rPr lang="en-US" altLang="zh-CN" sz="2400" dirty="0" smtClean="0"/>
              <a:t>JPEG</a:t>
            </a:r>
            <a:r>
              <a:rPr lang="zh-CN" altLang="en-US" sz="2400" dirty="0" smtClean="0"/>
              <a:t>算法概要</a:t>
            </a:r>
            <a:endParaRPr lang="en-US" altLang="zh-CN" sz="2400" dirty="0" smtClean="0"/>
          </a:p>
          <a:p>
            <a:pPr lvl="1"/>
            <a:r>
              <a:rPr lang="zh-CN" altLang="en-US" sz="2000" dirty="0" smtClean="0"/>
              <a:t>利用视觉系统特性，使用变换、量化和熵编码相结合的方法，以去掉或减少视觉的冗余信息和数据本身的冗余信息</a:t>
            </a:r>
            <a:endParaRPr lang="en-US" altLang="zh-CN" sz="2000" dirty="0" smtClean="0"/>
          </a:p>
          <a:p>
            <a:r>
              <a:rPr lang="en-US" altLang="zh-CN" sz="2400" dirty="0" smtClean="0"/>
              <a:t>JPEG</a:t>
            </a:r>
            <a:r>
              <a:rPr lang="zh-CN" altLang="en-US" sz="2400" dirty="0" smtClean="0"/>
              <a:t>四种运行模式</a:t>
            </a:r>
            <a:endParaRPr lang="en-US" altLang="zh-CN" sz="2400" dirty="0" smtClean="0"/>
          </a:p>
          <a:p>
            <a:pPr lvl="1"/>
            <a:r>
              <a:rPr lang="zh-CN" altLang="en-US" sz="2000" dirty="0" smtClean="0">
                <a:ea typeface="楷体_GB2312" pitchFamily="49" charset="-122"/>
              </a:rPr>
              <a:t>基于</a:t>
            </a:r>
            <a:r>
              <a:rPr lang="en-US" altLang="zh-CN" sz="2000" dirty="0" smtClean="0">
                <a:ea typeface="楷体_GB2312" pitchFamily="49" charset="-122"/>
              </a:rPr>
              <a:t>DPCM</a:t>
            </a:r>
            <a:r>
              <a:rPr lang="zh-CN" altLang="en-US" sz="2000" dirty="0" smtClean="0">
                <a:ea typeface="楷体_GB2312" pitchFamily="49" charset="-122"/>
              </a:rPr>
              <a:t>的无损编码模式：压缩比可以达到2:1</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的有损顺序编码模式：压缩比可以达到10:1以上</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的递增编码模式：对一幅图像可由粗到细进行编码</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的分层编码模式：根据不同要求，获得不同分辨率的图像</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4</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899592" y="1268760"/>
            <a:ext cx="7787208" cy="4968552"/>
          </a:xfrm>
        </p:spPr>
        <p:txBody>
          <a:bodyPr/>
          <a:lstStyle/>
          <a:p>
            <a:r>
              <a:rPr lang="zh-CN" altLang="en-US" sz="2400" dirty="0" smtClean="0"/>
              <a:t>递增编码模式</a:t>
            </a:r>
            <a:endParaRPr lang="en-US" altLang="zh-CN" sz="2400" dirty="0" smtClean="0"/>
          </a:p>
          <a:p>
            <a:pPr lvl="1"/>
            <a:r>
              <a:rPr lang="zh-CN" altLang="en-US" sz="2000" b="0" dirty="0" smtClean="0">
                <a:latin typeface="Times New Roman" pitchFamily="18" charset="0"/>
              </a:rPr>
              <a:t>与顺序模式编码步骤基本一致，不同之处在于递增模式每个图像分量的编码要经过多次扫描才完成。第一次扫描只进行一次粗糙的压缩，然后根据此数据先重建一幅质量低的图像，以后的扫描再作较细的扫描，使重建图像质量不断提高，直到满意为止</a:t>
            </a:r>
            <a:endParaRPr lang="en-US" altLang="zh-CN" sz="2000" dirty="0" smtClean="0"/>
          </a:p>
          <a:p>
            <a:r>
              <a:rPr lang="zh-CN" altLang="en-US" sz="2400" dirty="0" smtClean="0"/>
              <a:t>分层编码模式</a:t>
            </a:r>
            <a:endParaRPr lang="en-US" altLang="zh-CN" sz="2400" dirty="0" smtClean="0"/>
          </a:p>
          <a:p>
            <a:pPr lvl="1" eaLnBrk="1" hangingPunct="1"/>
            <a:r>
              <a:rPr lang="zh-CN" altLang="en-US" sz="2000" b="0" dirty="0" smtClean="0">
                <a:latin typeface="Times New Roman" pitchFamily="18" charset="0"/>
              </a:rPr>
              <a:t>降低原始图像的空间分辨率</a:t>
            </a:r>
          </a:p>
          <a:p>
            <a:pPr lvl="1" eaLnBrk="1" hangingPunct="1"/>
            <a:r>
              <a:rPr lang="zh-CN" altLang="en-US" sz="2000" b="0" dirty="0" smtClean="0">
                <a:latin typeface="Times New Roman" pitchFamily="18" charset="0"/>
              </a:rPr>
              <a:t>对已经降低分辨率的图像按照顺序编码模式进行压缩并存储或传输</a:t>
            </a:r>
          </a:p>
          <a:p>
            <a:pPr lvl="1" eaLnBrk="1" hangingPunct="1"/>
            <a:r>
              <a:rPr lang="zh-CN" altLang="en-US" sz="2000" b="0" dirty="0" smtClean="0">
                <a:latin typeface="Times New Roman" pitchFamily="18" charset="0"/>
              </a:rPr>
              <a:t>对低分辨率图像进行解码，然后用插值法提高图像的分辨率</a:t>
            </a:r>
          </a:p>
          <a:p>
            <a:pPr lvl="1" eaLnBrk="1" hangingPunct="1"/>
            <a:r>
              <a:rPr lang="zh-CN" altLang="en-US" sz="2000" b="0" dirty="0" smtClean="0">
                <a:latin typeface="Times New Roman" pitchFamily="18" charset="0"/>
              </a:rPr>
              <a:t>将分辨率已经升高的图像作为原图像的预测值，并把它与原图像的差值进行基于</a:t>
            </a:r>
            <a:r>
              <a:rPr lang="en-US" altLang="zh-CN" sz="2000" b="0" dirty="0" smtClean="0">
                <a:latin typeface="Times New Roman" pitchFamily="18" charset="0"/>
              </a:rPr>
              <a:t>DCT</a:t>
            </a:r>
            <a:r>
              <a:rPr lang="zh-CN" altLang="en-US" sz="2000" b="0" dirty="0" smtClean="0">
                <a:latin typeface="Times New Roman" pitchFamily="18" charset="0"/>
              </a:rPr>
              <a:t>的编码</a:t>
            </a:r>
          </a:p>
          <a:p>
            <a:pPr lvl="1" eaLnBrk="1" hangingPunct="1"/>
            <a:r>
              <a:rPr lang="zh-CN" altLang="en-US" sz="2000" b="0" dirty="0" smtClean="0">
                <a:latin typeface="Times New Roman" pitchFamily="18" charset="0"/>
              </a:rPr>
              <a:t>重复前面两个步骤，直到图像达到完整的分辨率</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a:xfrm>
            <a:off x="1295400" y="457200"/>
            <a:ext cx="7491413" cy="563563"/>
          </a:xfrm>
        </p:spPr>
        <p:txBody>
          <a:bodyPr/>
          <a:lstStyle/>
          <a:p>
            <a:r>
              <a:rPr lang="en-US" altLang="zh-CN" smtClean="0">
                <a:ea typeface="宋体" pitchFamily="2" charset="-122"/>
              </a:rPr>
              <a:t>JPEG</a:t>
            </a:r>
            <a:r>
              <a:rPr lang="zh-CN" altLang="en-US" smtClean="0">
                <a:ea typeface="宋体" pitchFamily="2" charset="-122"/>
              </a:rPr>
              <a:t>专家组的两种基本的压缩算法</a:t>
            </a:r>
          </a:p>
        </p:txBody>
      </p:sp>
      <p:sp>
        <p:nvSpPr>
          <p:cNvPr id="97283" name="内容占位符 2"/>
          <p:cNvSpPr>
            <a:spLocks noGrp="1"/>
          </p:cNvSpPr>
          <p:nvPr>
            <p:ph idx="1"/>
          </p:nvPr>
        </p:nvSpPr>
        <p:spPr>
          <a:xfrm>
            <a:off x="428625" y="1214438"/>
            <a:ext cx="8258175" cy="4857750"/>
          </a:xfrm>
        </p:spPr>
        <p:txBody>
          <a:bodyPr/>
          <a:lstStyle/>
          <a:p>
            <a:pPr eaLnBrk="1" hangingPunct="1"/>
            <a:r>
              <a:rPr lang="zh-CN" altLang="en-US" sz="2400" dirty="0" smtClean="0">
                <a:ea typeface="宋体" pitchFamily="2" charset="-122"/>
              </a:rPr>
              <a:t>有损压缩算法：以离散余弦变换</a:t>
            </a:r>
            <a:r>
              <a:rPr lang="en-US" altLang="zh-CN" sz="2400" dirty="0" smtClean="0">
                <a:ea typeface="宋体" pitchFamily="2" charset="-122"/>
              </a:rPr>
              <a:t>DCT</a:t>
            </a:r>
            <a:r>
              <a:rPr lang="zh-CN" altLang="en-US" sz="2400" dirty="0" smtClean="0">
                <a:ea typeface="宋体" pitchFamily="2" charset="-122"/>
              </a:rPr>
              <a:t>为基础</a:t>
            </a:r>
            <a:endParaRPr lang="en-US" altLang="zh-CN" sz="2400" dirty="0" smtClean="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eaLnBrk="1" hangingPunct="1">
              <a:spcBef>
                <a:spcPts val="2400"/>
              </a:spcBef>
            </a:pPr>
            <a:r>
              <a:rPr lang="zh-CN" altLang="en-US" sz="2400" dirty="0" smtClean="0">
                <a:ea typeface="宋体" pitchFamily="2" charset="-122"/>
              </a:rPr>
              <a:t>无损压缩算法：以</a:t>
            </a:r>
            <a:r>
              <a:rPr lang="en-US" altLang="zh-CN" sz="2400" dirty="0" smtClean="0">
                <a:ea typeface="宋体" pitchFamily="2" charset="-122"/>
              </a:rPr>
              <a:t>DPCM</a:t>
            </a:r>
            <a:r>
              <a:rPr lang="zh-CN" altLang="en-US" sz="2400" dirty="0" smtClean="0">
                <a:ea typeface="宋体" pitchFamily="2" charset="-122"/>
              </a:rPr>
              <a:t>预测技术为基础</a:t>
            </a:r>
            <a:endParaRPr lang="en-US" altLang="zh-CN" sz="2400" dirty="0" smtClean="0">
              <a:ea typeface="宋体" pitchFamily="2" charset="-122"/>
            </a:endParaRPr>
          </a:p>
          <a:p>
            <a:pPr lvl="1" eaLnBrk="1" hangingPunct="1">
              <a:spcBef>
                <a:spcPts val="0"/>
              </a:spcBef>
            </a:pPr>
            <a:r>
              <a:rPr lang="zh-CN" altLang="en-US" sz="2000" dirty="0" smtClean="0">
                <a:ea typeface="宋体" pitchFamily="2" charset="-122"/>
              </a:rPr>
              <a:t>主要采用三邻域二维预测编码和熵编码</a:t>
            </a:r>
          </a:p>
        </p:txBody>
      </p:sp>
      <p:sp>
        <p:nvSpPr>
          <p:cNvPr id="972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 name="Text Box 5"/>
          <p:cNvSpPr txBox="1">
            <a:spLocks noChangeArrowheads="1"/>
          </p:cNvSpPr>
          <p:nvPr/>
        </p:nvSpPr>
        <p:spPr bwMode="auto">
          <a:xfrm>
            <a:off x="539552" y="5611083"/>
            <a:ext cx="1466735" cy="40005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原图像数据</a:t>
            </a:r>
          </a:p>
        </p:txBody>
      </p:sp>
      <p:sp>
        <p:nvSpPr>
          <p:cNvPr id="11" name="Rectangle 7"/>
          <p:cNvSpPr>
            <a:spLocks noChangeArrowheads="1"/>
          </p:cNvSpPr>
          <p:nvPr/>
        </p:nvSpPr>
        <p:spPr bwMode="auto">
          <a:xfrm>
            <a:off x="2066469" y="4786975"/>
            <a:ext cx="3981672" cy="1008064"/>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a:p>
        </p:txBody>
      </p:sp>
      <p:sp>
        <p:nvSpPr>
          <p:cNvPr id="12" name="Text Box 8"/>
          <p:cNvSpPr txBox="1">
            <a:spLocks noChangeArrowheads="1"/>
          </p:cNvSpPr>
          <p:nvPr/>
        </p:nvSpPr>
        <p:spPr bwMode="auto">
          <a:xfrm>
            <a:off x="2385003" y="5013988"/>
            <a:ext cx="1194502" cy="400051"/>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cs typeface="Verdana" pitchFamily="34" charset="0"/>
              </a:rPr>
              <a:t>预测器</a:t>
            </a:r>
          </a:p>
        </p:txBody>
      </p:sp>
      <p:sp>
        <p:nvSpPr>
          <p:cNvPr id="13" name="Text Box 9"/>
          <p:cNvSpPr txBox="1">
            <a:spLocks noChangeArrowheads="1"/>
          </p:cNvSpPr>
          <p:nvPr/>
        </p:nvSpPr>
        <p:spPr bwMode="auto">
          <a:xfrm>
            <a:off x="4355976" y="5904576"/>
            <a:ext cx="101034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表说明</a:t>
            </a:r>
          </a:p>
        </p:txBody>
      </p:sp>
      <p:sp>
        <p:nvSpPr>
          <p:cNvPr id="14" name="Text Box 10"/>
          <p:cNvSpPr txBox="1">
            <a:spLocks noChangeArrowheads="1"/>
          </p:cNvSpPr>
          <p:nvPr/>
        </p:nvSpPr>
        <p:spPr bwMode="auto">
          <a:xfrm>
            <a:off x="4216572" y="5013988"/>
            <a:ext cx="119947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熵编码器</a:t>
            </a:r>
          </a:p>
        </p:txBody>
      </p:sp>
      <p:grpSp>
        <p:nvGrpSpPr>
          <p:cNvPr id="15" name="Group 11"/>
          <p:cNvGrpSpPr>
            <a:grpSpLocks/>
          </p:cNvGrpSpPr>
          <p:nvPr/>
        </p:nvGrpSpPr>
        <p:grpSpPr bwMode="auto">
          <a:xfrm>
            <a:off x="982604" y="4937788"/>
            <a:ext cx="637068" cy="609601"/>
            <a:chOff x="144" y="2064"/>
            <a:chExt cx="384" cy="384"/>
          </a:xfrm>
        </p:grpSpPr>
        <p:grpSp>
          <p:nvGrpSpPr>
            <p:cNvPr id="32" name="Group 12"/>
            <p:cNvGrpSpPr>
              <a:grpSpLocks/>
            </p:cNvGrpSpPr>
            <p:nvPr/>
          </p:nvGrpSpPr>
          <p:grpSpPr bwMode="auto">
            <a:xfrm>
              <a:off x="144" y="2064"/>
              <a:ext cx="384" cy="384"/>
              <a:chOff x="144" y="2064"/>
              <a:chExt cx="384" cy="384"/>
            </a:xfrm>
          </p:grpSpPr>
          <p:sp>
            <p:nvSpPr>
              <p:cNvPr id="34"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5"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36"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37"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38"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39"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40"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41"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42"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43"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44"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45"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46"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47"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33"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nvGrpSpPr>
          <p:cNvPr id="17" name="Group 29"/>
          <p:cNvGrpSpPr>
            <a:grpSpLocks/>
          </p:cNvGrpSpPr>
          <p:nvPr/>
        </p:nvGrpSpPr>
        <p:grpSpPr bwMode="auto">
          <a:xfrm>
            <a:off x="6300192" y="5147037"/>
            <a:ext cx="796334" cy="228600"/>
            <a:chOff x="4224" y="2400"/>
            <a:chExt cx="480" cy="144"/>
          </a:xfrm>
        </p:grpSpPr>
        <p:sp>
          <p:nvSpPr>
            <p:cNvPr id="22" name="Rectangle 30"/>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3" name="Line 31"/>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24" name="Line 32"/>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25" name="Line 33"/>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26" name="Line 34"/>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27" name="Line 35"/>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28" name="Line 36"/>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29" name="Line 37"/>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30" name="Line 38"/>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31" name="Line 39"/>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18" name="Line 40"/>
          <p:cNvSpPr>
            <a:spLocks noChangeShapeType="1"/>
          </p:cNvSpPr>
          <p:nvPr/>
        </p:nvSpPr>
        <p:spPr bwMode="auto">
          <a:xfrm flipV="1">
            <a:off x="1619672" y="5242588"/>
            <a:ext cx="754828" cy="0"/>
          </a:xfrm>
          <a:prstGeom prst="line">
            <a:avLst/>
          </a:prstGeom>
          <a:noFill/>
          <a:ln w="9525">
            <a:solidFill>
              <a:schemeClr val="tx1"/>
            </a:solidFill>
            <a:round/>
            <a:headEnd/>
            <a:tailEnd type="triangle" w="med" len="med"/>
          </a:ln>
          <a:effectLst/>
        </p:spPr>
        <p:txBody>
          <a:bodyPr/>
          <a:lstStyle/>
          <a:p>
            <a:endParaRPr lang="zh-CN" altLang="en-US"/>
          </a:p>
        </p:txBody>
      </p:sp>
      <p:sp>
        <p:nvSpPr>
          <p:cNvPr id="19" name="Line 41"/>
          <p:cNvSpPr>
            <a:spLocks noChangeShapeType="1"/>
          </p:cNvSpPr>
          <p:nvPr/>
        </p:nvSpPr>
        <p:spPr bwMode="auto">
          <a:xfrm>
            <a:off x="3579504" y="5242588"/>
            <a:ext cx="637068" cy="0"/>
          </a:xfrm>
          <a:prstGeom prst="line">
            <a:avLst/>
          </a:prstGeom>
          <a:noFill/>
          <a:ln w="9525">
            <a:solidFill>
              <a:schemeClr val="tx1"/>
            </a:solidFill>
            <a:round/>
            <a:headEnd/>
            <a:tailEnd type="triangle" w="med" len="med"/>
          </a:ln>
          <a:effectLst/>
        </p:spPr>
        <p:txBody>
          <a:bodyPr/>
          <a:lstStyle/>
          <a:p>
            <a:endParaRPr lang="zh-CN" altLang="en-US"/>
          </a:p>
        </p:txBody>
      </p:sp>
      <p:sp>
        <p:nvSpPr>
          <p:cNvPr id="20" name="Line 42"/>
          <p:cNvSpPr>
            <a:spLocks noChangeShapeType="1"/>
          </p:cNvSpPr>
          <p:nvPr/>
        </p:nvSpPr>
        <p:spPr bwMode="auto">
          <a:xfrm>
            <a:off x="5459186" y="5242588"/>
            <a:ext cx="796334" cy="0"/>
          </a:xfrm>
          <a:prstGeom prst="line">
            <a:avLst/>
          </a:prstGeom>
          <a:noFill/>
          <a:ln w="9525">
            <a:solidFill>
              <a:schemeClr val="tx1"/>
            </a:solidFill>
            <a:round/>
            <a:headEnd/>
            <a:tailEnd type="triangle" w="med" len="med"/>
          </a:ln>
          <a:effectLst/>
        </p:spPr>
        <p:txBody>
          <a:bodyPr/>
          <a:lstStyle/>
          <a:p>
            <a:endParaRPr lang="zh-CN" altLang="en-US"/>
          </a:p>
        </p:txBody>
      </p:sp>
      <p:sp>
        <p:nvSpPr>
          <p:cNvPr id="21" name="Text Box 43"/>
          <p:cNvSpPr txBox="1">
            <a:spLocks noChangeArrowheads="1"/>
          </p:cNvSpPr>
          <p:nvPr/>
        </p:nvSpPr>
        <p:spPr bwMode="auto">
          <a:xfrm>
            <a:off x="6156176" y="5506113"/>
            <a:ext cx="1546216" cy="400051"/>
          </a:xfrm>
          <a:prstGeom prst="rect">
            <a:avLst/>
          </a:prstGeom>
          <a:noFill/>
          <a:ln w="9525">
            <a:noFill/>
            <a:miter lim="800000"/>
            <a:headEnd/>
            <a:tailEnd/>
          </a:ln>
          <a:effectLst/>
        </p:spPr>
        <p:txBody>
          <a:bodyPr wrap="none">
            <a:spAutoFit/>
          </a:bodyPr>
          <a:lstStyle/>
          <a:p>
            <a:r>
              <a:rPr lang="zh-CN" altLang="en-US" sz="2000" b="0" dirty="0" smtClean="0">
                <a:cs typeface="Verdana" pitchFamily="34" charset="0"/>
              </a:rPr>
              <a:t>压缩图像数据</a:t>
            </a:r>
            <a:endParaRPr lang="zh-CN" altLang="en-US" sz="2000" b="0" dirty="0">
              <a:cs typeface="Verdana" pitchFamily="34" charset="0"/>
            </a:endParaRPr>
          </a:p>
        </p:txBody>
      </p:sp>
      <p:sp>
        <p:nvSpPr>
          <p:cNvPr id="10" name="Line 44"/>
          <p:cNvSpPr>
            <a:spLocks noChangeShapeType="1"/>
          </p:cNvSpPr>
          <p:nvPr/>
        </p:nvSpPr>
        <p:spPr bwMode="auto">
          <a:xfrm flipV="1">
            <a:off x="4848708" y="5507698"/>
            <a:ext cx="0" cy="392113"/>
          </a:xfrm>
          <a:prstGeom prst="line">
            <a:avLst/>
          </a:prstGeom>
          <a:noFill/>
          <a:ln w="9525">
            <a:solidFill>
              <a:schemeClr val="tx1"/>
            </a:solidFill>
            <a:round/>
            <a:headEnd/>
            <a:tailEnd type="triangle" w="med" len="med"/>
          </a:ln>
          <a:effectLst/>
        </p:spPr>
        <p:txBody>
          <a:bodyPr/>
          <a:lstStyle/>
          <a:p>
            <a:endParaRPr lang="zh-CN" altLang="en-US"/>
          </a:p>
        </p:txBody>
      </p:sp>
      <p:sp>
        <p:nvSpPr>
          <p:cNvPr id="7" name="Text Box 45"/>
          <p:cNvSpPr txBox="1">
            <a:spLocks noChangeArrowheads="1"/>
          </p:cNvSpPr>
          <p:nvPr/>
        </p:nvSpPr>
        <p:spPr bwMode="auto">
          <a:xfrm>
            <a:off x="1346735" y="6197242"/>
            <a:ext cx="2749471" cy="400110"/>
          </a:xfrm>
          <a:prstGeom prst="rect">
            <a:avLst/>
          </a:prstGeom>
          <a:noFill/>
          <a:ln w="9525">
            <a:noFill/>
            <a:miter lim="800000"/>
            <a:headEnd/>
            <a:tailEnd/>
          </a:ln>
          <a:effectLst/>
        </p:spPr>
        <p:txBody>
          <a:bodyPr wrap="none">
            <a:spAutoFit/>
          </a:bodyPr>
          <a:lstStyle/>
          <a:p>
            <a:r>
              <a:rPr lang="zh-CN" altLang="en-US" sz="2000" b="0" dirty="0" smtClean="0">
                <a:latin typeface="Times New Roman" pitchFamily="18" charset="0"/>
              </a:rPr>
              <a:t>无</a:t>
            </a:r>
            <a:r>
              <a:rPr lang="zh-CN" altLang="en-US" sz="2000" b="0" dirty="0">
                <a:latin typeface="Times New Roman" pitchFamily="18" charset="0"/>
              </a:rPr>
              <a:t>失真编码器简化框图</a:t>
            </a:r>
          </a:p>
        </p:txBody>
      </p:sp>
      <p:sp>
        <p:nvSpPr>
          <p:cNvPr id="95" name="Text Box 27"/>
          <p:cNvSpPr txBox="1">
            <a:spLocks noChangeArrowheads="1"/>
          </p:cNvSpPr>
          <p:nvPr/>
        </p:nvSpPr>
        <p:spPr bwMode="auto">
          <a:xfrm>
            <a:off x="3204593" y="4365104"/>
            <a:ext cx="1799455"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smtClean="0">
                <a:cs typeface="Verdana" pitchFamily="34" charset="0"/>
              </a:rPr>
              <a:t>无失真编码器</a:t>
            </a:r>
            <a:endParaRPr lang="zh-CN" altLang="en-US" sz="2000" b="0" dirty="0">
              <a:cs typeface="Verdana" pitchFamily="34" charset="0"/>
            </a:endParaRPr>
          </a:p>
        </p:txBody>
      </p:sp>
      <p:grpSp>
        <p:nvGrpSpPr>
          <p:cNvPr id="114" name="组合 113"/>
          <p:cNvGrpSpPr/>
          <p:nvPr/>
        </p:nvGrpSpPr>
        <p:grpSpPr>
          <a:xfrm>
            <a:off x="838200" y="1608367"/>
            <a:ext cx="7550224" cy="2036657"/>
            <a:chOff x="838200" y="1732746"/>
            <a:chExt cx="7550224" cy="2036657"/>
          </a:xfrm>
        </p:grpSpPr>
        <p:sp>
          <p:nvSpPr>
            <p:cNvPr id="51" name="Rectangle 6"/>
            <p:cNvSpPr>
              <a:spLocks noChangeArrowheads="1"/>
            </p:cNvSpPr>
            <p:nvPr/>
          </p:nvSpPr>
          <p:spPr bwMode="auto">
            <a:xfrm>
              <a:off x="2321475" y="2179163"/>
              <a:ext cx="4191000" cy="1124011"/>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sz="2000">
                <a:cs typeface="Verdana" pitchFamily="34" charset="0"/>
              </a:endParaRPr>
            </a:p>
          </p:txBody>
        </p:sp>
        <p:sp>
          <p:nvSpPr>
            <p:cNvPr id="50" name="Text Box 5"/>
            <p:cNvSpPr txBox="1">
              <a:spLocks noChangeArrowheads="1"/>
            </p:cNvSpPr>
            <p:nvPr/>
          </p:nvSpPr>
          <p:spPr bwMode="auto">
            <a:xfrm>
              <a:off x="838200" y="3038701"/>
              <a:ext cx="1573560"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latin typeface="+mn-lt"/>
                </a:rPr>
                <a:t>原图像数据</a:t>
              </a:r>
            </a:p>
          </p:txBody>
        </p:sp>
        <p:sp>
          <p:nvSpPr>
            <p:cNvPr id="52" name="Text Box 7"/>
            <p:cNvSpPr txBox="1">
              <a:spLocks noChangeArrowheads="1"/>
            </p:cNvSpPr>
            <p:nvPr/>
          </p:nvSpPr>
          <p:spPr bwMode="auto">
            <a:xfrm>
              <a:off x="3769275" y="2443637"/>
              <a:ext cx="107099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量化器</a:t>
              </a:r>
            </a:p>
          </p:txBody>
        </p:sp>
        <p:sp>
          <p:nvSpPr>
            <p:cNvPr id="53" name="Text Box 8"/>
            <p:cNvSpPr txBox="1">
              <a:spLocks noChangeArrowheads="1"/>
            </p:cNvSpPr>
            <p:nvPr/>
          </p:nvSpPr>
          <p:spPr bwMode="auto">
            <a:xfrm>
              <a:off x="5217075" y="3369293"/>
              <a:ext cx="106335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表说明</a:t>
              </a:r>
            </a:p>
          </p:txBody>
        </p:sp>
        <p:sp>
          <p:nvSpPr>
            <p:cNvPr id="54" name="Text Box 9"/>
            <p:cNvSpPr txBox="1">
              <a:spLocks noChangeArrowheads="1"/>
            </p:cNvSpPr>
            <p:nvPr/>
          </p:nvSpPr>
          <p:spPr bwMode="auto">
            <a:xfrm>
              <a:off x="5217075" y="2377518"/>
              <a:ext cx="838200" cy="707886"/>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a:latin typeface="+mn-lt"/>
                </a:rPr>
                <a:t>熵编码器</a:t>
              </a:r>
            </a:p>
          </p:txBody>
        </p:sp>
        <p:sp>
          <p:nvSpPr>
            <p:cNvPr id="56" name="Text Box 27"/>
            <p:cNvSpPr txBox="1">
              <a:spLocks noChangeArrowheads="1"/>
            </p:cNvSpPr>
            <p:nvPr/>
          </p:nvSpPr>
          <p:spPr bwMode="auto">
            <a:xfrm>
              <a:off x="3852665" y="1732746"/>
              <a:ext cx="1007367"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编码器</a:t>
              </a:r>
            </a:p>
          </p:txBody>
        </p:sp>
        <p:grpSp>
          <p:nvGrpSpPr>
            <p:cNvPr id="57" name="Group 28"/>
            <p:cNvGrpSpPr>
              <a:grpSpLocks/>
            </p:cNvGrpSpPr>
            <p:nvPr/>
          </p:nvGrpSpPr>
          <p:grpSpPr bwMode="auto">
            <a:xfrm>
              <a:off x="6817275" y="2509755"/>
              <a:ext cx="511175" cy="183203"/>
              <a:chOff x="4224" y="2400"/>
              <a:chExt cx="480" cy="144"/>
            </a:xfrm>
          </p:grpSpPr>
          <p:sp>
            <p:nvSpPr>
              <p:cNvPr id="69" name="Rectangle 29"/>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70" name="Line 30"/>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71" name="Line 31"/>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72" name="Line 32"/>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73" name="Line 33"/>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74" name="Line 34"/>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75" name="Line 35"/>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76" name="Line 36"/>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77" name="Line 37"/>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78" name="Line 38"/>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58" name="Line 39"/>
            <p:cNvSpPr>
              <a:spLocks noChangeShapeType="1"/>
            </p:cNvSpPr>
            <p:nvPr/>
          </p:nvSpPr>
          <p:spPr bwMode="auto">
            <a:xfrm flipV="1">
              <a:off x="1835696" y="2636912"/>
              <a:ext cx="628307" cy="0"/>
            </a:xfrm>
            <a:prstGeom prst="line">
              <a:avLst/>
            </a:prstGeom>
            <a:noFill/>
            <a:ln w="9525">
              <a:solidFill>
                <a:schemeClr val="tx1"/>
              </a:solidFill>
              <a:round/>
              <a:headEnd/>
              <a:tailEnd type="triangle" w="med" len="med"/>
            </a:ln>
            <a:effectLst/>
          </p:spPr>
          <p:txBody>
            <a:bodyPr/>
            <a:lstStyle/>
            <a:p>
              <a:endParaRPr lang="zh-CN" altLang="en-US"/>
            </a:p>
          </p:txBody>
        </p:sp>
        <p:sp>
          <p:nvSpPr>
            <p:cNvPr id="59" name="Line 40"/>
            <p:cNvSpPr>
              <a:spLocks noChangeShapeType="1"/>
            </p:cNvSpPr>
            <p:nvPr/>
          </p:nvSpPr>
          <p:spPr bwMode="auto">
            <a:xfrm>
              <a:off x="3388275" y="2641991"/>
              <a:ext cx="409575" cy="0"/>
            </a:xfrm>
            <a:prstGeom prst="line">
              <a:avLst/>
            </a:prstGeom>
            <a:noFill/>
            <a:ln w="9525">
              <a:solidFill>
                <a:schemeClr val="tx1"/>
              </a:solidFill>
              <a:round/>
              <a:headEnd/>
              <a:tailEnd type="triangle" w="med" len="med"/>
            </a:ln>
            <a:effectLst/>
          </p:spPr>
          <p:txBody>
            <a:bodyPr/>
            <a:lstStyle/>
            <a:p>
              <a:endParaRPr lang="zh-CN" altLang="en-US"/>
            </a:p>
          </p:txBody>
        </p:sp>
        <p:sp>
          <p:nvSpPr>
            <p:cNvPr id="60" name="Line 41"/>
            <p:cNvSpPr>
              <a:spLocks noChangeShapeType="1"/>
            </p:cNvSpPr>
            <p:nvPr/>
          </p:nvSpPr>
          <p:spPr bwMode="auto">
            <a:xfrm>
              <a:off x="6055275" y="2641991"/>
              <a:ext cx="685800" cy="0"/>
            </a:xfrm>
            <a:prstGeom prst="line">
              <a:avLst/>
            </a:prstGeom>
            <a:noFill/>
            <a:ln w="9525">
              <a:solidFill>
                <a:schemeClr val="tx1"/>
              </a:solidFill>
              <a:round/>
              <a:headEnd/>
              <a:tailEnd type="triangle" w="med" len="med"/>
            </a:ln>
            <a:effectLst/>
          </p:spPr>
          <p:txBody>
            <a:bodyPr/>
            <a:lstStyle/>
            <a:p>
              <a:endParaRPr lang="zh-CN" altLang="en-US"/>
            </a:p>
          </p:txBody>
        </p:sp>
        <p:sp>
          <p:nvSpPr>
            <p:cNvPr id="61" name="Text Box 42"/>
            <p:cNvSpPr txBox="1">
              <a:spLocks noChangeArrowheads="1"/>
            </p:cNvSpPr>
            <p:nvPr/>
          </p:nvSpPr>
          <p:spPr bwMode="auto">
            <a:xfrm>
              <a:off x="6664875" y="2905087"/>
              <a:ext cx="1723549" cy="400110"/>
            </a:xfrm>
            <a:prstGeom prst="rect">
              <a:avLst/>
            </a:prstGeom>
            <a:noFill/>
            <a:ln w="9525">
              <a:noFill/>
              <a:miter lim="800000"/>
              <a:headEnd/>
              <a:tailEnd/>
            </a:ln>
            <a:effectLst/>
          </p:spPr>
          <p:txBody>
            <a:bodyPr wrap="none">
              <a:spAutoFit/>
            </a:bodyPr>
            <a:lstStyle/>
            <a:p>
              <a:pPr algn="ctr"/>
              <a:r>
                <a:rPr lang="zh-CN" altLang="en-US" sz="2000" b="0" dirty="0" smtClean="0">
                  <a:latin typeface="+mn-lt"/>
                </a:rPr>
                <a:t>压缩图像</a:t>
              </a:r>
              <a:r>
                <a:rPr lang="zh-CN" altLang="en-US" sz="2000" b="0" dirty="0" smtClean="0"/>
                <a:t>数据</a:t>
              </a:r>
              <a:endParaRPr lang="zh-CN" altLang="en-US" sz="2000" b="0" dirty="0">
                <a:latin typeface="+mn-lt"/>
              </a:endParaRPr>
            </a:p>
          </p:txBody>
        </p:sp>
        <p:sp>
          <p:nvSpPr>
            <p:cNvPr id="62" name="Line 43"/>
            <p:cNvSpPr>
              <a:spLocks noChangeShapeType="1"/>
            </p:cNvSpPr>
            <p:nvPr/>
          </p:nvSpPr>
          <p:spPr bwMode="auto">
            <a:xfrm flipV="1">
              <a:off x="5704363" y="3104820"/>
              <a:ext cx="0" cy="252000"/>
            </a:xfrm>
            <a:prstGeom prst="line">
              <a:avLst/>
            </a:prstGeom>
            <a:noFill/>
            <a:ln w="9525">
              <a:solidFill>
                <a:schemeClr val="tx1"/>
              </a:solidFill>
              <a:round/>
              <a:headEnd/>
              <a:tailEnd type="triangle" w="med" len="med"/>
            </a:ln>
            <a:effectLst/>
          </p:spPr>
          <p:txBody>
            <a:bodyPr/>
            <a:lstStyle/>
            <a:p>
              <a:endParaRPr lang="zh-CN" altLang="en-US"/>
            </a:p>
          </p:txBody>
        </p:sp>
        <p:sp>
          <p:nvSpPr>
            <p:cNvPr id="63" name="Text Box 44"/>
            <p:cNvSpPr txBox="1">
              <a:spLocks noChangeArrowheads="1"/>
            </p:cNvSpPr>
            <p:nvPr/>
          </p:nvSpPr>
          <p:spPr bwMode="auto">
            <a:xfrm>
              <a:off x="899592" y="1916832"/>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
          <p:nvSpPr>
            <p:cNvPr id="64" name="Text Box 45"/>
            <p:cNvSpPr txBox="1">
              <a:spLocks noChangeArrowheads="1"/>
            </p:cNvSpPr>
            <p:nvPr/>
          </p:nvSpPr>
          <p:spPr bwMode="auto">
            <a:xfrm>
              <a:off x="2473875" y="2443637"/>
              <a:ext cx="92623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en-US" altLang="zh-CN" sz="2000" b="0">
                  <a:latin typeface="+mn-lt"/>
                </a:rPr>
                <a:t>FDCT</a:t>
              </a:r>
            </a:p>
          </p:txBody>
        </p:sp>
        <p:sp>
          <p:nvSpPr>
            <p:cNvPr id="65" name="Line 46"/>
            <p:cNvSpPr>
              <a:spLocks noChangeShapeType="1"/>
            </p:cNvSpPr>
            <p:nvPr/>
          </p:nvSpPr>
          <p:spPr bwMode="auto">
            <a:xfrm>
              <a:off x="4840267" y="2636912"/>
              <a:ext cx="403796" cy="0"/>
            </a:xfrm>
            <a:prstGeom prst="line">
              <a:avLst/>
            </a:prstGeom>
            <a:noFill/>
            <a:ln w="9525">
              <a:solidFill>
                <a:schemeClr val="tx1"/>
              </a:solidFill>
              <a:round/>
              <a:headEnd/>
              <a:tailEnd type="triangle" w="med" len="med"/>
            </a:ln>
            <a:effectLst/>
          </p:spPr>
          <p:txBody>
            <a:bodyPr/>
            <a:lstStyle/>
            <a:p>
              <a:endParaRPr lang="zh-CN" altLang="en-US"/>
            </a:p>
          </p:txBody>
        </p:sp>
        <p:sp>
          <p:nvSpPr>
            <p:cNvPr id="66" name="Rectangle 47"/>
            <p:cNvSpPr>
              <a:spLocks noChangeArrowheads="1"/>
            </p:cNvSpPr>
            <p:nvPr/>
          </p:nvSpPr>
          <p:spPr bwMode="auto">
            <a:xfrm>
              <a:off x="4482063" y="2162634"/>
              <a:ext cx="184150" cy="457318"/>
            </a:xfrm>
            <a:prstGeom prst="rect">
              <a:avLst/>
            </a:prstGeom>
            <a:noFill/>
            <a:ln w="9525">
              <a:noFill/>
              <a:miter lim="800000"/>
              <a:headEnd/>
              <a:tailEnd/>
            </a:ln>
            <a:effectLst/>
          </p:spPr>
          <p:txBody>
            <a:bodyPr wrap="none">
              <a:spAutoFit/>
            </a:bodyPr>
            <a:lstStyle/>
            <a:p>
              <a:endParaRPr lang="zh-CN" altLang="zh-CN" b="0">
                <a:latin typeface="Times New Roman" pitchFamily="18" charset="0"/>
              </a:endParaRPr>
            </a:p>
          </p:txBody>
        </p:sp>
        <p:sp>
          <p:nvSpPr>
            <p:cNvPr id="67" name="Text Box 48"/>
            <p:cNvSpPr txBox="1">
              <a:spLocks noChangeArrowheads="1"/>
            </p:cNvSpPr>
            <p:nvPr/>
          </p:nvSpPr>
          <p:spPr bwMode="auto">
            <a:xfrm>
              <a:off x="3845475" y="3369293"/>
              <a:ext cx="1143000" cy="400110"/>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latin typeface="+mn-lt"/>
                </a:rPr>
                <a:t>表说明</a:t>
              </a:r>
            </a:p>
          </p:txBody>
        </p:sp>
        <p:sp>
          <p:nvSpPr>
            <p:cNvPr id="68" name="Line 49"/>
            <p:cNvSpPr>
              <a:spLocks noChangeShapeType="1"/>
            </p:cNvSpPr>
            <p:nvPr/>
          </p:nvSpPr>
          <p:spPr bwMode="auto">
            <a:xfrm flipV="1">
              <a:off x="4336211" y="2862482"/>
              <a:ext cx="0" cy="494510"/>
            </a:xfrm>
            <a:prstGeom prst="line">
              <a:avLst/>
            </a:prstGeom>
            <a:noFill/>
            <a:ln w="9525">
              <a:solidFill>
                <a:schemeClr val="tx1"/>
              </a:solidFill>
              <a:round/>
              <a:headEnd/>
              <a:tailEnd type="triangle" w="med" len="med"/>
            </a:ln>
            <a:effectLst/>
          </p:spPr>
          <p:txBody>
            <a:bodyPr/>
            <a:lstStyle/>
            <a:p>
              <a:endParaRPr lang="zh-CN" altLang="en-US"/>
            </a:p>
          </p:txBody>
        </p:sp>
        <p:grpSp>
          <p:nvGrpSpPr>
            <p:cNvPr id="96" name="Group 11"/>
            <p:cNvGrpSpPr>
              <a:grpSpLocks/>
            </p:cNvGrpSpPr>
            <p:nvPr/>
          </p:nvGrpSpPr>
          <p:grpSpPr bwMode="auto">
            <a:xfrm>
              <a:off x="1115616" y="2315343"/>
              <a:ext cx="637068" cy="609601"/>
              <a:chOff x="144" y="2064"/>
              <a:chExt cx="384" cy="384"/>
            </a:xfrm>
          </p:grpSpPr>
          <p:grpSp>
            <p:nvGrpSpPr>
              <p:cNvPr id="97" name="Group 12"/>
              <p:cNvGrpSpPr>
                <a:grpSpLocks/>
              </p:cNvGrpSpPr>
              <p:nvPr/>
            </p:nvGrpSpPr>
            <p:grpSpPr bwMode="auto">
              <a:xfrm>
                <a:off x="144" y="2064"/>
                <a:ext cx="384" cy="384"/>
                <a:chOff x="144" y="2064"/>
                <a:chExt cx="384" cy="384"/>
              </a:xfrm>
            </p:grpSpPr>
            <p:sp>
              <p:nvSpPr>
                <p:cNvPr id="99"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0"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101"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102"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103"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104"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105"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106"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107"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108"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109"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110"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111"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112"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98"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sp>
        <p:nvSpPr>
          <p:cNvPr id="113" name="Text Box 44"/>
          <p:cNvSpPr txBox="1">
            <a:spLocks noChangeArrowheads="1"/>
          </p:cNvSpPr>
          <p:nvPr/>
        </p:nvSpPr>
        <p:spPr bwMode="auto">
          <a:xfrm>
            <a:off x="755576" y="4581128"/>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的压缩比</a:t>
            </a:r>
            <a:endParaRPr lang="zh-CN" altLang="en-US" dirty="0"/>
          </a:p>
        </p:txBody>
      </p:sp>
      <p:sp>
        <p:nvSpPr>
          <p:cNvPr id="3" name="内容占位符 2"/>
          <p:cNvSpPr>
            <a:spLocks noGrp="1"/>
          </p:cNvSpPr>
          <p:nvPr>
            <p:ph idx="1"/>
          </p:nvPr>
        </p:nvSpPr>
        <p:spPr>
          <a:xfrm>
            <a:off x="611560" y="1268760"/>
            <a:ext cx="8075240" cy="4803428"/>
          </a:xfrm>
        </p:spPr>
        <p:txBody>
          <a:bodyPr/>
          <a:lstStyle/>
          <a:p>
            <a:r>
              <a:rPr lang="en-US" altLang="zh-CN" sz="2800" dirty="0" smtClean="0"/>
              <a:t>JPEG</a:t>
            </a:r>
            <a:r>
              <a:rPr lang="zh-CN" altLang="en-US" sz="2800" dirty="0" smtClean="0"/>
              <a:t>对图像的压缩有很大的伸缩性</a:t>
            </a:r>
            <a:endParaRPr lang="en-US" altLang="zh-CN" sz="28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r>
              <a:rPr lang="en-US" altLang="zh-CN" sz="2400" dirty="0" smtClean="0"/>
              <a:t>JPEG</a:t>
            </a:r>
            <a:r>
              <a:rPr lang="zh-CN" altLang="en-US" sz="2400" dirty="0" smtClean="0"/>
              <a:t>使用</a:t>
            </a:r>
            <a:r>
              <a:rPr lang="en-US" altLang="zh-CN" sz="2400" dirty="0" smtClean="0"/>
              <a:t>DCT</a:t>
            </a:r>
            <a:r>
              <a:rPr lang="zh-CN" altLang="en-US" sz="2400" dirty="0" smtClean="0"/>
              <a:t>进行有损压缩时，压缩比可调整</a:t>
            </a:r>
            <a:endParaRPr lang="en-US" altLang="zh-CN" sz="2400" dirty="0" smtClean="0"/>
          </a:p>
          <a:p>
            <a:pPr lvl="1"/>
            <a:r>
              <a:rPr lang="zh-CN" altLang="en-US" sz="2400" dirty="0" smtClean="0">
                <a:latin typeface="宋体" pitchFamily="2" charset="-122"/>
                <a:ea typeface="宋体" pitchFamily="2" charset="-122"/>
              </a:rPr>
              <a:t>在压缩比为</a:t>
            </a:r>
            <a:r>
              <a:rPr lang="en-US" altLang="zh-CN" sz="2400" dirty="0" smtClean="0">
                <a:latin typeface="Arial" pitchFamily="34" charset="0"/>
                <a:ea typeface="宋体" pitchFamily="2" charset="-122"/>
              </a:rPr>
              <a:t>25:1</a:t>
            </a:r>
            <a:r>
              <a:rPr lang="zh-CN" altLang="en-US" sz="2400" dirty="0" smtClean="0">
                <a:latin typeface="宋体" pitchFamily="2" charset="-122"/>
                <a:ea typeface="宋体" pitchFamily="2" charset="-122"/>
              </a:rPr>
              <a:t>的情况下，压缩后还原得到的图像和原始图像相比较，非图像专家难以找到它们之间的区别</a:t>
            </a:r>
            <a:r>
              <a:rPr lang="zh-CN" altLang="en-US" sz="2400" dirty="0" smtClean="0"/>
              <a:t>，因此得到了广泛的应用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547664" y="2406958"/>
          <a:ext cx="6096000" cy="1854200"/>
        </p:xfrm>
        <a:graphic>
          <a:graphicData uri="http://schemas.openxmlformats.org/drawingml/2006/table">
            <a:tbl>
              <a:tblPr firstRow="1" bandRow="1">
                <a:tableStyleId>{5C22544A-7EE6-4342-B048-85BDC9FD1C3A}</a:tableStyleId>
              </a:tblPr>
              <a:tblGrid>
                <a:gridCol w="2032000"/>
                <a:gridCol w="2360488"/>
                <a:gridCol w="1703512"/>
              </a:tblGrid>
              <a:tr h="370840">
                <a:tc>
                  <a:txBody>
                    <a:bodyPr/>
                    <a:lstStyle/>
                    <a:p>
                      <a:pPr algn="ctr"/>
                      <a:r>
                        <a:rPr lang="zh-CN" altLang="en-US" dirty="0" smtClean="0"/>
                        <a:t>压缩倍数</a:t>
                      </a:r>
                      <a:endParaRPr lang="zh-CN" altLang="en-US" dirty="0"/>
                    </a:p>
                  </a:txBody>
                  <a:tcPr/>
                </a:tc>
                <a:tc>
                  <a:txBody>
                    <a:bodyPr/>
                    <a:lstStyle/>
                    <a:p>
                      <a:pPr algn="ctr"/>
                      <a:r>
                        <a:rPr lang="zh-CN" altLang="en-US" dirty="0" smtClean="0"/>
                        <a:t>比特率</a:t>
                      </a:r>
                      <a:r>
                        <a:rPr lang="en-US" altLang="zh-CN" dirty="0" smtClean="0"/>
                        <a:t>(bit/pixel)</a:t>
                      </a:r>
                      <a:endParaRPr lang="zh-CN" altLang="en-US" dirty="0"/>
                    </a:p>
                  </a:txBody>
                  <a:tcPr/>
                </a:tc>
                <a:tc>
                  <a:txBody>
                    <a:bodyPr/>
                    <a:lstStyle/>
                    <a:p>
                      <a:pPr algn="ctr"/>
                      <a:r>
                        <a:rPr lang="zh-CN" altLang="en-US" dirty="0" smtClean="0"/>
                        <a:t>图像质量</a:t>
                      </a:r>
                      <a:endParaRPr lang="zh-CN" altLang="en-US" dirty="0"/>
                    </a:p>
                  </a:txBody>
                  <a:tcPr/>
                </a:tc>
              </a:tr>
              <a:tr h="370840">
                <a:tc>
                  <a:txBody>
                    <a:bodyPr/>
                    <a:lstStyle/>
                    <a:p>
                      <a:pPr algn="ctr"/>
                      <a:r>
                        <a:rPr lang="en-US" altLang="zh-CN" dirty="0" smtClean="0"/>
                        <a:t>12</a:t>
                      </a:r>
                      <a:r>
                        <a:rPr lang="zh-CN" altLang="en-US" dirty="0" smtClean="0"/>
                        <a:t>～</a:t>
                      </a:r>
                      <a:r>
                        <a:rPr lang="en-US" altLang="zh-CN" dirty="0" smtClean="0"/>
                        <a:t>16</a:t>
                      </a:r>
                      <a:endParaRPr lang="zh-CN" altLang="en-US" dirty="0"/>
                    </a:p>
                  </a:txBody>
                  <a:tcPr/>
                </a:tc>
                <a:tc>
                  <a:txBody>
                    <a:bodyPr/>
                    <a:lstStyle/>
                    <a:p>
                      <a:pPr algn="ctr"/>
                      <a:r>
                        <a:rPr lang="en-US" altLang="zh-CN" dirty="0" smtClean="0"/>
                        <a:t>2.0</a:t>
                      </a:r>
                      <a:r>
                        <a:rPr lang="zh-CN" altLang="en-US" dirty="0" smtClean="0"/>
                        <a:t>～</a:t>
                      </a:r>
                      <a:r>
                        <a:rPr lang="en-US" altLang="zh-CN" dirty="0" smtClean="0"/>
                        <a:t>1.5</a:t>
                      </a:r>
                      <a:endParaRPr lang="zh-CN" altLang="en-US" dirty="0"/>
                    </a:p>
                  </a:txBody>
                  <a:tcPr/>
                </a:tc>
                <a:tc>
                  <a:txBody>
                    <a:bodyPr/>
                    <a:lstStyle/>
                    <a:p>
                      <a:pPr algn="ctr"/>
                      <a:r>
                        <a:rPr lang="zh-CN" altLang="en-US" dirty="0" smtClean="0"/>
                        <a:t>同原图</a:t>
                      </a:r>
                      <a:endParaRPr lang="zh-CN" altLang="en-US" dirty="0"/>
                    </a:p>
                  </a:txBody>
                  <a:tcPr/>
                </a:tc>
              </a:tr>
              <a:tr h="370840">
                <a:tc>
                  <a:txBody>
                    <a:bodyPr/>
                    <a:lstStyle/>
                    <a:p>
                      <a:pPr algn="ctr"/>
                      <a:r>
                        <a:rPr lang="en-US" altLang="zh-CN" dirty="0" smtClean="0"/>
                        <a:t>16</a:t>
                      </a:r>
                      <a:r>
                        <a:rPr lang="zh-CN" altLang="en-US" dirty="0" smtClean="0"/>
                        <a:t>～</a:t>
                      </a:r>
                      <a:r>
                        <a:rPr lang="en-US" altLang="zh-CN" dirty="0" smtClean="0"/>
                        <a:t>32</a:t>
                      </a:r>
                      <a:endParaRPr lang="zh-CN" altLang="en-US" dirty="0"/>
                    </a:p>
                  </a:txBody>
                  <a:tcPr/>
                </a:tc>
                <a:tc>
                  <a:txBody>
                    <a:bodyPr/>
                    <a:lstStyle/>
                    <a:p>
                      <a:pPr algn="ctr"/>
                      <a:r>
                        <a:rPr lang="en-US" altLang="zh-CN" dirty="0" smtClean="0"/>
                        <a:t>1.5</a:t>
                      </a:r>
                      <a:r>
                        <a:rPr lang="zh-CN" altLang="en-US" dirty="0" smtClean="0"/>
                        <a:t>～</a:t>
                      </a:r>
                      <a:r>
                        <a:rPr lang="en-US" altLang="zh-CN" dirty="0" smtClean="0"/>
                        <a:t>0.75</a:t>
                      </a:r>
                      <a:endParaRPr lang="zh-CN" altLang="en-US" dirty="0"/>
                    </a:p>
                  </a:txBody>
                  <a:tcPr/>
                </a:tc>
                <a:tc>
                  <a:txBody>
                    <a:bodyPr/>
                    <a:lstStyle/>
                    <a:p>
                      <a:pPr algn="ctr"/>
                      <a:r>
                        <a:rPr lang="zh-CN" altLang="en-US" dirty="0" smtClean="0"/>
                        <a:t>很好</a:t>
                      </a:r>
                      <a:endParaRPr lang="zh-CN" altLang="en-US" dirty="0"/>
                    </a:p>
                  </a:txBody>
                  <a:tcPr/>
                </a:tc>
              </a:tr>
              <a:tr h="370840">
                <a:tc>
                  <a:txBody>
                    <a:bodyPr/>
                    <a:lstStyle/>
                    <a:p>
                      <a:pPr algn="ctr"/>
                      <a:r>
                        <a:rPr lang="en-US" altLang="zh-CN" dirty="0" smtClean="0"/>
                        <a:t>32</a:t>
                      </a:r>
                      <a:r>
                        <a:rPr lang="zh-CN" altLang="en-US" dirty="0" smtClean="0"/>
                        <a:t>～</a:t>
                      </a:r>
                      <a:r>
                        <a:rPr lang="en-US" altLang="zh-CN" dirty="0" smtClean="0"/>
                        <a:t>48</a:t>
                      </a:r>
                      <a:endParaRPr lang="zh-CN" altLang="en-US" dirty="0"/>
                    </a:p>
                  </a:txBody>
                  <a:tcPr/>
                </a:tc>
                <a:tc>
                  <a:txBody>
                    <a:bodyPr/>
                    <a:lstStyle/>
                    <a:p>
                      <a:pPr algn="ctr"/>
                      <a:r>
                        <a:rPr lang="en-US" altLang="zh-CN" dirty="0" smtClean="0"/>
                        <a:t>0.75</a:t>
                      </a:r>
                      <a:r>
                        <a:rPr lang="zh-CN" altLang="en-US" dirty="0" smtClean="0"/>
                        <a:t>～</a:t>
                      </a:r>
                      <a:r>
                        <a:rPr lang="en-US" altLang="zh-CN" dirty="0" smtClean="0"/>
                        <a:t>0.5</a:t>
                      </a:r>
                      <a:endParaRPr lang="zh-CN" altLang="en-US" dirty="0"/>
                    </a:p>
                  </a:txBody>
                  <a:tcPr/>
                </a:tc>
                <a:tc>
                  <a:txBody>
                    <a:bodyPr/>
                    <a:lstStyle/>
                    <a:p>
                      <a:pPr algn="ctr"/>
                      <a:r>
                        <a:rPr lang="zh-CN" altLang="en-US" dirty="0" smtClean="0"/>
                        <a:t>好</a:t>
                      </a:r>
                      <a:endParaRPr lang="zh-CN" altLang="en-US" dirty="0"/>
                    </a:p>
                  </a:txBody>
                  <a:tcPr/>
                </a:tc>
              </a:tr>
              <a:tr h="370840">
                <a:tc>
                  <a:txBody>
                    <a:bodyPr/>
                    <a:lstStyle/>
                    <a:p>
                      <a:pPr algn="ctr"/>
                      <a:r>
                        <a:rPr lang="en-US" altLang="zh-CN" dirty="0" smtClean="0"/>
                        <a:t>48</a:t>
                      </a:r>
                      <a:r>
                        <a:rPr lang="zh-CN" altLang="en-US" dirty="0" smtClean="0"/>
                        <a:t>～</a:t>
                      </a:r>
                      <a:r>
                        <a:rPr lang="en-US" altLang="zh-CN" dirty="0" smtClean="0"/>
                        <a:t>96</a:t>
                      </a:r>
                      <a:endParaRPr lang="zh-CN" altLang="en-US" dirty="0"/>
                    </a:p>
                  </a:txBody>
                  <a:tcPr/>
                </a:tc>
                <a:tc>
                  <a:txBody>
                    <a:bodyPr/>
                    <a:lstStyle/>
                    <a:p>
                      <a:pPr algn="ctr"/>
                      <a:r>
                        <a:rPr lang="en-US" altLang="zh-CN" dirty="0" smtClean="0"/>
                        <a:t>0.5</a:t>
                      </a:r>
                      <a:r>
                        <a:rPr lang="zh-CN" altLang="en-US" dirty="0" smtClean="0"/>
                        <a:t>～</a:t>
                      </a:r>
                      <a:r>
                        <a:rPr lang="en-US" altLang="zh-CN" dirty="0" smtClean="0"/>
                        <a:t>0.25</a:t>
                      </a:r>
                      <a:endParaRPr lang="zh-CN" altLang="en-US" dirty="0"/>
                    </a:p>
                  </a:txBody>
                  <a:tcPr/>
                </a:tc>
                <a:tc>
                  <a:txBody>
                    <a:bodyPr/>
                    <a:lstStyle/>
                    <a:p>
                      <a:pPr algn="ctr"/>
                      <a:r>
                        <a:rPr lang="zh-CN" altLang="en-US" dirty="0" smtClean="0"/>
                        <a:t>中等</a:t>
                      </a:r>
                      <a:endParaRPr lang="zh-CN" altLang="en-US" dirty="0"/>
                    </a:p>
                  </a:txBody>
                  <a:tcPr/>
                </a:tc>
              </a:tr>
            </a:tbl>
          </a:graphicData>
        </a:graphic>
      </p:graphicFrame>
      <p:sp>
        <p:nvSpPr>
          <p:cNvPr id="6" name="TextBox 5"/>
          <p:cNvSpPr txBox="1"/>
          <p:nvPr/>
        </p:nvSpPr>
        <p:spPr>
          <a:xfrm>
            <a:off x="2843808" y="1916832"/>
            <a:ext cx="3096344" cy="400110"/>
          </a:xfrm>
          <a:prstGeom prst="rect">
            <a:avLst/>
          </a:prstGeom>
          <a:noFill/>
        </p:spPr>
        <p:txBody>
          <a:bodyPr wrap="square" rtlCol="0">
            <a:spAutoFit/>
          </a:bodyPr>
          <a:lstStyle/>
          <a:p>
            <a:r>
              <a:rPr lang="zh-CN" altLang="en-US" sz="2000" dirty="0" smtClean="0"/>
              <a:t>图像质量与比特率的关系</a:t>
            </a:r>
            <a:endParaRPr lang="zh-CN" altLang="en-US" sz="2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编码步骤</a:t>
            </a:r>
            <a:endParaRPr lang="zh-CN" altLang="en-US" dirty="0"/>
          </a:p>
        </p:txBody>
      </p:sp>
      <p:sp>
        <p:nvSpPr>
          <p:cNvPr id="3" name="内容占位符 2"/>
          <p:cNvSpPr>
            <a:spLocks noGrp="1"/>
          </p:cNvSpPr>
          <p:nvPr>
            <p:ph idx="1"/>
          </p:nvPr>
        </p:nvSpPr>
        <p:spPr/>
        <p:txBody>
          <a:bodyPr/>
          <a:lstStyle/>
          <a:p>
            <a:r>
              <a:rPr lang="en-US" altLang="zh-CN" dirty="0" smtClean="0"/>
              <a:t>FDCT</a:t>
            </a:r>
            <a:r>
              <a:rPr lang="zh-CN" altLang="en-US" dirty="0" smtClean="0"/>
              <a:t>正向离散余弦变换</a:t>
            </a:r>
            <a:endParaRPr lang="en-US" altLang="zh-CN" dirty="0" smtClean="0"/>
          </a:p>
          <a:p>
            <a:r>
              <a:rPr lang="zh-CN" altLang="en-US" dirty="0" smtClean="0"/>
              <a:t>量化</a:t>
            </a:r>
            <a:endParaRPr lang="en-US" altLang="zh-CN" dirty="0" smtClean="0"/>
          </a:p>
          <a:p>
            <a:r>
              <a:rPr lang="en-US" altLang="zh-CN" dirty="0" smtClean="0"/>
              <a:t>Z</a:t>
            </a:r>
            <a:r>
              <a:rPr lang="zh-CN" altLang="en-US" dirty="0" smtClean="0"/>
              <a:t>字形编码</a:t>
            </a:r>
            <a:endParaRPr lang="en-US" altLang="zh-CN" dirty="0" smtClean="0"/>
          </a:p>
          <a:p>
            <a:r>
              <a:rPr lang="zh-CN" altLang="en-US" dirty="0" smtClean="0"/>
              <a:t>使用</a:t>
            </a:r>
            <a:r>
              <a:rPr lang="en-US" altLang="zh-CN" dirty="0" smtClean="0"/>
              <a:t>DPCM</a:t>
            </a:r>
            <a:r>
              <a:rPr lang="zh-CN" altLang="en-US" dirty="0" smtClean="0"/>
              <a:t>对直流系数进行编码</a:t>
            </a:r>
            <a:endParaRPr lang="en-US" altLang="zh-CN" dirty="0" smtClean="0"/>
          </a:p>
          <a:p>
            <a:r>
              <a:rPr lang="zh-CN" altLang="en-US" dirty="0" smtClean="0"/>
              <a:t>使用</a:t>
            </a:r>
            <a:r>
              <a:rPr lang="en-US" altLang="zh-CN" dirty="0" smtClean="0"/>
              <a:t>RLE</a:t>
            </a:r>
            <a:r>
              <a:rPr lang="zh-CN" altLang="en-US" dirty="0" smtClean="0"/>
              <a:t>对交流系数进行编码</a:t>
            </a:r>
            <a:endParaRPr lang="en-US" altLang="zh-CN" dirty="0" smtClean="0"/>
          </a:p>
          <a:p>
            <a:r>
              <a:rPr lang="zh-CN" altLang="en-US" dirty="0" smtClean="0"/>
              <a:t>熵编码</a:t>
            </a:r>
            <a:endParaRPr lang="en-US" altLang="zh-CN" dirty="0" smtClean="0"/>
          </a:p>
          <a:p>
            <a:r>
              <a:rPr lang="zh-CN" altLang="en-US" dirty="0" smtClean="0"/>
              <a:t>组成</a:t>
            </a:r>
            <a:r>
              <a:rPr lang="en-US" altLang="zh-CN" dirty="0" smtClean="0"/>
              <a:t>JPEG</a:t>
            </a:r>
            <a:r>
              <a:rPr lang="zh-CN" altLang="en-US" dirty="0" smtClean="0"/>
              <a:t>位数据流</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ea typeface="宋体" pitchFamily="2" charset="-122"/>
              </a:rPr>
              <a:t>有损压缩编码步骤</a:t>
            </a:r>
          </a:p>
        </p:txBody>
      </p:sp>
      <p:sp>
        <p:nvSpPr>
          <p:cNvPr id="98307" name="内容占位符 2"/>
          <p:cNvSpPr>
            <a:spLocks noGrp="1"/>
          </p:cNvSpPr>
          <p:nvPr>
            <p:ph idx="1"/>
          </p:nvPr>
        </p:nvSpPr>
        <p:spPr>
          <a:xfrm>
            <a:off x="714375" y="1214438"/>
            <a:ext cx="7972425" cy="4857750"/>
          </a:xfrm>
        </p:spPr>
        <p:txBody>
          <a:bodyPr/>
          <a:lstStyle/>
          <a:p>
            <a:r>
              <a:rPr lang="zh-CN" altLang="en-US" sz="2800" smtClean="0">
                <a:ea typeface="宋体" pitchFamily="2" charset="-122"/>
              </a:rPr>
              <a:t>有损压缩，它利用了人的视角系统的特性，使用量化和无损压缩编码相结合来去掉视觉的冗余信息和数据本身的冗余信息。压缩编码大致分成三个步骤：</a:t>
            </a:r>
            <a:endParaRPr lang="en-US" altLang="zh-CN" sz="2800" smtClean="0">
              <a:ea typeface="宋体" pitchFamily="2" charset="-122"/>
            </a:endParaRPr>
          </a:p>
          <a:p>
            <a:pPr lvl="1" algn="just" eaLnBrk="1" hangingPunct="1">
              <a:lnSpc>
                <a:spcPct val="130000"/>
              </a:lnSpc>
            </a:pPr>
            <a:r>
              <a:rPr lang="zh-CN" altLang="en-US" sz="2400" smtClean="0">
                <a:latin typeface="Arial" pitchFamily="34" charset="0"/>
                <a:ea typeface="宋体" pitchFamily="2" charset="-122"/>
              </a:rPr>
              <a:t>使用正向离散余弦变换（</a:t>
            </a:r>
            <a:r>
              <a:rPr lang="en-US" altLang="zh-CN" sz="2400" smtClean="0">
                <a:latin typeface="Arial" pitchFamily="34" charset="0"/>
                <a:ea typeface="宋体" pitchFamily="2" charset="-122"/>
              </a:rPr>
              <a:t>Forward Discrete Cosine Transform</a:t>
            </a:r>
            <a:r>
              <a:rPr lang="zh-CN" altLang="en-US" sz="2400" smtClean="0">
                <a:latin typeface="Arial" pitchFamily="34" charset="0"/>
                <a:ea typeface="宋体" pitchFamily="2" charset="-122"/>
              </a:rPr>
              <a:t>，</a:t>
            </a:r>
            <a:r>
              <a:rPr lang="en-US" altLang="zh-CN" sz="2400" smtClean="0">
                <a:latin typeface="Arial" pitchFamily="34" charset="0"/>
                <a:ea typeface="宋体" pitchFamily="2" charset="-122"/>
              </a:rPr>
              <a:t>FDCT</a:t>
            </a:r>
            <a:r>
              <a:rPr lang="zh-CN" altLang="en-US" sz="2400" smtClean="0">
                <a:latin typeface="Arial" pitchFamily="34" charset="0"/>
                <a:ea typeface="宋体" pitchFamily="2" charset="-122"/>
              </a:rPr>
              <a:t>）把空间域表示的图变换成频率域表示的图</a:t>
            </a:r>
          </a:p>
          <a:p>
            <a:pPr lvl="1" algn="just" eaLnBrk="1" hangingPunct="1">
              <a:lnSpc>
                <a:spcPct val="130000"/>
              </a:lnSpc>
            </a:pPr>
            <a:r>
              <a:rPr lang="zh-CN" altLang="en-US" sz="2400" smtClean="0">
                <a:latin typeface="Arial" pitchFamily="34" charset="0"/>
                <a:ea typeface="宋体" pitchFamily="2" charset="-122"/>
              </a:rPr>
              <a:t>使用加权函数对</a:t>
            </a:r>
            <a:r>
              <a:rPr lang="en-US" altLang="zh-CN" sz="2400" smtClean="0">
                <a:latin typeface="Arial" pitchFamily="34" charset="0"/>
                <a:ea typeface="宋体" pitchFamily="2" charset="-122"/>
              </a:rPr>
              <a:t>DCT</a:t>
            </a:r>
            <a:r>
              <a:rPr lang="zh-CN" altLang="en-US" sz="2400" smtClean="0">
                <a:latin typeface="Arial" pitchFamily="34" charset="0"/>
                <a:ea typeface="宋体" pitchFamily="2" charset="-122"/>
              </a:rPr>
              <a:t>系数进行量化，这个加权函数对于人的视觉系统是最佳的。 </a:t>
            </a:r>
          </a:p>
          <a:p>
            <a:pPr lvl="1" eaLnBrk="1" hangingPunct="1">
              <a:lnSpc>
                <a:spcPct val="130000"/>
              </a:lnSpc>
            </a:pPr>
            <a:r>
              <a:rPr lang="zh-CN" altLang="en-US" sz="2400" smtClean="0">
                <a:latin typeface="宋体" pitchFamily="2" charset="-122"/>
                <a:ea typeface="宋体" pitchFamily="2" charset="-122"/>
              </a:rPr>
              <a:t>使用哈夫曼可变字长编码器对量化系数进行编码</a:t>
            </a:r>
            <a:endParaRPr lang="zh-CN" altLang="en-US" sz="2400" smtClean="0">
              <a:latin typeface="Arial" pitchFamily="34" charset="0"/>
              <a:ea typeface="宋体" pitchFamily="2" charset="-122"/>
            </a:endParaRPr>
          </a:p>
        </p:txBody>
      </p:sp>
      <p:sp>
        <p:nvSpPr>
          <p:cNvPr id="983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endParaRPr lang="zh-CN" altLang="en-US" smtClean="0">
              <a:ea typeface="宋体" pitchFamily="2" charset="-122"/>
            </a:endParaRPr>
          </a:p>
        </p:txBody>
      </p:sp>
      <p:sp>
        <p:nvSpPr>
          <p:cNvPr id="993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9332" name="Picture 3" descr="imgc5248 拷贝"/>
          <p:cNvPicPr>
            <a:picLocks noChangeAspect="1" noChangeArrowheads="1"/>
          </p:cNvPicPr>
          <p:nvPr/>
        </p:nvPicPr>
        <p:blipFill>
          <a:blip r:embed="rId2" cstate="print"/>
          <a:srcRect/>
          <a:stretch>
            <a:fillRect/>
          </a:stretch>
        </p:blipFill>
        <p:spPr bwMode="auto">
          <a:xfrm>
            <a:off x="928688" y="381000"/>
            <a:ext cx="7772400" cy="630555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1</a:t>
            </a:r>
            <a:r>
              <a:rPr lang="zh-CN" altLang="en-US" dirty="0" smtClean="0">
                <a:ea typeface="宋体" pitchFamily="2" charset="-122"/>
              </a:rPr>
              <a:t>）</a:t>
            </a:r>
          </a:p>
        </p:txBody>
      </p:sp>
      <p:sp>
        <p:nvSpPr>
          <p:cNvPr id="100355" name="内容占位符 2"/>
          <p:cNvSpPr>
            <a:spLocks noGrp="1"/>
          </p:cNvSpPr>
          <p:nvPr>
            <p:ph idx="1"/>
          </p:nvPr>
        </p:nvSpPr>
        <p:spPr>
          <a:xfrm>
            <a:off x="428625" y="1214438"/>
            <a:ext cx="8258175" cy="5000625"/>
          </a:xfrm>
        </p:spPr>
        <p:txBody>
          <a:bodyPr/>
          <a:lstStyle/>
          <a:p>
            <a:r>
              <a:rPr lang="zh-CN" altLang="en-US" sz="2400" smtClean="0">
                <a:latin typeface="宋体" pitchFamily="2" charset="-122"/>
                <a:ea typeface="宋体" pitchFamily="2" charset="-122"/>
              </a:rPr>
              <a:t>首先把一幅图像划分成一系列的图像块，每个图像块包含</a:t>
            </a:r>
            <a:r>
              <a:rPr lang="en-US" altLang="zh-CN" sz="2400" smtClean="0">
                <a:ea typeface="宋体" pitchFamily="2" charset="-122"/>
              </a:rPr>
              <a:t>8</a:t>
            </a:r>
            <a:r>
              <a:rPr lang="en-US" altLang="zh-CN" sz="2400" smtClean="0">
                <a:latin typeface="宋体" pitchFamily="2" charset="-122"/>
                <a:ea typeface="宋体" pitchFamily="2" charset="-122"/>
              </a:rPr>
              <a:t>×</a:t>
            </a:r>
            <a:r>
              <a:rPr lang="en-US" altLang="zh-CN" sz="2400" smtClean="0">
                <a:ea typeface="宋体" pitchFamily="2" charset="-122"/>
              </a:rPr>
              <a:t>8</a:t>
            </a:r>
            <a:r>
              <a:rPr lang="zh-CN" altLang="en-US" sz="2400" smtClean="0">
                <a:latin typeface="宋体" pitchFamily="2" charset="-122"/>
                <a:ea typeface="宋体" pitchFamily="2" charset="-122"/>
              </a:rPr>
              <a:t>个像素。</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如果原始图像有</a:t>
            </a:r>
            <a:r>
              <a:rPr lang="en-US" altLang="zh-CN" sz="2400" smtClean="0">
                <a:ea typeface="宋体" pitchFamily="2" charset="-122"/>
              </a:rPr>
              <a:t>640</a:t>
            </a:r>
            <a:r>
              <a:rPr lang="en-US" altLang="zh-CN" sz="2400" smtClean="0">
                <a:latin typeface="宋体" pitchFamily="2" charset="-122"/>
                <a:ea typeface="宋体" pitchFamily="2" charset="-122"/>
              </a:rPr>
              <a:t>×</a:t>
            </a:r>
            <a:r>
              <a:rPr lang="en-US" altLang="zh-CN" sz="2400" smtClean="0">
                <a:ea typeface="宋体" pitchFamily="2" charset="-122"/>
              </a:rPr>
              <a:t>480</a:t>
            </a:r>
            <a:r>
              <a:rPr lang="zh-CN" altLang="en-US" sz="2400" smtClean="0">
                <a:latin typeface="宋体" pitchFamily="2" charset="-122"/>
                <a:ea typeface="宋体" pitchFamily="2" charset="-122"/>
              </a:rPr>
              <a:t>个像素，则图片将包含</a:t>
            </a:r>
            <a:r>
              <a:rPr lang="en-US" altLang="zh-CN" sz="2400" smtClean="0">
                <a:ea typeface="宋体" pitchFamily="2" charset="-122"/>
              </a:rPr>
              <a:t>80</a:t>
            </a:r>
            <a:r>
              <a:rPr lang="zh-CN" altLang="en-US" sz="2400" smtClean="0">
                <a:latin typeface="宋体" pitchFamily="2" charset="-122"/>
                <a:ea typeface="宋体" pitchFamily="2" charset="-122"/>
              </a:rPr>
              <a:t>列</a:t>
            </a:r>
            <a:r>
              <a:rPr lang="en-US" altLang="zh-CN" sz="2400" smtClean="0">
                <a:ea typeface="宋体" pitchFamily="2" charset="-122"/>
              </a:rPr>
              <a:t>60</a:t>
            </a:r>
            <a:r>
              <a:rPr lang="zh-CN" altLang="en-US" sz="2400" smtClean="0">
                <a:latin typeface="宋体" pitchFamily="2" charset="-122"/>
                <a:ea typeface="宋体" pitchFamily="2" charset="-122"/>
              </a:rPr>
              <a:t>行的方块。</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如果图像只包含灰度，那么每个像素用一个</a:t>
            </a:r>
            <a:r>
              <a:rPr lang="en-US" altLang="zh-CN" sz="2400" smtClean="0">
                <a:ea typeface="宋体" pitchFamily="2" charset="-122"/>
              </a:rPr>
              <a:t>8</a:t>
            </a:r>
            <a:r>
              <a:rPr lang="zh-CN" altLang="en-US" sz="2400" smtClean="0">
                <a:latin typeface="宋体" pitchFamily="2" charset="-122"/>
                <a:ea typeface="宋体" pitchFamily="2" charset="-122"/>
              </a:rPr>
              <a:t>比特的数字表示。因此可以把每个图像块表示成一个</a:t>
            </a:r>
            <a:r>
              <a:rPr lang="en-US" altLang="zh-CN" sz="2400" smtClean="0">
                <a:ea typeface="宋体" pitchFamily="2" charset="-122"/>
              </a:rPr>
              <a:t>8</a:t>
            </a:r>
            <a:r>
              <a:rPr lang="zh-CN" altLang="en-US" sz="2400" smtClean="0">
                <a:latin typeface="宋体" pitchFamily="2" charset="-122"/>
                <a:ea typeface="宋体" pitchFamily="2" charset="-122"/>
              </a:rPr>
              <a:t>行</a:t>
            </a:r>
            <a:r>
              <a:rPr lang="en-US" altLang="zh-CN" sz="2400" smtClean="0">
                <a:ea typeface="宋体" pitchFamily="2" charset="-122"/>
              </a:rPr>
              <a:t>8</a:t>
            </a:r>
            <a:r>
              <a:rPr lang="zh-CN" altLang="en-US" sz="2400" smtClean="0">
                <a:latin typeface="宋体" pitchFamily="2" charset="-122"/>
                <a:ea typeface="宋体" pitchFamily="2" charset="-122"/>
              </a:rPr>
              <a:t>列的二维数组。数组的元素是</a:t>
            </a:r>
            <a:r>
              <a:rPr lang="en-US" altLang="zh-CN" sz="2400" smtClean="0">
                <a:ea typeface="宋体" pitchFamily="2" charset="-122"/>
              </a:rPr>
              <a:t>0</a:t>
            </a:r>
            <a:r>
              <a:rPr lang="zh-CN" altLang="en-US" sz="2400" smtClean="0">
                <a:latin typeface="宋体" pitchFamily="2" charset="-122"/>
                <a:ea typeface="宋体" pitchFamily="2" charset="-122"/>
              </a:rPr>
              <a:t>～</a:t>
            </a:r>
            <a:r>
              <a:rPr lang="en-US" altLang="zh-CN" sz="2400" smtClean="0">
                <a:ea typeface="宋体" pitchFamily="2" charset="-122"/>
              </a:rPr>
              <a:t>255</a:t>
            </a:r>
            <a:r>
              <a:rPr lang="zh-CN" altLang="en-US" sz="2400" smtClean="0">
                <a:latin typeface="宋体" pitchFamily="2" charset="-122"/>
                <a:ea typeface="宋体" pitchFamily="2" charset="-122"/>
              </a:rPr>
              <a:t>的</a:t>
            </a:r>
            <a:r>
              <a:rPr lang="en-US" altLang="zh-CN" sz="2400" smtClean="0">
                <a:ea typeface="宋体" pitchFamily="2" charset="-122"/>
              </a:rPr>
              <a:t>8</a:t>
            </a:r>
            <a:r>
              <a:rPr lang="zh-CN" altLang="en-US" sz="2400" smtClean="0">
                <a:latin typeface="宋体" pitchFamily="2" charset="-122"/>
                <a:ea typeface="宋体" pitchFamily="2" charset="-122"/>
              </a:rPr>
              <a:t>比特整数。离散余弦变换就是作用在这个数组上</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如果图像是彩色的，那么每个像素可以用</a:t>
            </a:r>
            <a:r>
              <a:rPr lang="en-US" altLang="zh-CN" sz="2400" smtClean="0">
                <a:latin typeface="宋体" pitchFamily="2" charset="-122"/>
                <a:ea typeface="宋体" pitchFamily="2" charset="-122"/>
              </a:rPr>
              <a:t>24</a:t>
            </a:r>
            <a:r>
              <a:rPr lang="zh-CN" altLang="en-US" sz="2400" smtClean="0">
                <a:latin typeface="宋体" pitchFamily="2" charset="-122"/>
                <a:ea typeface="宋体" pitchFamily="2" charset="-122"/>
              </a:rPr>
              <a:t>比特、相当于三个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位比特的组合来表示（用</a:t>
            </a:r>
            <a:r>
              <a:rPr lang="en-US" altLang="zh-CN" sz="2400" smtClean="0">
                <a:latin typeface="宋体" pitchFamily="2" charset="-122"/>
                <a:ea typeface="宋体" pitchFamily="2" charset="-122"/>
              </a:rPr>
              <a:t>RGB</a:t>
            </a:r>
            <a:r>
              <a:rPr lang="zh-CN" altLang="en-US" sz="2400" smtClean="0">
                <a:latin typeface="宋体" pitchFamily="2" charset="-122"/>
                <a:ea typeface="宋体" pitchFamily="2" charset="-122"/>
              </a:rPr>
              <a:t>或</a:t>
            </a:r>
            <a:r>
              <a:rPr lang="en-US" altLang="zh-CN" sz="2400" smtClean="0">
                <a:latin typeface="宋体" pitchFamily="2" charset="-122"/>
                <a:ea typeface="宋体" pitchFamily="2" charset="-122"/>
              </a:rPr>
              <a:t>YIQ</a:t>
            </a:r>
            <a:r>
              <a:rPr lang="zh-CN" altLang="en-US" sz="2400" smtClean="0">
                <a:latin typeface="宋体" pitchFamily="2" charset="-122"/>
                <a:ea typeface="宋体" pitchFamily="2" charset="-122"/>
              </a:rPr>
              <a:t>表示，在这里没有影响）。因此，可以用三个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行</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列的二维数组表示这个</a:t>
            </a:r>
            <a:r>
              <a:rPr lang="en-US" altLang="zh-CN" sz="2400" smtClean="0">
                <a:latin typeface="宋体" pitchFamily="2" charset="-122"/>
                <a:ea typeface="宋体" pitchFamily="2" charset="-122"/>
              </a:rPr>
              <a:t>8×8</a:t>
            </a:r>
            <a:r>
              <a:rPr lang="zh-CN" altLang="en-US" sz="2400" smtClean="0">
                <a:latin typeface="宋体" pitchFamily="2" charset="-122"/>
                <a:ea typeface="宋体" pitchFamily="2" charset="-122"/>
              </a:rPr>
              <a:t>的像素方块。每一个数组表示其中一个八位比特组合的像素值。离散余弦变换作用于每个数组。</a:t>
            </a:r>
          </a:p>
        </p:txBody>
      </p:sp>
      <p:sp>
        <p:nvSpPr>
          <p:cNvPr id="1003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2</a:t>
            </a:r>
            <a:r>
              <a:rPr lang="zh-CN" altLang="en-US" dirty="0" smtClean="0">
                <a:ea typeface="宋体" pitchFamily="2" charset="-122"/>
              </a:rPr>
              <a:t>）</a:t>
            </a:r>
          </a:p>
        </p:txBody>
      </p:sp>
      <p:sp>
        <p:nvSpPr>
          <p:cNvPr id="101379" name="内容占位符 2"/>
          <p:cNvSpPr>
            <a:spLocks noGrp="1"/>
          </p:cNvSpPr>
          <p:nvPr>
            <p:ph idx="1"/>
          </p:nvPr>
        </p:nvSpPr>
        <p:spPr>
          <a:xfrm>
            <a:off x="571500" y="1124744"/>
            <a:ext cx="8115300" cy="5184576"/>
          </a:xfrm>
        </p:spPr>
        <p:txBody>
          <a:bodyPr/>
          <a:lstStyle/>
          <a:p>
            <a:pPr eaLnBrk="1" hangingPunct="1"/>
            <a:r>
              <a:rPr lang="zh-CN" altLang="en-US" sz="2400" dirty="0" smtClean="0">
                <a:latin typeface="宋体" pitchFamily="2" charset="-122"/>
                <a:ea typeface="宋体" pitchFamily="2" charset="-122"/>
              </a:rPr>
              <a:t>简单的说，是用一个</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列的二维数组产生另一个同样包含</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列二维数组的函数，也就是说，把一个数组通过一个变换，变成另一个数组。</a:t>
            </a:r>
          </a:p>
          <a:p>
            <a:pPr eaLnBrk="1" hangingPunct="1"/>
            <a:r>
              <a:rPr lang="zh-CN" altLang="en-US" sz="2400" dirty="0" smtClean="0">
                <a:latin typeface="宋体" pitchFamily="2" charset="-122"/>
                <a:ea typeface="宋体" pitchFamily="2" charset="-122"/>
              </a:rPr>
              <a:t>如图下图所示，对每个图像块做离散余弦变换。通过</a:t>
            </a:r>
            <a:r>
              <a:rPr lang="en-US" altLang="zh-CN" sz="2400" dirty="0" smtClean="0">
                <a:latin typeface="宋体" pitchFamily="2" charset="-122"/>
                <a:ea typeface="宋体" pitchFamily="2" charset="-122"/>
              </a:rPr>
              <a:t>DCT</a:t>
            </a:r>
            <a:r>
              <a:rPr lang="zh-CN" altLang="en-US" sz="2400" dirty="0" smtClean="0">
                <a:latin typeface="宋体" pitchFamily="2" charset="-122"/>
                <a:ea typeface="宋体" pitchFamily="2" charset="-122"/>
              </a:rPr>
              <a:t>变换可以把能量集中在矩阵左上角少数几个系数上。</a:t>
            </a:r>
            <a:r>
              <a:rPr lang="zh-CN" altLang="en-US" sz="2400" dirty="0" smtClean="0">
                <a:ea typeface="宋体" pitchFamily="2" charset="-122"/>
              </a:rPr>
              <a:t> </a:t>
            </a: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r>
              <a:rPr lang="zh-CN" altLang="en-US" sz="2400" dirty="0" smtClean="0">
                <a:latin typeface="Verdana" pitchFamily="34" charset="0"/>
                <a:ea typeface="宋体" pitchFamily="2" charset="-122"/>
                <a:cs typeface="Verdana" pitchFamily="34" charset="0"/>
              </a:rPr>
              <a:t>经</a:t>
            </a:r>
            <a:r>
              <a:rPr lang="en-US" altLang="zh-CN" sz="2400" dirty="0" smtClean="0">
                <a:latin typeface="Verdana" pitchFamily="34" charset="0"/>
                <a:ea typeface="Verdana" pitchFamily="34" charset="0"/>
                <a:cs typeface="Verdana" pitchFamily="34" charset="0"/>
              </a:rPr>
              <a:t>DCT</a:t>
            </a:r>
            <a:r>
              <a:rPr lang="zh-CN" altLang="en-US" sz="2400" dirty="0" smtClean="0">
                <a:latin typeface="Verdana" pitchFamily="34" charset="0"/>
                <a:ea typeface="宋体" pitchFamily="2" charset="-122"/>
                <a:cs typeface="Verdana" pitchFamily="34" charset="0"/>
              </a:rPr>
              <a:t>变换之后得到</a:t>
            </a:r>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endParaRPr lang="en-US" altLang="zh-CN" sz="2400" dirty="0" smtClean="0">
              <a:latin typeface="Verdana" pitchFamily="34" charset="0"/>
              <a:ea typeface="Verdana" pitchFamily="34" charset="0"/>
              <a:cs typeface="Verdana" pitchFamily="34" charset="0"/>
            </a:endParaRPr>
          </a:p>
          <a:p>
            <a:pPr lvl="1"/>
            <a:r>
              <a:rPr lang="en-US" altLang="zh-CN" sz="2000" i="1" dirty="0" smtClean="0">
                <a:latin typeface="Verdana" pitchFamily="34" charset="0"/>
                <a:ea typeface="Verdana" pitchFamily="34" charset="0"/>
                <a:cs typeface="Verdana" pitchFamily="34" charset="0"/>
              </a:rPr>
              <a:t>F(0,0)</a:t>
            </a:r>
            <a:r>
              <a:rPr lang="zh-CN" altLang="en-US" sz="2000" dirty="0" smtClean="0">
                <a:latin typeface="Verdana" pitchFamily="34" charset="0"/>
                <a:ea typeface="宋体" pitchFamily="2" charset="-122"/>
                <a:cs typeface="Verdana" pitchFamily="34" charset="0"/>
              </a:rPr>
              <a:t>是直流系数，称为</a:t>
            </a:r>
            <a:r>
              <a:rPr lang="en-US" altLang="zh-CN" sz="2000" dirty="0" smtClean="0">
                <a:latin typeface="Verdana" pitchFamily="34" charset="0"/>
                <a:ea typeface="Verdana" pitchFamily="34" charset="0"/>
                <a:cs typeface="Verdana" pitchFamily="34" charset="0"/>
              </a:rPr>
              <a:t>DC</a:t>
            </a:r>
            <a:r>
              <a:rPr lang="zh-CN" altLang="en-US" sz="2000" dirty="0" smtClean="0">
                <a:latin typeface="Verdana" pitchFamily="34" charset="0"/>
                <a:ea typeface="宋体" pitchFamily="2" charset="-122"/>
                <a:cs typeface="Verdana" pitchFamily="34" charset="0"/>
              </a:rPr>
              <a:t>系数，与数组的平均值有关</a:t>
            </a:r>
            <a:endParaRPr lang="en-US" altLang="zh-CN" sz="2000" dirty="0" smtClean="0">
              <a:latin typeface="Verdana" pitchFamily="34" charset="0"/>
              <a:ea typeface="Verdana" pitchFamily="34" charset="0"/>
              <a:cs typeface="Verdana" pitchFamily="34" charset="0"/>
            </a:endParaRPr>
          </a:p>
          <a:p>
            <a:pPr lvl="1"/>
            <a:r>
              <a:rPr lang="zh-CN" altLang="en-US" sz="2000" dirty="0" smtClean="0">
                <a:latin typeface="Verdana" pitchFamily="34" charset="0"/>
                <a:ea typeface="宋体" pitchFamily="2" charset="-122"/>
                <a:cs typeface="Verdana" pitchFamily="34" charset="0"/>
              </a:rPr>
              <a:t>交流系数，称为</a:t>
            </a:r>
            <a:r>
              <a:rPr lang="en-US" altLang="zh-CN" sz="2000" dirty="0" smtClean="0">
                <a:latin typeface="Verdana" pitchFamily="34" charset="0"/>
                <a:ea typeface="Verdana" pitchFamily="34" charset="0"/>
                <a:cs typeface="Verdana" pitchFamily="34" charset="0"/>
              </a:rPr>
              <a:t>AC</a:t>
            </a:r>
            <a:r>
              <a:rPr lang="zh-CN" altLang="en-US" sz="2000" dirty="0" smtClean="0">
                <a:latin typeface="Verdana" pitchFamily="34" charset="0"/>
                <a:ea typeface="宋体" pitchFamily="2" charset="-122"/>
                <a:cs typeface="Verdana" pitchFamily="34" charset="0"/>
              </a:rPr>
              <a:t>系数。随着</a:t>
            </a:r>
            <a:r>
              <a:rPr lang="en-US" altLang="zh-CN" sz="2000" dirty="0" err="1" smtClean="0">
                <a:latin typeface="Verdana" pitchFamily="34" charset="0"/>
                <a:ea typeface="Verdana" pitchFamily="34" charset="0"/>
                <a:cs typeface="Verdana" pitchFamily="34" charset="0"/>
              </a:rPr>
              <a:t>i</a:t>
            </a:r>
            <a:r>
              <a:rPr lang="zh-CN" altLang="en-US" sz="2000" dirty="0" smtClean="0">
                <a:latin typeface="Verdana" pitchFamily="34" charset="0"/>
                <a:ea typeface="宋体" pitchFamily="2" charset="-122"/>
                <a:cs typeface="Verdana" pitchFamily="34" charset="0"/>
              </a:rPr>
              <a:t>和</a:t>
            </a:r>
            <a:r>
              <a:rPr lang="en-US" altLang="zh-CN" sz="2000" dirty="0" smtClean="0">
                <a:latin typeface="Verdana" pitchFamily="34" charset="0"/>
                <a:ea typeface="Verdana" pitchFamily="34" charset="0"/>
                <a:cs typeface="Verdana" pitchFamily="34" charset="0"/>
              </a:rPr>
              <a:t>j</a:t>
            </a:r>
            <a:r>
              <a:rPr lang="zh-CN" altLang="en-US" sz="2000" dirty="0" smtClean="0">
                <a:latin typeface="Verdana" pitchFamily="34" charset="0"/>
                <a:ea typeface="宋体" pitchFamily="2" charset="-122"/>
                <a:cs typeface="Verdana" pitchFamily="34" charset="0"/>
              </a:rPr>
              <a:t>的增加，相应系数代表逐步增加的水平空间频率分量和垂直空间频率分量的大小</a:t>
            </a:r>
          </a:p>
        </p:txBody>
      </p:sp>
      <p:sp>
        <p:nvSpPr>
          <p:cNvPr id="1013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1381" name="Picture 18"/>
          <p:cNvPicPr>
            <a:picLocks noChangeAspect="1" noChangeArrowheads="1"/>
          </p:cNvPicPr>
          <p:nvPr/>
        </p:nvPicPr>
        <p:blipFill>
          <a:blip r:embed="rId2" cstate="print"/>
          <a:srcRect b="19414"/>
          <a:stretch>
            <a:fillRect/>
          </a:stretch>
        </p:blipFill>
        <p:spPr bwMode="auto">
          <a:xfrm>
            <a:off x="1714500" y="3212976"/>
            <a:ext cx="5184775" cy="14827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数据压缩技术的性能指标</a:t>
            </a:r>
          </a:p>
        </p:txBody>
      </p:sp>
      <p:sp>
        <p:nvSpPr>
          <p:cNvPr id="27651" name="内容占位符 2"/>
          <p:cNvSpPr>
            <a:spLocks noGrp="1"/>
          </p:cNvSpPr>
          <p:nvPr>
            <p:ph idx="1"/>
          </p:nvPr>
        </p:nvSpPr>
        <p:spPr/>
        <p:txBody>
          <a:bodyPr/>
          <a:lstStyle/>
          <a:p>
            <a:r>
              <a:rPr lang="zh-CN" altLang="en-US" smtClean="0">
                <a:ea typeface="宋体" pitchFamily="2" charset="-122"/>
              </a:rPr>
              <a:t>压缩比</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压缩质量</a:t>
            </a:r>
            <a:r>
              <a:rPr lang="en-US" altLang="zh-CN" smtClean="0">
                <a:ea typeface="宋体" pitchFamily="2" charset="-122"/>
              </a:rPr>
              <a:t>/</a:t>
            </a:r>
            <a:r>
              <a:rPr lang="zh-CN" altLang="en-US" smtClean="0">
                <a:ea typeface="宋体" pitchFamily="2" charset="-122"/>
              </a:rPr>
              <a:t>恢复后的失真情况</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压缩和解压的速度</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能否用硬件实现</a:t>
            </a:r>
          </a:p>
        </p:txBody>
      </p:sp>
      <p:sp>
        <p:nvSpPr>
          <p:cNvPr id="276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a:t>
            </a:r>
            <a:r>
              <a:rPr lang="en-US" altLang="zh-CN" dirty="0" smtClean="0"/>
              <a:t>DCT</a:t>
            </a:r>
            <a:r>
              <a:rPr lang="zh-CN" altLang="en-US" dirty="0" smtClean="0"/>
              <a:t>系数所代表的频率分量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a:stretch>
            <a:fillRect/>
          </a:stretch>
        </p:blipFill>
        <p:spPr bwMode="auto">
          <a:xfrm>
            <a:off x="557213" y="1451198"/>
            <a:ext cx="8029575" cy="421005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t>
            </a:r>
            <a:r>
              <a:rPr lang="zh-CN" altLang="en-US" dirty="0" smtClean="0"/>
              <a:t>矩阵与</a:t>
            </a:r>
            <a:r>
              <a:rPr lang="en-US" altLang="zh-CN" dirty="0" smtClean="0"/>
              <a:t>AC</a:t>
            </a:r>
            <a:r>
              <a:rPr lang="zh-CN" altLang="en-US" dirty="0" smtClean="0"/>
              <a:t>系数的对应关系</a:t>
            </a:r>
            <a:endParaRPr lang="zh-CN" altLang="en-US" dirty="0"/>
          </a:p>
        </p:txBody>
      </p:sp>
      <p:sp>
        <p:nvSpPr>
          <p:cNvPr id="3" name="内容占位符 2"/>
          <p:cNvSpPr>
            <a:spLocks noGrp="1"/>
          </p:cNvSpPr>
          <p:nvPr>
            <p:ph idx="1"/>
          </p:nvPr>
        </p:nvSpPr>
        <p:spPr>
          <a:xfrm>
            <a:off x="1056456" y="1124744"/>
            <a:ext cx="7620000" cy="5184576"/>
          </a:xfrm>
        </p:spPr>
        <p:txBody>
          <a:bodyPr/>
          <a:lstStyle/>
          <a:p>
            <a:r>
              <a:rPr lang="zh-CN" altLang="en-US" sz="2400" dirty="0" smtClean="0"/>
              <a:t>如果</a:t>
            </a:r>
            <a:r>
              <a:rPr lang="en-US" altLang="zh-CN" sz="2400" dirty="0" smtClean="0"/>
              <a:t>f</a:t>
            </a:r>
            <a:r>
              <a:rPr lang="zh-CN" altLang="en-US" sz="2400" dirty="0" smtClean="0"/>
              <a:t>矩阵中所有值都是一样的，将对应一幅只包含一种颜色没有任何变化的图像。这时所有的</a:t>
            </a:r>
            <a:r>
              <a:rPr lang="en-US" altLang="zh-CN" sz="2400" dirty="0" smtClean="0"/>
              <a:t>AC</a:t>
            </a:r>
            <a:r>
              <a:rPr lang="zh-CN" altLang="en-US" sz="2400" dirty="0" smtClean="0"/>
              <a:t>系数对应余弦函数的和，它们将相互消去，所有的</a:t>
            </a:r>
            <a:r>
              <a:rPr lang="en-US" altLang="zh-CN" sz="2400" dirty="0" smtClean="0"/>
              <a:t>AC</a:t>
            </a:r>
            <a:r>
              <a:rPr lang="zh-CN" altLang="en-US" sz="2400" dirty="0" smtClean="0"/>
              <a:t>系数都为</a:t>
            </a:r>
            <a:r>
              <a:rPr lang="en-US" altLang="zh-CN" sz="2400" dirty="0" smtClean="0"/>
              <a:t>0</a:t>
            </a:r>
          </a:p>
          <a:p>
            <a:r>
              <a:rPr lang="zh-CN" altLang="en-US" sz="2400" dirty="0" smtClean="0"/>
              <a:t>如果</a:t>
            </a:r>
            <a:r>
              <a:rPr lang="en-US" altLang="zh-CN" sz="2400" dirty="0" smtClean="0"/>
              <a:t>f</a:t>
            </a:r>
            <a:r>
              <a:rPr lang="zh-CN" altLang="en-US" sz="2400" dirty="0" smtClean="0"/>
              <a:t>值中有一点小小的变化，对应一幅颜色均匀变化而不太精细的图像。矩阵</a:t>
            </a:r>
            <a:r>
              <a:rPr lang="en-US" altLang="zh-CN" sz="2400" dirty="0" smtClean="0"/>
              <a:t>F</a:t>
            </a:r>
            <a:r>
              <a:rPr lang="zh-CN" altLang="en-US" sz="2400" dirty="0" smtClean="0"/>
              <a:t>将包含许多值为</a:t>
            </a:r>
            <a:r>
              <a:rPr lang="en-US" altLang="zh-CN" sz="2400" dirty="0" smtClean="0"/>
              <a:t>0</a:t>
            </a:r>
            <a:r>
              <a:rPr lang="zh-CN" altLang="en-US" sz="2400" dirty="0" smtClean="0"/>
              <a:t>的</a:t>
            </a:r>
            <a:r>
              <a:rPr lang="en-US" altLang="zh-CN" sz="2400" dirty="0" smtClean="0"/>
              <a:t>AC</a:t>
            </a:r>
            <a:r>
              <a:rPr lang="zh-CN" altLang="en-US" sz="2400" dirty="0" smtClean="0"/>
              <a:t>系数，但不是全部的</a:t>
            </a:r>
            <a:r>
              <a:rPr lang="en-US" altLang="zh-CN" sz="2400" dirty="0" smtClean="0"/>
              <a:t>AC</a:t>
            </a:r>
            <a:r>
              <a:rPr lang="zh-CN" altLang="en-US" sz="2400" dirty="0" smtClean="0"/>
              <a:t>系数为</a:t>
            </a:r>
            <a:r>
              <a:rPr lang="en-US" altLang="zh-CN" sz="2400" dirty="0" smtClean="0"/>
              <a:t>0</a:t>
            </a:r>
          </a:p>
          <a:p>
            <a:r>
              <a:rPr lang="zh-CN" altLang="en-US" sz="2400" dirty="0" smtClean="0"/>
              <a:t>如果</a:t>
            </a:r>
            <a:r>
              <a:rPr lang="en-US" altLang="zh-CN" sz="2400" dirty="0" smtClean="0"/>
              <a:t>f</a:t>
            </a:r>
            <a:r>
              <a:rPr lang="zh-CN" altLang="en-US" sz="2400" dirty="0" smtClean="0"/>
              <a:t>值中有很大的变化，表示一幅小范围内颜色变化剧烈的图像，或一幅有许多精密细节的图像，这时的</a:t>
            </a:r>
            <a:r>
              <a:rPr lang="en-US" altLang="zh-CN" sz="2400" dirty="0" smtClean="0"/>
              <a:t>AC</a:t>
            </a:r>
            <a:r>
              <a:rPr lang="zh-CN" altLang="en-US" sz="2400" dirty="0" smtClean="0"/>
              <a:t>系数值为</a:t>
            </a:r>
            <a:r>
              <a:rPr lang="en-US" altLang="zh-CN" sz="2400" dirty="0" smtClean="0"/>
              <a:t>0</a:t>
            </a:r>
            <a:r>
              <a:rPr lang="zh-CN" altLang="en-US" sz="2400" dirty="0" smtClean="0"/>
              <a:t>的将很少，或者都不为</a:t>
            </a:r>
            <a:r>
              <a:rPr lang="en-US" altLang="zh-CN" sz="2400" dirty="0" smtClean="0"/>
              <a:t>0</a:t>
            </a:r>
          </a:p>
          <a:p>
            <a:r>
              <a:rPr lang="zh-CN" altLang="en-US" sz="2400" dirty="0" smtClean="0"/>
              <a:t>一般而言，如果像素值作为其位置的函数变化越快，越不均匀，则</a:t>
            </a:r>
            <a:r>
              <a:rPr lang="en-US" altLang="zh-CN" sz="2400" dirty="0" smtClean="0"/>
              <a:t>AC</a:t>
            </a:r>
            <a:r>
              <a:rPr lang="zh-CN" altLang="en-US" sz="2400" dirty="0" smtClean="0"/>
              <a:t>系数对应越大的数值。总的来说，</a:t>
            </a:r>
            <a:r>
              <a:rPr lang="en-US" altLang="zh-CN" sz="2400" dirty="0" smtClean="0"/>
              <a:t>AC </a:t>
            </a:r>
            <a:r>
              <a:rPr lang="zh-CN" altLang="en-US" sz="2400" dirty="0" smtClean="0"/>
              <a:t>系数本质上是像素变化的一种尺度</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标题 1"/>
          <p:cNvSpPr>
            <a:spLocks noGrp="1"/>
          </p:cNvSpPr>
          <p:nvPr>
            <p:ph type="title"/>
          </p:nvPr>
        </p:nvSpPr>
        <p:spPr/>
        <p:txBody>
          <a:bodyPr/>
          <a:lstStyle/>
          <a:p>
            <a:r>
              <a:rPr lang="zh-CN" altLang="en-US" dirty="0" smtClean="0">
                <a:ea typeface="宋体" pitchFamily="2" charset="-122"/>
              </a:rPr>
              <a:t>离散余弦变换的计算公式</a:t>
            </a:r>
          </a:p>
        </p:txBody>
      </p:sp>
      <p:sp>
        <p:nvSpPr>
          <p:cNvPr id="15366" name="内容占位符 2"/>
          <p:cNvSpPr>
            <a:spLocks noGrp="1"/>
          </p:cNvSpPr>
          <p:nvPr>
            <p:ph idx="1"/>
          </p:nvPr>
        </p:nvSpPr>
        <p:spPr>
          <a:xfrm>
            <a:off x="571500" y="1214438"/>
            <a:ext cx="8115300" cy="4857750"/>
          </a:xfrm>
        </p:spPr>
        <p:txBody>
          <a:bodyPr/>
          <a:lstStyle/>
          <a:p>
            <a:r>
              <a:rPr lang="zh-CN" altLang="en-US" sz="2400" smtClean="0">
                <a:latin typeface="宋体" pitchFamily="2" charset="-122"/>
                <a:ea typeface="宋体" pitchFamily="2" charset="-122"/>
              </a:rPr>
              <a:t>用</a:t>
            </a:r>
            <a:r>
              <a:rPr lang="en-US" altLang="zh-CN" sz="2400" smtClean="0">
                <a:ea typeface="宋体" pitchFamily="2" charset="-122"/>
              </a:rPr>
              <a:t>f</a:t>
            </a:r>
            <a:r>
              <a:rPr lang="zh-CN" altLang="en-US" sz="2400" smtClean="0">
                <a:latin typeface="宋体" pitchFamily="2" charset="-122"/>
                <a:ea typeface="宋体" pitchFamily="2" charset="-122"/>
              </a:rPr>
              <a:t>表示像素值的数组，</a:t>
            </a:r>
            <a:r>
              <a:rPr lang="en-US" altLang="zh-CN" sz="2400" i="1" smtClean="0">
                <a:ea typeface="宋体" pitchFamily="2" charset="-122"/>
              </a:rPr>
              <a:t>f</a:t>
            </a:r>
            <a:r>
              <a:rPr lang="zh-CN" altLang="en-US" sz="2400" i="1" smtClean="0">
                <a:latin typeface="宋体" pitchFamily="2" charset="-122"/>
                <a:ea typeface="宋体" pitchFamily="2" charset="-122"/>
              </a:rPr>
              <a:t>（</a:t>
            </a:r>
            <a:r>
              <a:rPr lang="en-US" altLang="zh-CN" sz="2400" i="1" smtClean="0">
                <a:ea typeface="宋体" pitchFamily="2" charset="-122"/>
              </a:rPr>
              <a:t>i , j</a:t>
            </a:r>
            <a:r>
              <a:rPr lang="zh-CN" altLang="en-US" sz="2400" i="1" smtClean="0">
                <a:latin typeface="宋体" pitchFamily="2" charset="-122"/>
                <a:ea typeface="宋体" pitchFamily="2" charset="-122"/>
              </a:rPr>
              <a:t>）</a:t>
            </a:r>
            <a:r>
              <a:rPr lang="zh-CN" altLang="en-US" sz="2400" smtClean="0">
                <a:latin typeface="宋体" pitchFamily="2" charset="-122"/>
                <a:ea typeface="宋体" pitchFamily="2" charset="-122"/>
              </a:rPr>
              <a:t>表示</a:t>
            </a:r>
            <a:r>
              <a:rPr lang="en-US" altLang="zh-CN" sz="2400" i="1" smtClean="0">
                <a:ea typeface="宋体" pitchFamily="2" charset="-122"/>
              </a:rPr>
              <a:t>i</a:t>
            </a:r>
            <a:r>
              <a:rPr lang="zh-CN" altLang="en-US" sz="2400" smtClean="0">
                <a:latin typeface="宋体" pitchFamily="2" charset="-122"/>
                <a:ea typeface="宋体" pitchFamily="2" charset="-122"/>
              </a:rPr>
              <a:t>行</a:t>
            </a:r>
            <a:r>
              <a:rPr lang="en-US" altLang="zh-CN" sz="2400" i="1" smtClean="0">
                <a:ea typeface="宋体" pitchFamily="2" charset="-122"/>
              </a:rPr>
              <a:t>j</a:t>
            </a:r>
            <a:r>
              <a:rPr lang="zh-CN" altLang="en-US" sz="2400" smtClean="0">
                <a:latin typeface="宋体" pitchFamily="2" charset="-122"/>
                <a:ea typeface="宋体" pitchFamily="2" charset="-122"/>
              </a:rPr>
              <a:t>列的值，则离散余弦变换后定义一个新的数组</a:t>
            </a:r>
            <a:r>
              <a:rPr lang="en-US" altLang="zh-CN" sz="2400" i="1" smtClean="0">
                <a:ea typeface="宋体" pitchFamily="2" charset="-122"/>
              </a:rPr>
              <a:t>F (u ,v)</a:t>
            </a:r>
            <a:r>
              <a:rPr lang="zh-CN" altLang="en-US" sz="2400" smtClean="0">
                <a:latin typeface="宋体" pitchFamily="2" charset="-122"/>
                <a:ea typeface="宋体" pitchFamily="2" charset="-122"/>
              </a:rPr>
              <a:t>，表示</a:t>
            </a:r>
            <a:r>
              <a:rPr lang="en-US" altLang="zh-CN" sz="2400" i="1" smtClean="0">
                <a:ea typeface="宋体" pitchFamily="2" charset="-122"/>
              </a:rPr>
              <a:t>u</a:t>
            </a:r>
            <a:r>
              <a:rPr lang="zh-CN" altLang="en-US" sz="2400" smtClean="0">
                <a:latin typeface="宋体" pitchFamily="2" charset="-122"/>
                <a:ea typeface="宋体" pitchFamily="2" charset="-122"/>
              </a:rPr>
              <a:t>行</a:t>
            </a:r>
            <a:r>
              <a:rPr lang="en-US" altLang="zh-CN" sz="2400" i="1" smtClean="0">
                <a:ea typeface="宋体" pitchFamily="2" charset="-122"/>
              </a:rPr>
              <a:t>v</a:t>
            </a:r>
            <a:r>
              <a:rPr lang="zh-CN" altLang="en-US" sz="2400" smtClean="0">
                <a:latin typeface="宋体" pitchFamily="2" charset="-122"/>
                <a:ea typeface="宋体" pitchFamily="2" charset="-122"/>
              </a:rPr>
              <a:t>列的值。</a:t>
            </a:r>
            <a:endParaRPr lang="en-US" altLang="zh-CN" sz="2400" smtClean="0">
              <a:latin typeface="宋体" pitchFamily="2" charset="-122"/>
              <a:ea typeface="宋体" pitchFamily="2" charset="-122"/>
            </a:endParaRPr>
          </a:p>
          <a:p>
            <a:endParaRPr lang="zh-CN" altLang="en-US" smtClean="0">
              <a:ea typeface="宋体" pitchFamily="2" charset="-122"/>
            </a:endParaRPr>
          </a:p>
        </p:txBody>
      </p:sp>
      <p:sp>
        <p:nvSpPr>
          <p:cNvPr id="153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5368" name="Rectangle 3"/>
          <p:cNvSpPr>
            <a:spLocks noChangeArrowheads="1"/>
          </p:cNvSpPr>
          <p:nvPr/>
        </p:nvSpPr>
        <p:spPr bwMode="auto">
          <a:xfrm>
            <a:off x="915988" y="2428875"/>
            <a:ext cx="4275137" cy="461963"/>
          </a:xfrm>
          <a:prstGeom prst="rect">
            <a:avLst/>
          </a:prstGeom>
          <a:noFill/>
          <a:ln w="9525">
            <a:noFill/>
            <a:miter lim="800000"/>
            <a:headEnd/>
            <a:tailEnd/>
          </a:ln>
        </p:spPr>
        <p:txBody>
          <a:bodyPr wrap="none" anchor="ctr">
            <a:spAutoFit/>
          </a:bodyPr>
          <a:lstStyle/>
          <a:p>
            <a:r>
              <a:rPr lang="en-US" altLang="zh-CN"/>
              <a:t>DCT</a:t>
            </a:r>
            <a:r>
              <a:rPr lang="zh-CN" altLang="en-US"/>
              <a:t>变换使用以下公式计算：</a:t>
            </a:r>
          </a:p>
        </p:txBody>
      </p:sp>
      <p:sp>
        <p:nvSpPr>
          <p:cNvPr id="15369" name="Rectangle 3"/>
          <p:cNvSpPr>
            <a:spLocks noChangeArrowheads="1"/>
          </p:cNvSpPr>
          <p:nvPr/>
        </p:nvSpPr>
        <p:spPr bwMode="auto">
          <a:xfrm>
            <a:off x="1000125" y="3786188"/>
            <a:ext cx="3897313" cy="461962"/>
          </a:xfrm>
          <a:prstGeom prst="rect">
            <a:avLst/>
          </a:prstGeom>
          <a:noFill/>
          <a:ln w="9525">
            <a:noFill/>
            <a:miter lim="800000"/>
            <a:headEnd/>
            <a:tailEnd/>
          </a:ln>
        </p:spPr>
        <p:txBody>
          <a:bodyPr wrap="none" anchor="ctr">
            <a:spAutoFit/>
          </a:bodyPr>
          <a:lstStyle/>
          <a:p>
            <a:r>
              <a:rPr lang="zh-CN" altLang="en-US"/>
              <a:t>逆变换使用以下公式计算：</a:t>
            </a:r>
          </a:p>
        </p:txBody>
      </p:sp>
      <p:sp>
        <p:nvSpPr>
          <p:cNvPr id="15370" name="Rectangle 12"/>
          <p:cNvSpPr>
            <a:spLocks noChangeArrowheads="1"/>
          </p:cNvSpPr>
          <p:nvPr/>
        </p:nvSpPr>
        <p:spPr bwMode="auto">
          <a:xfrm>
            <a:off x="1714500" y="5214938"/>
            <a:ext cx="5786438" cy="885825"/>
          </a:xfrm>
          <a:prstGeom prst="rect">
            <a:avLst/>
          </a:prstGeom>
          <a:noFill/>
          <a:ln w="9525">
            <a:noFill/>
            <a:miter lim="800000"/>
            <a:headEnd/>
            <a:tailEnd/>
          </a:ln>
        </p:spPr>
        <p:txBody>
          <a:bodyPr wrap="none" anchor="ctr">
            <a:spAutoFit/>
          </a:bodyPr>
          <a:lstStyle/>
          <a:p>
            <a:pPr algn="ctr">
              <a:lnSpc>
                <a:spcPct val="130000"/>
              </a:lnSpc>
            </a:pPr>
            <a:r>
              <a:rPr lang="zh-CN" altLang="en-US"/>
              <a:t>上面两式中，</a:t>
            </a:r>
            <a:r>
              <a:rPr lang="en-US" altLang="zh-CN" i="1"/>
              <a:t>C(u), C(v) </a:t>
            </a:r>
            <a:r>
              <a:rPr lang="en-US" altLang="zh-CN"/>
              <a:t>=              </a:t>
            </a:r>
            <a:r>
              <a:rPr lang="zh-CN" altLang="en-US"/>
              <a:t>，当</a:t>
            </a:r>
            <a:r>
              <a:rPr lang="en-US" altLang="zh-CN" i="1"/>
              <a:t>u, v</a:t>
            </a:r>
            <a:r>
              <a:rPr lang="en-US" altLang="zh-CN"/>
              <a:t> =0</a:t>
            </a:r>
            <a:r>
              <a:rPr lang="zh-CN" altLang="en-US"/>
              <a:t>；</a:t>
            </a:r>
            <a:endParaRPr lang="zh-CN" altLang="en-US" i="1"/>
          </a:p>
          <a:p>
            <a:pPr algn="ctr">
              <a:lnSpc>
                <a:spcPct val="130000"/>
              </a:lnSpc>
            </a:pPr>
            <a:r>
              <a:rPr lang="en-US" altLang="zh-CN" i="1"/>
              <a:t>C(u), C(v) </a:t>
            </a:r>
            <a:r>
              <a:rPr lang="en-US" altLang="zh-CN"/>
              <a:t>= 1</a:t>
            </a:r>
            <a:r>
              <a:rPr lang="zh-CN" altLang="en-US"/>
              <a:t>，其他。</a:t>
            </a:r>
            <a:r>
              <a:rPr lang="en-US" altLang="zh-CN"/>
              <a:t> </a:t>
            </a:r>
          </a:p>
        </p:txBody>
      </p:sp>
      <p:graphicFrame>
        <p:nvGraphicFramePr>
          <p:cNvPr id="15364" name="Object 14"/>
          <p:cNvGraphicFramePr>
            <a:graphicFrameLocks noChangeAspect="1"/>
          </p:cNvGraphicFramePr>
          <p:nvPr/>
        </p:nvGraphicFramePr>
        <p:xfrm>
          <a:off x="4924425" y="5248498"/>
          <a:ext cx="719138" cy="412750"/>
        </p:xfrm>
        <a:graphic>
          <a:graphicData uri="http://schemas.openxmlformats.org/presentationml/2006/ole">
            <p:oleObj spid="_x0000_s15364" r:id="rId3" imgW="380835" imgH="215806" progId="">
              <p:embed/>
            </p:oleObj>
          </a:graphicData>
        </a:graphic>
      </p:graphicFrame>
      <p:graphicFrame>
        <p:nvGraphicFramePr>
          <p:cNvPr id="2" name="Object 1024"/>
          <p:cNvGraphicFramePr>
            <a:graphicFrameLocks noChangeAspect="1"/>
          </p:cNvGraphicFramePr>
          <p:nvPr/>
        </p:nvGraphicFramePr>
        <p:xfrm>
          <a:off x="762000" y="2860352"/>
          <a:ext cx="8080375" cy="928688"/>
        </p:xfrm>
        <a:graphic>
          <a:graphicData uri="http://schemas.openxmlformats.org/presentationml/2006/ole">
            <p:oleObj spid="_x0000_s15365" name="公式" r:id="rId4" imgW="3911400" imgH="444240" progId="Equation.3">
              <p:embed/>
            </p:oleObj>
          </a:graphicData>
        </a:graphic>
      </p:graphicFrame>
      <p:graphicFrame>
        <p:nvGraphicFramePr>
          <p:cNvPr id="3" name="Object 1024"/>
          <p:cNvGraphicFramePr>
            <a:graphicFrameLocks noChangeAspect="1"/>
          </p:cNvGraphicFramePr>
          <p:nvPr/>
        </p:nvGraphicFramePr>
        <p:xfrm>
          <a:off x="827088" y="4253905"/>
          <a:ext cx="8080375" cy="903287"/>
        </p:xfrm>
        <a:graphic>
          <a:graphicData uri="http://schemas.openxmlformats.org/presentationml/2006/ole">
            <p:oleObj spid="_x0000_s15366" name="公式" r:id="rId5" imgW="3911400" imgH="431640" progId="Equation.3">
              <p:embed/>
            </p:oleObj>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zh-CN" altLang="en-US" dirty="0" smtClean="0">
                <a:ea typeface="宋体" pitchFamily="2" charset="-122"/>
              </a:rPr>
              <a:t>离散余弦变换举例</a:t>
            </a:r>
          </a:p>
        </p:txBody>
      </p:sp>
      <p:sp>
        <p:nvSpPr>
          <p:cNvPr id="1024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2404" name="Rectangle 1028"/>
          <p:cNvSpPr>
            <a:spLocks noChangeArrowheads="1"/>
          </p:cNvSpPr>
          <p:nvPr/>
        </p:nvSpPr>
        <p:spPr bwMode="auto">
          <a:xfrm>
            <a:off x="433388" y="3847773"/>
            <a:ext cx="8424862" cy="1938992"/>
          </a:xfrm>
          <a:prstGeom prst="rect">
            <a:avLst/>
          </a:prstGeom>
          <a:noFill/>
          <a:ln w="9525">
            <a:noFill/>
            <a:miter lim="800000"/>
            <a:headEnd/>
            <a:tailEnd/>
          </a:ln>
        </p:spPr>
        <p:txBody>
          <a:bodyPr anchor="ctr">
            <a:spAutoFit/>
          </a:bodyPr>
          <a:lstStyle/>
          <a:p>
            <a:r>
              <a:rPr lang="zh-CN" altLang="en-US" dirty="0"/>
              <a:t>上图显示了对一个源图像的</a:t>
            </a:r>
            <a:r>
              <a:rPr lang="en-US" altLang="zh-CN" dirty="0"/>
              <a:t>8×8</a:t>
            </a:r>
            <a:r>
              <a:rPr lang="zh-CN" altLang="en-US" dirty="0"/>
              <a:t>的图像样本的原始数组应用离散余弦变换的结果</a:t>
            </a:r>
            <a:r>
              <a:rPr lang="zh-CN" altLang="en-US" dirty="0" smtClean="0"/>
              <a:t>。</a:t>
            </a:r>
            <a:endParaRPr lang="en-US" altLang="zh-CN" dirty="0" smtClean="0"/>
          </a:p>
          <a:p>
            <a:r>
              <a:rPr lang="zh-CN" altLang="en-US" dirty="0" smtClean="0"/>
              <a:t>为</a:t>
            </a:r>
            <a:r>
              <a:rPr lang="zh-CN" altLang="en-US" dirty="0"/>
              <a:t>便于</a:t>
            </a:r>
            <a:r>
              <a:rPr lang="zh-CN" altLang="en-US" dirty="0" smtClean="0"/>
              <a:t>计算</a:t>
            </a:r>
            <a:r>
              <a:rPr lang="en-US" altLang="zh-CN" dirty="0" smtClean="0"/>
              <a:t>(DCT</a:t>
            </a:r>
            <a:r>
              <a:rPr lang="zh-CN" altLang="en-US" dirty="0" smtClean="0"/>
              <a:t>变换需要定义域对称</a:t>
            </a:r>
            <a:r>
              <a:rPr lang="en-US" altLang="zh-CN" dirty="0" smtClean="0"/>
              <a:t>)</a:t>
            </a:r>
            <a:r>
              <a:rPr lang="zh-CN" altLang="en-US" dirty="0" smtClean="0"/>
              <a:t>，在</a:t>
            </a:r>
            <a:r>
              <a:rPr lang="zh-CN" altLang="en-US" dirty="0"/>
              <a:t>对源数组</a:t>
            </a:r>
            <a:r>
              <a:rPr lang="en-US" altLang="zh-CN" dirty="0"/>
              <a:t>f</a:t>
            </a:r>
            <a:r>
              <a:rPr lang="zh-CN" altLang="en-US" dirty="0"/>
              <a:t>进行变换之前首先对源图像中的每个样本数据减去了</a:t>
            </a:r>
            <a:r>
              <a:rPr lang="en-US" altLang="zh-CN" dirty="0" smtClean="0"/>
              <a:t>128</a:t>
            </a:r>
            <a:r>
              <a:rPr lang="zh-CN" altLang="en-US" dirty="0" smtClean="0"/>
              <a:t>，然后</a:t>
            </a:r>
            <a:r>
              <a:rPr lang="zh-CN" altLang="en-US" dirty="0"/>
              <a:t>再按</a:t>
            </a:r>
            <a:r>
              <a:rPr lang="en-US" altLang="zh-CN" dirty="0"/>
              <a:t>DCT</a:t>
            </a:r>
            <a:r>
              <a:rPr lang="zh-CN" altLang="en-US" dirty="0"/>
              <a:t>变换公式分别计算出结果数组</a:t>
            </a:r>
            <a:r>
              <a:rPr lang="en-US" altLang="zh-CN" dirty="0"/>
              <a:t>F</a:t>
            </a:r>
            <a:r>
              <a:rPr lang="zh-CN" altLang="en-US" dirty="0"/>
              <a:t>中每个数组元素的值。</a:t>
            </a:r>
            <a:endParaRPr lang="en-US" altLang="zh-CN" dirty="0"/>
          </a:p>
        </p:txBody>
      </p:sp>
      <p:pic>
        <p:nvPicPr>
          <p:cNvPr id="102405" name="Picture 4" descr="tu1"/>
          <p:cNvPicPr>
            <a:picLocks noChangeAspect="1" noChangeArrowheads="1"/>
          </p:cNvPicPr>
          <p:nvPr/>
        </p:nvPicPr>
        <p:blipFill>
          <a:blip r:embed="rId2" cstate="print"/>
          <a:srcRect r="1790"/>
          <a:stretch>
            <a:fillRect/>
          </a:stretch>
        </p:blipFill>
        <p:spPr bwMode="auto">
          <a:xfrm>
            <a:off x="928688" y="1143000"/>
            <a:ext cx="7667625" cy="2168525"/>
          </a:xfrm>
          <a:prstGeom prst="rect">
            <a:avLst/>
          </a:prstGeom>
          <a:noFill/>
          <a:ln w="9525">
            <a:noFill/>
            <a:miter lim="800000"/>
            <a:headEnd/>
            <a:tailEnd/>
          </a:ln>
        </p:spPr>
      </p:pic>
      <p:sp>
        <p:nvSpPr>
          <p:cNvPr id="102406" name="TextBox 6"/>
          <p:cNvSpPr txBox="1">
            <a:spLocks noChangeArrowheads="1"/>
          </p:cNvSpPr>
          <p:nvPr/>
        </p:nvSpPr>
        <p:spPr bwMode="auto">
          <a:xfrm>
            <a:off x="2857500" y="3324225"/>
            <a:ext cx="2968625" cy="461963"/>
          </a:xfrm>
          <a:prstGeom prst="rect">
            <a:avLst/>
          </a:prstGeom>
          <a:noFill/>
          <a:ln w="9525">
            <a:noFill/>
            <a:miter lim="800000"/>
            <a:headEnd/>
            <a:tailEnd/>
          </a:ln>
        </p:spPr>
        <p:txBody>
          <a:bodyPr wrap="none">
            <a:spAutoFit/>
          </a:bodyPr>
          <a:lstStyle/>
          <a:p>
            <a:r>
              <a:rPr lang="zh-CN" altLang="en-US"/>
              <a:t>离散余弦变换的数组</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标题 1"/>
          <p:cNvSpPr>
            <a:spLocks noGrp="1"/>
          </p:cNvSpPr>
          <p:nvPr>
            <p:ph type="title"/>
          </p:nvPr>
        </p:nvSpPr>
        <p:spPr/>
        <p:txBody>
          <a:bodyPr/>
          <a:lstStyle/>
          <a:p>
            <a:r>
              <a:rPr lang="en-US" altLang="zh-CN" dirty="0" smtClean="0">
                <a:ea typeface="宋体" pitchFamily="2" charset="-122"/>
              </a:rPr>
              <a:t>F</a:t>
            </a:r>
            <a:r>
              <a:rPr lang="zh-CN" altLang="en-US" dirty="0" smtClean="0">
                <a:ea typeface="宋体" pitchFamily="2" charset="-122"/>
              </a:rPr>
              <a:t>数组元素计算举例</a:t>
            </a:r>
          </a:p>
        </p:txBody>
      </p:sp>
      <p:sp>
        <p:nvSpPr>
          <p:cNvPr id="1639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6386" name="Object 1024"/>
          <p:cNvGraphicFramePr>
            <a:graphicFrameLocks noChangeAspect="1"/>
          </p:cNvGraphicFramePr>
          <p:nvPr/>
        </p:nvGraphicFramePr>
        <p:xfrm>
          <a:off x="774700" y="1714500"/>
          <a:ext cx="8054975" cy="928688"/>
        </p:xfrm>
        <a:graphic>
          <a:graphicData uri="http://schemas.openxmlformats.org/presentationml/2006/ole">
            <p:oleObj spid="_x0000_s16386" name="公式" r:id="rId3" imgW="3898800" imgH="444240" progId="Equation.3">
              <p:embed/>
            </p:oleObj>
          </a:graphicData>
        </a:graphic>
      </p:graphicFrame>
      <p:graphicFrame>
        <p:nvGraphicFramePr>
          <p:cNvPr id="16387" name="Object 1025"/>
          <p:cNvGraphicFramePr>
            <a:graphicFrameLocks noChangeAspect="1"/>
          </p:cNvGraphicFramePr>
          <p:nvPr/>
        </p:nvGraphicFramePr>
        <p:xfrm>
          <a:off x="1476375" y="2506663"/>
          <a:ext cx="4054475" cy="1065212"/>
        </p:xfrm>
        <a:graphic>
          <a:graphicData uri="http://schemas.openxmlformats.org/presentationml/2006/ole">
            <p:oleObj spid="_x0000_s16387" name="公式" r:id="rId4" imgW="1726451" imgH="444307" progId="Equation.3">
              <p:embed/>
            </p:oleObj>
          </a:graphicData>
        </a:graphic>
      </p:graphicFrame>
      <p:graphicFrame>
        <p:nvGraphicFramePr>
          <p:cNvPr id="16388" name="Object 1026"/>
          <p:cNvGraphicFramePr>
            <a:graphicFrameLocks noChangeAspect="1"/>
          </p:cNvGraphicFramePr>
          <p:nvPr/>
        </p:nvGraphicFramePr>
        <p:xfrm>
          <a:off x="1547813" y="3714750"/>
          <a:ext cx="2595562" cy="792163"/>
        </p:xfrm>
        <a:graphic>
          <a:graphicData uri="http://schemas.openxmlformats.org/presentationml/2006/ole">
            <p:oleObj spid="_x0000_s16388" name="公式" r:id="rId5" imgW="1384300" imgH="419100" progId="Equation.3">
              <p:embed/>
            </p:oleObj>
          </a:graphicData>
        </a:graphic>
      </p:graphicFrame>
      <p:sp>
        <p:nvSpPr>
          <p:cNvPr id="16391" name="Rectangle 1035"/>
          <p:cNvSpPr>
            <a:spLocks noChangeArrowheads="1"/>
          </p:cNvSpPr>
          <p:nvPr/>
        </p:nvSpPr>
        <p:spPr bwMode="auto">
          <a:xfrm>
            <a:off x="1439863" y="4675188"/>
            <a:ext cx="2274887" cy="396875"/>
          </a:xfrm>
          <a:prstGeom prst="rect">
            <a:avLst/>
          </a:prstGeom>
          <a:noFill/>
          <a:ln w="9525">
            <a:noFill/>
            <a:miter lim="800000"/>
            <a:headEnd/>
            <a:tailEnd/>
          </a:ln>
        </p:spPr>
        <p:txBody>
          <a:bodyPr wrap="none" anchor="ctr">
            <a:spAutoFit/>
          </a:bodyPr>
          <a:lstStyle/>
          <a:p>
            <a:r>
              <a:rPr lang="zh-CN" altLang="en-US"/>
              <a:t>＝</a:t>
            </a:r>
            <a:r>
              <a:rPr lang="en-US" altLang="zh-CN"/>
              <a:t>235.6</a:t>
            </a:r>
          </a:p>
        </p:txBody>
      </p:sp>
      <p:sp>
        <p:nvSpPr>
          <p:cNvPr id="16392" name="矩形 8"/>
          <p:cNvSpPr>
            <a:spLocks noChangeArrowheads="1"/>
          </p:cNvSpPr>
          <p:nvPr/>
        </p:nvSpPr>
        <p:spPr bwMode="auto">
          <a:xfrm>
            <a:off x="928688" y="1143000"/>
            <a:ext cx="5643562" cy="461963"/>
          </a:xfrm>
          <a:prstGeom prst="rect">
            <a:avLst/>
          </a:prstGeom>
          <a:noFill/>
          <a:ln w="9525">
            <a:noFill/>
            <a:miter lim="800000"/>
            <a:headEnd/>
            <a:tailEnd/>
          </a:ln>
        </p:spPr>
        <p:txBody>
          <a:bodyPr>
            <a:spAutoFit/>
          </a:bodyPr>
          <a:lstStyle/>
          <a:p>
            <a:r>
              <a:rPr lang="zh-CN" altLang="en-US"/>
              <a:t>比如说，计算</a:t>
            </a:r>
            <a:r>
              <a:rPr lang="en-US" altLang="zh-CN"/>
              <a:t>F(0,0)</a:t>
            </a:r>
            <a:r>
              <a:rPr lang="zh-CN" altLang="en-US"/>
              <a:t>的值过程如下：</a:t>
            </a:r>
          </a:p>
        </p:txBody>
      </p:sp>
      <p:sp>
        <p:nvSpPr>
          <p:cNvPr id="16393" name="Rectangle 1037"/>
          <p:cNvSpPr>
            <a:spLocks noChangeArrowheads="1"/>
          </p:cNvSpPr>
          <p:nvPr/>
        </p:nvSpPr>
        <p:spPr bwMode="auto">
          <a:xfrm>
            <a:off x="930275" y="5246688"/>
            <a:ext cx="6427788" cy="396875"/>
          </a:xfrm>
          <a:prstGeom prst="rect">
            <a:avLst/>
          </a:prstGeom>
          <a:noFill/>
          <a:ln w="9525">
            <a:noFill/>
            <a:miter lim="800000"/>
            <a:headEnd/>
            <a:tailEnd/>
          </a:ln>
        </p:spPr>
        <p:txBody>
          <a:bodyPr wrap="none" anchor="ctr">
            <a:spAutoFit/>
          </a:bodyPr>
          <a:lstStyle/>
          <a:p>
            <a:r>
              <a:rPr lang="zh-CN" altLang="en-US"/>
              <a:t>这样再继续计算出数组中其余元素的值，得到数组</a:t>
            </a:r>
            <a:r>
              <a:rPr lang="en-US" altLang="zh-CN"/>
              <a:t>F</a:t>
            </a:r>
            <a:r>
              <a:rPr lang="zh-CN" altLang="en-US"/>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标题 1"/>
          <p:cNvSpPr>
            <a:spLocks noGrp="1"/>
          </p:cNvSpPr>
          <p:nvPr>
            <p:ph type="title"/>
          </p:nvPr>
        </p:nvSpPr>
        <p:spPr/>
        <p:txBody>
          <a:bodyPr/>
          <a:lstStyle/>
          <a:p>
            <a:r>
              <a:rPr lang="zh-CN" altLang="en-US" smtClean="0">
                <a:ea typeface="宋体" pitchFamily="2" charset="-122"/>
              </a:rPr>
              <a:t>离散余弦变换另一种形式</a:t>
            </a:r>
          </a:p>
        </p:txBody>
      </p:sp>
      <p:sp>
        <p:nvSpPr>
          <p:cNvPr id="1741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7410" name="Object 11"/>
          <p:cNvGraphicFramePr>
            <a:graphicFrameLocks noChangeAspect="1"/>
          </p:cNvGraphicFramePr>
          <p:nvPr/>
        </p:nvGraphicFramePr>
        <p:xfrm>
          <a:off x="500063" y="4143375"/>
          <a:ext cx="5473700" cy="1990725"/>
        </p:xfrm>
        <a:graphic>
          <a:graphicData uri="http://schemas.openxmlformats.org/presentationml/2006/ole">
            <p:oleObj spid="_x0000_s17410" name="图片" r:id="rId3" imgW="3457956" imgH="1257300" progId="Word.Picture.8">
              <p:embed/>
            </p:oleObj>
          </a:graphicData>
        </a:graphic>
      </p:graphicFrame>
      <p:sp>
        <p:nvSpPr>
          <p:cNvPr id="17415" name="Rectangle 4"/>
          <p:cNvSpPr>
            <a:spLocks noChangeArrowheads="1"/>
          </p:cNvSpPr>
          <p:nvPr/>
        </p:nvSpPr>
        <p:spPr bwMode="auto">
          <a:xfrm>
            <a:off x="396875" y="1300163"/>
            <a:ext cx="8604250" cy="1200150"/>
          </a:xfrm>
          <a:prstGeom prst="rect">
            <a:avLst/>
          </a:prstGeom>
          <a:noFill/>
          <a:ln w="9525">
            <a:noFill/>
            <a:miter lim="800000"/>
            <a:headEnd/>
            <a:tailEnd/>
          </a:ln>
        </p:spPr>
        <p:txBody>
          <a:bodyPr anchor="ctr">
            <a:spAutoFit/>
          </a:bodyPr>
          <a:lstStyle/>
          <a:p>
            <a:r>
              <a:rPr lang="zh-CN" altLang="en-US"/>
              <a:t>在计算二维的</a:t>
            </a:r>
            <a:r>
              <a:rPr lang="en-US" altLang="zh-CN"/>
              <a:t>DCT</a:t>
            </a:r>
            <a:r>
              <a:rPr lang="zh-CN" altLang="en-US"/>
              <a:t>变换时，也可使用下面的计算式进行简化，把二维的</a:t>
            </a:r>
            <a:r>
              <a:rPr lang="en-US" altLang="zh-CN"/>
              <a:t>DCT</a:t>
            </a:r>
            <a:r>
              <a:rPr lang="zh-CN" altLang="en-US"/>
              <a:t>变换变成一维的</a:t>
            </a:r>
            <a:r>
              <a:rPr lang="en-US" altLang="zh-CN"/>
              <a:t>DCT</a:t>
            </a:r>
            <a:r>
              <a:rPr lang="zh-CN" altLang="en-US"/>
              <a:t>变换，如图所示为二维</a:t>
            </a:r>
            <a:r>
              <a:rPr lang="en-US" altLang="zh-CN"/>
              <a:t>DCT</a:t>
            </a:r>
            <a:r>
              <a:rPr lang="zh-CN" altLang="en-US"/>
              <a:t>变换方法。</a:t>
            </a:r>
          </a:p>
        </p:txBody>
      </p:sp>
      <p:sp>
        <p:nvSpPr>
          <p:cNvPr id="17416" name="Rectangle 20"/>
          <p:cNvSpPr>
            <a:spLocks noChangeArrowheads="1"/>
          </p:cNvSpPr>
          <p:nvPr/>
        </p:nvSpPr>
        <p:spPr bwMode="auto">
          <a:xfrm>
            <a:off x="6000750" y="4714875"/>
            <a:ext cx="2728913" cy="630238"/>
          </a:xfrm>
          <a:prstGeom prst="rect">
            <a:avLst/>
          </a:prstGeom>
          <a:noFill/>
          <a:ln w="9525">
            <a:noFill/>
            <a:miter lim="800000"/>
            <a:headEnd/>
            <a:tailEnd/>
          </a:ln>
        </p:spPr>
        <p:txBody>
          <a:bodyPr wrap="none" anchor="ctr">
            <a:spAutoFit/>
          </a:bodyPr>
          <a:lstStyle/>
          <a:p>
            <a:endParaRPr lang="zh-CN" altLang="en-US" sz="1100">
              <a:latin typeface="Times New Roman" pitchFamily="18" charset="0"/>
            </a:endParaRPr>
          </a:p>
          <a:p>
            <a:pPr eaLnBrk="0" hangingPunct="0"/>
            <a:r>
              <a:rPr lang="zh-CN" altLang="en-US">
                <a:latin typeface="Times New Roman" pitchFamily="18" charset="0"/>
              </a:rPr>
              <a:t>两维</a:t>
            </a:r>
            <a:r>
              <a:rPr lang="en-US" altLang="zh-CN"/>
              <a:t>DCT</a:t>
            </a:r>
            <a:r>
              <a:rPr lang="zh-CN" altLang="en-US">
                <a:latin typeface="Times New Roman" pitchFamily="18" charset="0"/>
              </a:rPr>
              <a:t>变换方法</a:t>
            </a:r>
          </a:p>
        </p:txBody>
      </p:sp>
      <p:sp>
        <p:nvSpPr>
          <p:cNvPr id="17417" name="Line 15"/>
          <p:cNvSpPr>
            <a:spLocks noChangeShapeType="1"/>
          </p:cNvSpPr>
          <p:nvPr/>
        </p:nvSpPr>
        <p:spPr bwMode="auto">
          <a:xfrm>
            <a:off x="3090863" y="4286250"/>
            <a:ext cx="576262" cy="0"/>
          </a:xfrm>
          <a:prstGeom prst="line">
            <a:avLst/>
          </a:prstGeom>
          <a:noFill/>
          <a:ln w="6350">
            <a:solidFill>
              <a:srgbClr val="000000"/>
            </a:solidFill>
            <a:round/>
            <a:headEnd/>
            <a:tailEnd type="stealth" w="sm" len="med"/>
          </a:ln>
        </p:spPr>
        <p:txBody>
          <a:bodyPr/>
          <a:lstStyle/>
          <a:p>
            <a:endParaRPr lang="zh-CN" altLang="en-US"/>
          </a:p>
        </p:txBody>
      </p:sp>
      <p:sp>
        <p:nvSpPr>
          <p:cNvPr id="17418" name="Line 16"/>
          <p:cNvSpPr>
            <a:spLocks noChangeShapeType="1"/>
          </p:cNvSpPr>
          <p:nvPr/>
        </p:nvSpPr>
        <p:spPr bwMode="auto">
          <a:xfrm>
            <a:off x="3883025" y="4935538"/>
            <a:ext cx="792163" cy="0"/>
          </a:xfrm>
          <a:prstGeom prst="line">
            <a:avLst/>
          </a:prstGeom>
          <a:noFill/>
          <a:ln w="9525">
            <a:solidFill>
              <a:srgbClr val="000000"/>
            </a:solidFill>
            <a:round/>
            <a:headEnd/>
            <a:tailEnd type="stealth" w="sm" len="med"/>
          </a:ln>
        </p:spPr>
        <p:txBody>
          <a:bodyPr/>
          <a:lstStyle/>
          <a:p>
            <a:endParaRPr lang="zh-CN" altLang="en-US"/>
          </a:p>
        </p:txBody>
      </p:sp>
      <p:sp>
        <p:nvSpPr>
          <p:cNvPr id="17419" name="Line 17"/>
          <p:cNvSpPr>
            <a:spLocks noChangeShapeType="1"/>
          </p:cNvSpPr>
          <p:nvPr/>
        </p:nvSpPr>
        <p:spPr bwMode="auto">
          <a:xfrm>
            <a:off x="1922463" y="4935538"/>
            <a:ext cx="649287" cy="0"/>
          </a:xfrm>
          <a:prstGeom prst="line">
            <a:avLst/>
          </a:prstGeom>
          <a:noFill/>
          <a:ln w="6350">
            <a:solidFill>
              <a:srgbClr val="000000"/>
            </a:solidFill>
            <a:round/>
            <a:headEnd/>
            <a:tailEnd type="stealth" w="sm" len="med"/>
          </a:ln>
        </p:spPr>
        <p:txBody>
          <a:bodyPr/>
          <a:lstStyle/>
          <a:p>
            <a:endParaRPr lang="zh-CN" altLang="en-US"/>
          </a:p>
        </p:txBody>
      </p:sp>
      <p:sp>
        <p:nvSpPr>
          <p:cNvPr id="17420" name="Line 18"/>
          <p:cNvSpPr>
            <a:spLocks noChangeShapeType="1"/>
          </p:cNvSpPr>
          <p:nvPr/>
        </p:nvSpPr>
        <p:spPr bwMode="auto">
          <a:xfrm>
            <a:off x="571500" y="4575175"/>
            <a:ext cx="0" cy="669925"/>
          </a:xfrm>
          <a:prstGeom prst="line">
            <a:avLst/>
          </a:prstGeom>
          <a:noFill/>
          <a:ln w="9525">
            <a:solidFill>
              <a:srgbClr val="000000"/>
            </a:solidFill>
            <a:round/>
            <a:headEnd/>
            <a:tailEnd type="stealth" w="sm" len="med"/>
          </a:ln>
        </p:spPr>
        <p:txBody>
          <a:bodyPr/>
          <a:lstStyle/>
          <a:p>
            <a:endParaRPr lang="zh-CN" altLang="en-US"/>
          </a:p>
        </p:txBody>
      </p:sp>
      <p:graphicFrame>
        <p:nvGraphicFramePr>
          <p:cNvPr id="2" name="Object 1024"/>
          <p:cNvGraphicFramePr>
            <a:graphicFrameLocks noChangeAspect="1"/>
          </p:cNvGraphicFramePr>
          <p:nvPr/>
        </p:nvGraphicFramePr>
        <p:xfrm>
          <a:off x="1115616" y="2428304"/>
          <a:ext cx="5246688" cy="928688"/>
        </p:xfrm>
        <a:graphic>
          <a:graphicData uri="http://schemas.openxmlformats.org/presentationml/2006/ole">
            <p:oleObj spid="_x0000_s17413" name="公式" r:id="rId4" imgW="2539800" imgH="444240" progId="Equation.3">
              <p:embed/>
            </p:oleObj>
          </a:graphicData>
        </a:graphic>
      </p:graphicFrame>
      <p:graphicFrame>
        <p:nvGraphicFramePr>
          <p:cNvPr id="3" name="Object 1024"/>
          <p:cNvGraphicFramePr>
            <a:graphicFrameLocks noChangeAspect="1"/>
          </p:cNvGraphicFramePr>
          <p:nvPr/>
        </p:nvGraphicFramePr>
        <p:xfrm>
          <a:off x="1073125" y="3284984"/>
          <a:ext cx="5299075" cy="901700"/>
        </p:xfrm>
        <a:graphic>
          <a:graphicData uri="http://schemas.openxmlformats.org/presentationml/2006/ole">
            <p:oleObj spid="_x0000_s17414" name="公式" r:id="rId5" imgW="2565360" imgH="431640" progId="Equation.3">
              <p:embed/>
            </p:oleObj>
          </a:graphicData>
        </a:graphic>
      </p:graphicFrame>
      <p:sp>
        <p:nvSpPr>
          <p:cNvPr id="15" name="TextBox 14"/>
          <p:cNvSpPr txBox="1"/>
          <p:nvPr/>
        </p:nvSpPr>
        <p:spPr>
          <a:xfrm>
            <a:off x="816247" y="5549170"/>
            <a:ext cx="803425" cy="400110"/>
          </a:xfrm>
          <a:prstGeom prst="rect">
            <a:avLst/>
          </a:prstGeom>
          <a:noFill/>
        </p:spPr>
        <p:txBody>
          <a:bodyPr wrap="none" rtlCol="0">
            <a:spAutoFit/>
          </a:bodyPr>
          <a:lstStyle/>
          <a:p>
            <a:r>
              <a:rPr lang="en-US" altLang="zh-CN" sz="2000" dirty="0" smtClean="0"/>
              <a:t>j</a:t>
            </a:r>
            <a:r>
              <a:rPr lang="zh-CN" altLang="en-US" sz="2000" dirty="0" smtClean="0"/>
              <a:t>变化</a:t>
            </a:r>
            <a:endParaRPr lang="zh-CN" altLang="en-US" sz="2000" dirty="0"/>
          </a:p>
        </p:txBody>
      </p:sp>
      <p:sp>
        <p:nvSpPr>
          <p:cNvPr id="16" name="TextBox 15"/>
          <p:cNvSpPr txBox="1"/>
          <p:nvPr/>
        </p:nvSpPr>
        <p:spPr>
          <a:xfrm>
            <a:off x="2904479" y="5517232"/>
            <a:ext cx="788999" cy="400110"/>
          </a:xfrm>
          <a:prstGeom prst="rect">
            <a:avLst/>
          </a:prstGeom>
          <a:noFill/>
        </p:spPr>
        <p:txBody>
          <a:bodyPr wrap="none" rtlCol="0">
            <a:spAutoFit/>
          </a:bodyPr>
          <a:lstStyle/>
          <a:p>
            <a:r>
              <a:rPr lang="en-US" altLang="zh-CN" sz="2000" dirty="0" smtClean="0"/>
              <a:t>i</a:t>
            </a:r>
            <a:r>
              <a:rPr lang="zh-CN" altLang="en-US" sz="2000" dirty="0" smtClean="0"/>
              <a:t>变化</a:t>
            </a:r>
            <a:endParaRPr lang="zh-CN" altLang="en-US"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离散余弦变换的优点</a:t>
            </a:r>
            <a:endParaRPr lang="zh-CN" altLang="en-US" dirty="0"/>
          </a:p>
        </p:txBody>
      </p:sp>
      <p:sp>
        <p:nvSpPr>
          <p:cNvPr id="3" name="内容占位符 2"/>
          <p:cNvSpPr>
            <a:spLocks noGrp="1"/>
          </p:cNvSpPr>
          <p:nvPr>
            <p:ph idx="1"/>
          </p:nvPr>
        </p:nvSpPr>
        <p:spPr/>
        <p:txBody>
          <a:bodyPr/>
          <a:lstStyle/>
          <a:p>
            <a:r>
              <a:rPr lang="en-US" altLang="zh-CN" sz="2800" dirty="0" smtClean="0"/>
              <a:t>DCT</a:t>
            </a:r>
            <a:r>
              <a:rPr lang="zh-CN" altLang="en-US" sz="2800" dirty="0" smtClean="0"/>
              <a:t>方法研究较早，技术成熟，图像压缩实践证明</a:t>
            </a:r>
            <a:r>
              <a:rPr lang="en-US" altLang="zh-CN" sz="2800" dirty="0" smtClean="0"/>
              <a:t>DCT</a:t>
            </a:r>
            <a:r>
              <a:rPr lang="zh-CN" altLang="en-US" sz="2800" dirty="0" smtClean="0"/>
              <a:t>是许多图像的最佳变换</a:t>
            </a:r>
            <a:endParaRPr lang="en-US" altLang="zh-CN" sz="2800" dirty="0" smtClean="0"/>
          </a:p>
          <a:p>
            <a:pPr lvl="1"/>
            <a:r>
              <a:rPr lang="zh-CN" altLang="en-US" sz="2400" dirty="0" smtClean="0"/>
              <a:t>将</a:t>
            </a:r>
            <a:r>
              <a:rPr lang="en-US" altLang="zh-CN" sz="2400" dirty="0" smtClean="0"/>
              <a:t>8 × 8</a:t>
            </a:r>
            <a:r>
              <a:rPr lang="zh-CN" altLang="en-US" sz="2400" dirty="0" smtClean="0"/>
              <a:t>图像的空间表达是转换为频率域，只需要少量的数据点来表示图像</a:t>
            </a:r>
            <a:endParaRPr lang="en-US" altLang="zh-CN" sz="2400" dirty="0" smtClean="0"/>
          </a:p>
          <a:p>
            <a:r>
              <a:rPr lang="en-US" altLang="zh-CN" sz="2800" dirty="0" smtClean="0"/>
              <a:t>DCT</a:t>
            </a:r>
            <a:r>
              <a:rPr lang="zh-CN" altLang="en-US" sz="2800" dirty="0" smtClean="0"/>
              <a:t>算法的性能很好，可以进行高效的运算，在硬件和软件中都容易实现。它的快速算法已可由专用芯片来实现，因而被广泛采用</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dirty="0" smtClean="0">
                <a:ea typeface="宋体" pitchFamily="2" charset="-122"/>
              </a:rPr>
              <a:t>量化</a:t>
            </a:r>
          </a:p>
        </p:txBody>
      </p:sp>
      <p:sp>
        <p:nvSpPr>
          <p:cNvPr id="103427" name="内容占位符 2"/>
          <p:cNvSpPr>
            <a:spLocks noGrp="1"/>
          </p:cNvSpPr>
          <p:nvPr>
            <p:ph idx="1"/>
          </p:nvPr>
        </p:nvSpPr>
        <p:spPr>
          <a:xfrm>
            <a:off x="467544" y="1124744"/>
            <a:ext cx="8496944" cy="5256584"/>
          </a:xfrm>
        </p:spPr>
        <p:txBody>
          <a:bodyPr/>
          <a:lstStyle/>
          <a:p>
            <a:r>
              <a:rPr lang="zh-CN" altLang="en-US" sz="2400" dirty="0" smtClean="0">
                <a:ea typeface="宋体" pitchFamily="2" charset="-122"/>
              </a:rPr>
              <a:t>量化是对经过</a:t>
            </a:r>
            <a:r>
              <a:rPr lang="en-US" altLang="zh-CN" sz="2400" dirty="0" smtClean="0">
                <a:ea typeface="宋体" pitchFamily="2" charset="-122"/>
              </a:rPr>
              <a:t>FDCT</a:t>
            </a:r>
            <a:r>
              <a:rPr lang="zh-CN" altLang="en-US" sz="2400" dirty="0" smtClean="0">
                <a:ea typeface="宋体" pitchFamily="2" charset="-122"/>
              </a:rPr>
              <a:t>变换后的频率系数进行量化，这是一个多到一映射的过程</a:t>
            </a:r>
            <a:endParaRPr lang="en-US" altLang="zh-CN" sz="2400" dirty="0" smtClean="0">
              <a:ea typeface="宋体" pitchFamily="2" charset="-122"/>
            </a:endParaRPr>
          </a:p>
          <a:p>
            <a:endParaRPr lang="en-US" altLang="zh-CN" sz="2400" dirty="0" smtClean="0">
              <a:ea typeface="宋体" pitchFamily="2" charset="-122"/>
            </a:endParaRPr>
          </a:p>
          <a:p>
            <a:pPr lvl="1"/>
            <a:r>
              <a:rPr lang="en-US" altLang="zh-CN" sz="2000" dirty="0" smtClean="0">
                <a:ea typeface="宋体" pitchFamily="2" charset="-122"/>
              </a:rPr>
              <a:t>DCT</a:t>
            </a:r>
            <a:r>
              <a:rPr lang="zh-CN" altLang="en-US" sz="2000" dirty="0" smtClean="0">
                <a:ea typeface="宋体" pitchFamily="2" charset="-122"/>
              </a:rPr>
              <a:t>变换的作用是使空间域的能量重新分布，降低图像的相关性。</a:t>
            </a:r>
            <a:r>
              <a:rPr lang="en-US" altLang="zh-CN" sz="2000" dirty="0" smtClean="0">
                <a:ea typeface="宋体" pitchFamily="2" charset="-122"/>
              </a:rPr>
              <a:t>DCT</a:t>
            </a:r>
            <a:r>
              <a:rPr lang="zh-CN" altLang="en-US" sz="2000" dirty="0" smtClean="0">
                <a:ea typeface="宋体" pitchFamily="2" charset="-122"/>
              </a:rPr>
              <a:t>变换本身并不能达到数据压缩的作用</a:t>
            </a:r>
            <a:endParaRPr lang="en-US" altLang="zh-CN" sz="2000" dirty="0" smtClean="0">
              <a:ea typeface="宋体" pitchFamily="2" charset="-122"/>
            </a:endParaRPr>
          </a:p>
          <a:p>
            <a:pPr lvl="1"/>
            <a:r>
              <a:rPr lang="zh-CN" altLang="en-US" sz="2000" dirty="0" smtClean="0">
                <a:ea typeface="宋体" pitchFamily="2" charset="-122"/>
              </a:rPr>
              <a:t>量化实现压缩数据，在一定的主观保真的前提下，丢掉那些对视觉效果影响不大的信息</a:t>
            </a:r>
            <a:endParaRPr lang="en-US" altLang="zh-CN" sz="2000" dirty="0" smtClean="0">
              <a:ea typeface="宋体" pitchFamily="2" charset="-122"/>
            </a:endParaRPr>
          </a:p>
          <a:p>
            <a:r>
              <a:rPr lang="zh-CN" altLang="en-US" sz="2400" dirty="0" smtClean="0">
                <a:ea typeface="宋体" pitchFamily="2" charset="-122"/>
              </a:rPr>
              <a:t>量化目的</a:t>
            </a:r>
            <a:endParaRPr lang="en-US" altLang="zh-CN" sz="2400" dirty="0" smtClean="0">
              <a:ea typeface="宋体" pitchFamily="2" charset="-122"/>
            </a:endParaRPr>
          </a:p>
          <a:p>
            <a:pPr lvl="1"/>
            <a:r>
              <a:rPr lang="zh-CN" altLang="en-US" sz="2000" dirty="0" smtClean="0">
                <a:ea typeface="宋体" pitchFamily="2" charset="-122"/>
              </a:rPr>
              <a:t>减小非</a:t>
            </a:r>
            <a:r>
              <a:rPr lang="en-US" altLang="zh-CN" sz="2000" dirty="0" smtClean="0">
                <a:ea typeface="宋体" pitchFamily="2" charset="-122"/>
              </a:rPr>
              <a:t>0</a:t>
            </a:r>
            <a:r>
              <a:rPr lang="zh-CN" altLang="en-US" sz="2000" dirty="0" smtClean="0">
                <a:ea typeface="宋体" pitchFamily="2" charset="-122"/>
              </a:rPr>
              <a:t>系数的幅度</a:t>
            </a:r>
            <a:endParaRPr lang="en-US" altLang="zh-CN" sz="2000" dirty="0" smtClean="0">
              <a:ea typeface="宋体" pitchFamily="2" charset="-122"/>
            </a:endParaRPr>
          </a:p>
          <a:p>
            <a:pPr lvl="1"/>
            <a:r>
              <a:rPr lang="zh-CN" altLang="en-US" sz="2000" dirty="0" smtClean="0">
                <a:ea typeface="宋体" pitchFamily="2" charset="-122"/>
              </a:rPr>
              <a:t>增加</a:t>
            </a:r>
            <a:r>
              <a:rPr lang="en-US" altLang="zh-CN" sz="2000" dirty="0" smtClean="0">
                <a:ea typeface="宋体" pitchFamily="2" charset="-122"/>
              </a:rPr>
              <a:t>0</a:t>
            </a:r>
            <a:r>
              <a:rPr lang="zh-CN" altLang="en-US" sz="2000" dirty="0" smtClean="0">
                <a:ea typeface="宋体" pitchFamily="2" charset="-122"/>
              </a:rPr>
              <a:t>值系数的数目</a:t>
            </a:r>
            <a:endParaRPr lang="en-US" altLang="zh-CN" sz="2000" dirty="0" smtClean="0">
              <a:ea typeface="宋体" pitchFamily="2" charset="-122"/>
            </a:endParaRPr>
          </a:p>
          <a:p>
            <a:r>
              <a:rPr lang="zh-CN" altLang="en-US" sz="2400" dirty="0" smtClean="0">
                <a:ea typeface="宋体" pitchFamily="2" charset="-122"/>
              </a:rPr>
              <a:t>量化的影响：造成量化误差</a:t>
            </a:r>
            <a:endParaRPr lang="en-US" altLang="zh-CN" sz="2400" dirty="0" smtClean="0">
              <a:ea typeface="宋体" pitchFamily="2" charset="-122"/>
            </a:endParaRPr>
          </a:p>
          <a:p>
            <a:pPr lvl="1"/>
            <a:r>
              <a:rPr lang="zh-CN" altLang="en-US" sz="2000" dirty="0" smtClean="0">
                <a:ea typeface="宋体" pitchFamily="2" charset="-122"/>
              </a:rPr>
              <a:t>有损压缩：是一种降低精度的过程</a:t>
            </a:r>
            <a:endParaRPr lang="en-US" altLang="zh-CN" sz="2000" dirty="0" smtClean="0">
              <a:ea typeface="宋体" pitchFamily="2" charset="-122"/>
            </a:endParaRPr>
          </a:p>
          <a:p>
            <a:pPr lvl="1"/>
            <a:r>
              <a:rPr lang="zh-CN" altLang="en-US" sz="2000" dirty="0" smtClean="0">
                <a:ea typeface="宋体" pitchFamily="2" charset="-122"/>
              </a:rPr>
              <a:t>是图像质量下降的最主要原因</a:t>
            </a:r>
            <a:endParaRPr lang="en-US" altLang="zh-CN" sz="2000" dirty="0" smtClean="0">
              <a:ea typeface="宋体" pitchFamily="2" charset="-122"/>
            </a:endParaRPr>
          </a:p>
          <a:p>
            <a:pPr lvl="1"/>
            <a:r>
              <a:rPr lang="zh-CN" altLang="en-US" sz="2000" dirty="0" smtClean="0">
                <a:ea typeface="宋体" pitchFamily="2" charset="-122"/>
              </a:rPr>
              <a:t>例如：量化：</a:t>
            </a:r>
            <a:r>
              <a:rPr lang="en-US" altLang="zh-CN" sz="2000" dirty="0" smtClean="0">
                <a:ea typeface="宋体" pitchFamily="2" charset="-122"/>
              </a:rPr>
              <a:t>11/8=1</a:t>
            </a:r>
            <a:r>
              <a:rPr lang="zh-CN" altLang="en-US" sz="2000" dirty="0" smtClean="0">
                <a:ea typeface="宋体" pitchFamily="2" charset="-122"/>
              </a:rPr>
              <a:t>，反量化：</a:t>
            </a:r>
            <a:r>
              <a:rPr lang="en-US" altLang="zh-CN" sz="2000" dirty="0" smtClean="0">
                <a:ea typeface="宋体" pitchFamily="2" charset="-122"/>
              </a:rPr>
              <a:t>1×8=8</a:t>
            </a:r>
            <a:r>
              <a:rPr lang="zh-CN" altLang="en-US" sz="2000" dirty="0" smtClean="0">
                <a:ea typeface="宋体" pitchFamily="2" charset="-122"/>
              </a:rPr>
              <a:t>，量化误差：</a:t>
            </a:r>
            <a:r>
              <a:rPr lang="en-US" altLang="zh-CN" sz="2000" dirty="0" smtClean="0">
                <a:ea typeface="宋体" pitchFamily="2" charset="-122"/>
              </a:rPr>
              <a:t>3</a:t>
            </a:r>
            <a:endParaRPr lang="zh-CN" altLang="en-US" sz="2000" dirty="0" smtClean="0">
              <a:ea typeface="宋体" pitchFamily="2" charset="-122"/>
            </a:endParaRPr>
          </a:p>
        </p:txBody>
      </p:sp>
      <p:sp>
        <p:nvSpPr>
          <p:cNvPr id="1034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302083" name="Object 1024"/>
          <p:cNvGraphicFramePr>
            <a:graphicFrameLocks noChangeAspect="1"/>
          </p:cNvGraphicFramePr>
          <p:nvPr/>
        </p:nvGraphicFramePr>
        <p:xfrm>
          <a:off x="3491880" y="1474167"/>
          <a:ext cx="3230562" cy="874713"/>
        </p:xfrm>
        <a:graphic>
          <a:graphicData uri="http://schemas.openxmlformats.org/presentationml/2006/ole">
            <p:oleObj spid="_x0000_s302083" name="公式" r:id="rId3" imgW="1562040" imgH="419040" progId="Equation.3">
              <p:embed/>
            </p:oleObj>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smtClean="0">
                <a:ea typeface="宋体" pitchFamily="2" charset="-122"/>
              </a:rPr>
              <a:t>量化</a:t>
            </a:r>
          </a:p>
        </p:txBody>
      </p:sp>
      <p:sp>
        <p:nvSpPr>
          <p:cNvPr id="10445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4452" name="Rectangle 3"/>
          <p:cNvSpPr>
            <a:spLocks noGrp="1" noChangeArrowheads="1"/>
          </p:cNvSpPr>
          <p:nvPr>
            <p:ph idx="1"/>
          </p:nvPr>
        </p:nvSpPr>
        <p:spPr bwMode="auto">
          <a:xfrm>
            <a:off x="1066800" y="1040766"/>
            <a:ext cx="7620000" cy="5484578"/>
          </a:xfrm>
        </p:spPr>
        <p:txBody>
          <a:bodyPr anchor="ctr">
            <a:spAutoFit/>
          </a:bodyPr>
          <a:lstStyle/>
          <a:p>
            <a:r>
              <a:rPr lang="zh-CN" altLang="en-US" sz="2400" dirty="0" smtClean="0">
                <a:ea typeface="宋体" pitchFamily="2" charset="-122"/>
              </a:rPr>
              <a:t>对于有损压缩算法，</a:t>
            </a:r>
            <a:r>
              <a:rPr lang="en-US" altLang="zh-CN" sz="2400" dirty="0" smtClean="0">
                <a:ea typeface="宋体" pitchFamily="2" charset="-122"/>
              </a:rPr>
              <a:t>JPEG</a:t>
            </a:r>
            <a:r>
              <a:rPr lang="zh-CN" altLang="en-US" sz="2400" dirty="0" smtClean="0">
                <a:ea typeface="宋体" pitchFamily="2" charset="-122"/>
              </a:rPr>
              <a:t>算法使用下图所示的均匀量化器进行量化</a:t>
            </a:r>
            <a:endParaRPr lang="en-US" altLang="zh-CN" sz="2400" dirty="0" smtClean="0">
              <a:ea typeface="宋体" pitchFamily="2" charset="-122"/>
            </a:endParaRPr>
          </a:p>
          <a:p>
            <a:r>
              <a:rPr lang="zh-CN" altLang="en-US" sz="2400" dirty="0" smtClean="0">
                <a:ea typeface="宋体" pitchFamily="2" charset="-122"/>
              </a:rPr>
              <a:t>量化步距是量化表的元素，它由系数所在的位置和每种颜色分量的色调值来确定。因为人眼对亮度信号比对色差信号更敏感，因此使用了两种量化表。</a:t>
            </a:r>
          </a:p>
          <a:p>
            <a:r>
              <a:rPr lang="zh-CN" altLang="en-US" sz="2400" dirty="0" smtClean="0">
                <a:ea typeface="宋体" pitchFamily="2" charset="-122"/>
              </a:rPr>
              <a:t>由于人眼对低频分量的图像比对高频分量的图像更敏感，因此图中左上角的量化步距要比右下角的量化步距小</a:t>
            </a:r>
            <a:endParaRPr lang="en-US" altLang="zh-CN" sz="2400" dirty="0" smtClean="0">
              <a:ea typeface="宋体" pitchFamily="2" charset="-122"/>
            </a:endParaRPr>
          </a:p>
          <a:p>
            <a:r>
              <a:rPr lang="zh-CN" altLang="en-US" sz="2400" dirty="0" smtClean="0">
                <a:ea typeface="宋体" pitchFamily="2" charset="-122"/>
              </a:rPr>
              <a:t>表中的数值对</a:t>
            </a:r>
            <a:r>
              <a:rPr lang="en-US" altLang="zh-CN" sz="2400" dirty="0" smtClean="0">
                <a:ea typeface="宋体" pitchFamily="2" charset="-122"/>
              </a:rPr>
              <a:t>CCIR 601</a:t>
            </a:r>
            <a:r>
              <a:rPr lang="zh-CN" altLang="en-US" sz="2400" dirty="0" smtClean="0">
                <a:ea typeface="宋体" pitchFamily="2" charset="-122"/>
              </a:rPr>
              <a:t>标准（国际无线电咨询委员会</a:t>
            </a:r>
            <a:r>
              <a:rPr lang="en-US" altLang="zh-CN" sz="2400" dirty="0" smtClean="0">
                <a:ea typeface="宋体" pitchFamily="2" charset="-122"/>
              </a:rPr>
              <a:t>CCIR[International Radio Consultative Committee]</a:t>
            </a:r>
            <a:r>
              <a:rPr lang="zh-CN" altLang="en-US" sz="2400" dirty="0" smtClean="0">
                <a:ea typeface="宋体" pitchFamily="2" charset="-122"/>
              </a:rPr>
              <a:t>在</a:t>
            </a:r>
            <a:r>
              <a:rPr lang="en-US" altLang="zh-CN" sz="2400" dirty="0" smtClean="0">
                <a:ea typeface="宋体" pitchFamily="2" charset="-122"/>
              </a:rPr>
              <a:t>20</a:t>
            </a:r>
            <a:r>
              <a:rPr lang="zh-CN" altLang="en-US" sz="2400" dirty="0" smtClean="0">
                <a:ea typeface="宋体" pitchFamily="2" charset="-122"/>
              </a:rPr>
              <a:t>世纪</a:t>
            </a:r>
            <a:r>
              <a:rPr lang="en-US" altLang="zh-CN" sz="2400" dirty="0" smtClean="0">
                <a:ea typeface="宋体" pitchFamily="2" charset="-122"/>
              </a:rPr>
              <a:t>80</a:t>
            </a:r>
            <a:r>
              <a:rPr lang="zh-CN" altLang="en-US" sz="2400" dirty="0" smtClean="0">
                <a:ea typeface="宋体" pitchFamily="2" charset="-122"/>
              </a:rPr>
              <a:t>年代初制定的彩色电视图像数字化标准）电视图像已经是最佳的。如果不使用这两种表，用户也可以用自己的量化表替换它们</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smtClean="0">
              <a:ea typeface="宋体" pitchFamily="2" charset="-122"/>
            </a:endParaRPr>
          </a:p>
        </p:txBody>
      </p:sp>
      <p:sp>
        <p:nvSpPr>
          <p:cNvPr id="1054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8"/>
          <p:cNvPicPr>
            <a:picLocks noChangeAspect="1" noChangeArrowheads="1"/>
          </p:cNvPicPr>
          <p:nvPr/>
        </p:nvPicPr>
        <p:blipFill>
          <a:blip r:embed="rId2" cstate="print"/>
          <a:srcRect b="17041"/>
          <a:stretch>
            <a:fillRect/>
          </a:stretch>
        </p:blipFill>
        <p:spPr bwMode="auto">
          <a:xfrm>
            <a:off x="3059496" y="136029"/>
            <a:ext cx="2512630" cy="2428875"/>
          </a:xfrm>
          <a:prstGeom prst="rect">
            <a:avLst/>
          </a:prstGeom>
          <a:noFill/>
          <a:ln w="9525">
            <a:noFill/>
            <a:miter lim="800000"/>
            <a:headEnd/>
            <a:tailEnd/>
          </a:ln>
        </p:spPr>
      </p:pic>
      <p:pic>
        <p:nvPicPr>
          <p:cNvPr id="6" name="Picture 944"/>
          <p:cNvPicPr>
            <a:picLocks noChangeAspect="1" noChangeArrowheads="1"/>
          </p:cNvPicPr>
          <p:nvPr/>
        </p:nvPicPr>
        <p:blipFill>
          <a:blip r:embed="rId3" cstate="print"/>
          <a:srcRect t="8571"/>
          <a:stretch>
            <a:fillRect/>
          </a:stretch>
        </p:blipFill>
        <p:spPr bwMode="auto">
          <a:xfrm>
            <a:off x="798513" y="2928938"/>
            <a:ext cx="7415212" cy="3048000"/>
          </a:xfrm>
          <a:prstGeom prst="rect">
            <a:avLst/>
          </a:prstGeom>
          <a:noFill/>
          <a:ln w="9525">
            <a:noFill/>
            <a:miter lim="800000"/>
            <a:headEnd/>
            <a:tailEnd/>
          </a:ln>
        </p:spPr>
      </p:pic>
      <p:sp>
        <p:nvSpPr>
          <p:cNvPr id="7" name="TextBox 6"/>
          <p:cNvSpPr txBox="1">
            <a:spLocks noChangeArrowheads="1"/>
          </p:cNvSpPr>
          <p:nvPr/>
        </p:nvSpPr>
        <p:spPr bwMode="auto">
          <a:xfrm>
            <a:off x="3714750" y="2596902"/>
            <a:ext cx="1571625" cy="400050"/>
          </a:xfrm>
          <a:prstGeom prst="rect">
            <a:avLst/>
          </a:prstGeom>
          <a:noFill/>
          <a:ln w="9525">
            <a:noFill/>
            <a:miter lim="800000"/>
            <a:headEnd/>
            <a:tailEnd/>
          </a:ln>
        </p:spPr>
        <p:txBody>
          <a:bodyPr>
            <a:spAutoFit/>
          </a:bodyPr>
          <a:lstStyle/>
          <a:p>
            <a:r>
              <a:rPr lang="zh-CN" altLang="en-US" sz="2000" dirty="0"/>
              <a:t>均匀量化器</a:t>
            </a:r>
          </a:p>
        </p:txBody>
      </p:sp>
      <p:sp>
        <p:nvSpPr>
          <p:cNvPr id="8" name="TextBox 7"/>
          <p:cNvSpPr txBox="1">
            <a:spLocks noChangeArrowheads="1"/>
          </p:cNvSpPr>
          <p:nvPr/>
        </p:nvSpPr>
        <p:spPr bwMode="auto">
          <a:xfrm>
            <a:off x="5715000" y="5886450"/>
            <a:ext cx="1571625" cy="400110"/>
          </a:xfrm>
          <a:prstGeom prst="rect">
            <a:avLst/>
          </a:prstGeom>
          <a:noFill/>
          <a:ln w="9525">
            <a:noFill/>
            <a:miter lim="800000"/>
            <a:headEnd/>
            <a:tailEnd/>
          </a:ln>
        </p:spPr>
        <p:txBody>
          <a:bodyPr>
            <a:spAutoFit/>
          </a:bodyPr>
          <a:lstStyle/>
          <a:p>
            <a:r>
              <a:rPr lang="zh-CN" altLang="en-US" sz="2000" dirty="0" smtClean="0"/>
              <a:t>亮度量化表</a:t>
            </a:r>
            <a:endParaRPr lang="zh-CN" altLang="en-US" sz="2000" dirty="0"/>
          </a:p>
        </p:txBody>
      </p:sp>
      <p:sp>
        <p:nvSpPr>
          <p:cNvPr id="9" name="TextBox 8"/>
          <p:cNvSpPr txBox="1">
            <a:spLocks noChangeArrowheads="1"/>
          </p:cNvSpPr>
          <p:nvPr/>
        </p:nvSpPr>
        <p:spPr bwMode="auto">
          <a:xfrm>
            <a:off x="1714500" y="5957888"/>
            <a:ext cx="1571625" cy="400110"/>
          </a:xfrm>
          <a:prstGeom prst="rect">
            <a:avLst/>
          </a:prstGeom>
          <a:noFill/>
          <a:ln w="9525">
            <a:noFill/>
            <a:miter lim="800000"/>
            <a:headEnd/>
            <a:tailEnd/>
          </a:ln>
        </p:spPr>
        <p:txBody>
          <a:bodyPr>
            <a:spAutoFit/>
          </a:bodyPr>
          <a:lstStyle/>
          <a:p>
            <a:r>
              <a:rPr lang="zh-CN" altLang="en-US" sz="2000" dirty="0" smtClean="0"/>
              <a:t>色差量化表</a:t>
            </a:r>
            <a:endParaRPr lang="zh-CN" altLang="en-US" sz="2000" dirty="0"/>
          </a:p>
        </p:txBody>
      </p:sp>
      <p:sp>
        <p:nvSpPr>
          <p:cNvPr id="10" name="TextBox 9"/>
          <p:cNvSpPr txBox="1">
            <a:spLocks noChangeArrowheads="1"/>
          </p:cNvSpPr>
          <p:nvPr/>
        </p:nvSpPr>
        <p:spPr bwMode="auto">
          <a:xfrm>
            <a:off x="5929313" y="1857375"/>
            <a:ext cx="2969083" cy="830997"/>
          </a:xfrm>
          <a:prstGeom prst="rect">
            <a:avLst/>
          </a:prstGeom>
          <a:noFill/>
          <a:ln w="9525">
            <a:noFill/>
            <a:miter lim="800000"/>
            <a:headEnd/>
            <a:tailEnd/>
          </a:ln>
        </p:spPr>
        <p:txBody>
          <a:bodyPr wrap="none">
            <a:spAutoFit/>
          </a:bodyPr>
          <a:lstStyle/>
          <a:p>
            <a:r>
              <a:rPr lang="zh-CN" altLang="en-US" dirty="0"/>
              <a:t>哪个是</a:t>
            </a:r>
            <a:r>
              <a:rPr lang="zh-CN" altLang="en-US" dirty="0" smtClean="0"/>
              <a:t>色差量化表？</a:t>
            </a:r>
            <a:endParaRPr lang="en-US" altLang="zh-CN" dirty="0"/>
          </a:p>
          <a:p>
            <a:r>
              <a:rPr lang="zh-CN" altLang="en-US" dirty="0"/>
              <a:t>哪个</a:t>
            </a:r>
            <a:r>
              <a:rPr lang="zh-CN" altLang="en-US" dirty="0" smtClean="0"/>
              <a:t>是亮度量化</a:t>
            </a:r>
            <a:r>
              <a:rPr lang="zh-CN" altLang="en-US" dirty="0"/>
              <a:t>表</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17447</TotalTime>
  <Words>22171</Words>
  <Application>Microsoft Office PowerPoint</Application>
  <PresentationFormat>全屏显示(4:3)</PresentationFormat>
  <Paragraphs>2342</Paragraphs>
  <Slides>229</Slides>
  <Notes>20</Notes>
  <HiddenSlides>0</HiddenSlides>
  <MMClips>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229</vt:i4>
      </vt:variant>
    </vt:vector>
  </HeadingPairs>
  <TitlesOfParts>
    <vt:vector size="237" baseType="lpstr">
      <vt:lpstr>234TGp_report_light_v2</vt:lpstr>
      <vt:lpstr>Image</vt:lpstr>
      <vt:lpstr>Document</vt:lpstr>
      <vt:lpstr>公式</vt:lpstr>
      <vt:lpstr>Microsoft Office Visio 绘图</vt:lpstr>
      <vt:lpstr>图片</vt:lpstr>
      <vt:lpstr>Visio</vt:lpstr>
      <vt:lpstr>Picture</vt:lpstr>
      <vt:lpstr>多媒体数据压缩技术  </vt:lpstr>
      <vt:lpstr>学习内容</vt:lpstr>
      <vt:lpstr>什么是数据压缩</vt:lpstr>
      <vt:lpstr>压缩的必要性</vt:lpstr>
      <vt:lpstr>1分钟数字音频信号需要的存储空间</vt:lpstr>
      <vt:lpstr>1分钟数字视频信号需要的存储空间</vt:lpstr>
      <vt:lpstr>压缩的必要性</vt:lpstr>
      <vt:lpstr>数据压缩的好处</vt:lpstr>
      <vt:lpstr>数据压缩技术的性能指标</vt:lpstr>
      <vt:lpstr>压缩比</vt:lpstr>
      <vt:lpstr>图像质量</vt:lpstr>
      <vt:lpstr>压缩和解压的速度</vt:lpstr>
      <vt:lpstr>软硬件系统</vt:lpstr>
      <vt:lpstr>图像压缩</vt:lpstr>
      <vt:lpstr>压缩的可能性（1）</vt:lpstr>
      <vt:lpstr>压缩的可能性（2）</vt:lpstr>
      <vt:lpstr>数据压缩方法的分类—编解码后是否一致</vt:lpstr>
      <vt:lpstr>数据压缩方法的分类—压缩原理（1）</vt:lpstr>
      <vt:lpstr>数据压缩方法的分类—压缩原理（2）</vt:lpstr>
      <vt:lpstr>量化</vt:lpstr>
      <vt:lpstr>量化器函数</vt:lpstr>
      <vt:lpstr>信息量</vt:lpstr>
      <vt:lpstr>信息熵</vt:lpstr>
      <vt:lpstr>平均码长</vt:lpstr>
      <vt:lpstr>冗余度、编码效率与压缩比</vt:lpstr>
      <vt:lpstr>信息熵编码</vt:lpstr>
      <vt:lpstr>霍夫曼编码的步骤</vt:lpstr>
      <vt:lpstr>霍夫曼编码举例1</vt:lpstr>
      <vt:lpstr>编码步骤</vt:lpstr>
      <vt:lpstr>画图</vt:lpstr>
      <vt:lpstr>计算结果</vt:lpstr>
      <vt:lpstr>计算结果</vt:lpstr>
      <vt:lpstr>霍夫曼编码总结</vt:lpstr>
      <vt:lpstr>霍夫曼编码举例2</vt:lpstr>
      <vt:lpstr>计算结果</vt:lpstr>
      <vt:lpstr>香农-范诺编码</vt:lpstr>
      <vt:lpstr>香农-范诺编码举例</vt:lpstr>
      <vt:lpstr>结果</vt:lpstr>
      <vt:lpstr>行程长度编码（RLE）</vt:lpstr>
      <vt:lpstr>行程长度编码应用范围</vt:lpstr>
      <vt:lpstr>行程长度编码举例</vt:lpstr>
      <vt:lpstr>行程长度编码总结</vt:lpstr>
      <vt:lpstr>莫尔斯码</vt:lpstr>
      <vt:lpstr>算术编码</vt:lpstr>
      <vt:lpstr>算术编码步骤</vt:lpstr>
      <vt:lpstr>算术编码举例（1）</vt:lpstr>
      <vt:lpstr>算术编码举例（2）</vt:lpstr>
      <vt:lpstr>算术编码举例（3）</vt:lpstr>
      <vt:lpstr>编码过程</vt:lpstr>
      <vt:lpstr>算术编码总结</vt:lpstr>
      <vt:lpstr>自适应算术编码举例</vt:lpstr>
      <vt:lpstr>词典编码</vt:lpstr>
      <vt:lpstr>第一类词典编码</vt:lpstr>
      <vt:lpstr>第二类词典编码</vt:lpstr>
      <vt:lpstr>第二类方法示意图</vt:lpstr>
      <vt:lpstr>词典编码参考文献和相关网站</vt:lpstr>
      <vt:lpstr>预测编码</vt:lpstr>
      <vt:lpstr>差值编码原理图</vt:lpstr>
      <vt:lpstr>输入与输出结果的计算</vt:lpstr>
      <vt:lpstr>改进后的差值编码原理图</vt:lpstr>
      <vt:lpstr>输入与输出结果的计算</vt:lpstr>
      <vt:lpstr>多维预测编码</vt:lpstr>
      <vt:lpstr>预测编码特点</vt:lpstr>
      <vt:lpstr>变换编码</vt:lpstr>
      <vt:lpstr>变换编码举例（1）</vt:lpstr>
      <vt:lpstr>变换编码举例（2）</vt:lpstr>
      <vt:lpstr>正交变换的矩阵表示</vt:lpstr>
      <vt:lpstr>正交变换的作用及思路</vt:lpstr>
      <vt:lpstr>图像变换编解码示意图</vt:lpstr>
      <vt:lpstr>子图像的大小</vt:lpstr>
      <vt:lpstr>正交变换的类型</vt:lpstr>
      <vt:lpstr>样本的选择</vt:lpstr>
      <vt:lpstr>区域选择</vt:lpstr>
      <vt:lpstr>量化器的设计（1）</vt:lpstr>
      <vt:lpstr>量化器的设计（2）</vt:lpstr>
      <vt:lpstr>混合编码</vt:lpstr>
      <vt:lpstr>混合编码器的结构图</vt:lpstr>
      <vt:lpstr>混合编码器的结构</vt:lpstr>
      <vt:lpstr>静态图像压缩标准—JPEG（1）</vt:lpstr>
      <vt:lpstr>静态图像压缩标准—JPEG（2）</vt:lpstr>
      <vt:lpstr>静态图像压缩标准—JPEG（3）</vt:lpstr>
      <vt:lpstr>静态图像压缩标准—JPEG（4）</vt:lpstr>
      <vt:lpstr>JPEG专家组的两种基本的压缩算法</vt:lpstr>
      <vt:lpstr>JPEG的压缩比</vt:lpstr>
      <vt:lpstr>JPEG编码步骤</vt:lpstr>
      <vt:lpstr>有损压缩编码步骤</vt:lpstr>
      <vt:lpstr>幻灯片 87</vt:lpstr>
      <vt:lpstr>离散余弦变换（1）</vt:lpstr>
      <vt:lpstr>离散余弦变换（2）</vt:lpstr>
      <vt:lpstr>不同DCT系数所代表的频率分量</vt:lpstr>
      <vt:lpstr>f矩阵与AC系数的对应关系</vt:lpstr>
      <vt:lpstr>离散余弦变换的计算公式</vt:lpstr>
      <vt:lpstr>离散余弦变换举例</vt:lpstr>
      <vt:lpstr>F数组元素计算举例</vt:lpstr>
      <vt:lpstr>离散余弦变换另一种形式</vt:lpstr>
      <vt:lpstr>离散余弦变换的优点</vt:lpstr>
      <vt:lpstr>量化</vt:lpstr>
      <vt:lpstr>量化</vt:lpstr>
      <vt:lpstr>幻灯片 99</vt:lpstr>
      <vt:lpstr>量化</vt:lpstr>
      <vt:lpstr>逆量化与逆DCT</vt:lpstr>
      <vt:lpstr>Z字形编码</vt:lpstr>
      <vt:lpstr>直流系数的编码</vt:lpstr>
      <vt:lpstr>交流系数的编码</vt:lpstr>
      <vt:lpstr>熵编码</vt:lpstr>
      <vt:lpstr>DC系数的熵编码过程</vt:lpstr>
      <vt:lpstr>DC系数差值的哈夫曼编码表</vt:lpstr>
      <vt:lpstr>AC系数的熵编码过程</vt:lpstr>
      <vt:lpstr>AC系数及其分类</vt:lpstr>
      <vt:lpstr>AC系数的哈夫曼编码表</vt:lpstr>
      <vt:lpstr>幻灯片 111</vt:lpstr>
      <vt:lpstr>熵编码举例</vt:lpstr>
      <vt:lpstr>熵编码举例</vt:lpstr>
      <vt:lpstr>组成位数据流</vt:lpstr>
      <vt:lpstr>完整的编码过程</vt:lpstr>
      <vt:lpstr>习题</vt:lpstr>
      <vt:lpstr>典型JPEG文件——JFIF文件格式</vt:lpstr>
      <vt:lpstr>JPEG文件特点及组成</vt:lpstr>
      <vt:lpstr>MCU(最小编码单元)</vt:lpstr>
      <vt:lpstr>MCU(最小编码单元)</vt:lpstr>
      <vt:lpstr>JPEG文件的颜色空间</vt:lpstr>
      <vt:lpstr>JPEG的图像标记</vt:lpstr>
      <vt:lpstr>JPEG的图像标记</vt:lpstr>
      <vt:lpstr>图片识别信息APP0实例</vt:lpstr>
      <vt:lpstr>JPEG的图像标记</vt:lpstr>
      <vt:lpstr>DQT量化表实例</vt:lpstr>
      <vt:lpstr>DQT量化表实例</vt:lpstr>
      <vt:lpstr>JPEG的图像标记</vt:lpstr>
      <vt:lpstr>图像信息SOF实例</vt:lpstr>
      <vt:lpstr>MCU的结构</vt:lpstr>
      <vt:lpstr>MCU内部数据单元的结构</vt:lpstr>
      <vt:lpstr>MCU的结构举例</vt:lpstr>
      <vt:lpstr>JPEG的图像标记</vt:lpstr>
      <vt:lpstr>DHT哈夫曼表实例</vt:lpstr>
      <vt:lpstr>亮度分量的DC表—第一个DHT</vt:lpstr>
      <vt:lpstr>DC哈夫曼表的建立举例</vt:lpstr>
      <vt:lpstr>JPEG的图像标记</vt:lpstr>
      <vt:lpstr>JPEG的图像标记</vt:lpstr>
      <vt:lpstr>SOS扫描开始实例</vt:lpstr>
      <vt:lpstr>JPEG的图像标记</vt:lpstr>
      <vt:lpstr>JFIF格式的JPEG文件的一般顺序</vt:lpstr>
      <vt:lpstr>数据解码过程</vt:lpstr>
      <vt:lpstr>JPEG压缩数据的译码表</vt:lpstr>
      <vt:lpstr>数据解码举例</vt:lpstr>
      <vt:lpstr>JPEG2000</vt:lpstr>
      <vt:lpstr>JPEG2000组成</vt:lpstr>
      <vt:lpstr>JPEG2000的优点（1）</vt:lpstr>
      <vt:lpstr>JPEG2000的优点（2）</vt:lpstr>
      <vt:lpstr>幻灯片 149</vt:lpstr>
      <vt:lpstr>视频压缩的基本概念（1）</vt:lpstr>
      <vt:lpstr>视频压缩的基本概念（2）</vt:lpstr>
      <vt:lpstr>视频压缩的基本概念（3）</vt:lpstr>
      <vt:lpstr>运动图像的压缩依据</vt:lpstr>
      <vt:lpstr>MPEG标准概述</vt:lpstr>
      <vt:lpstr>开发和正在开发的MPEG标准</vt:lpstr>
      <vt:lpstr>MPEG-1概述</vt:lpstr>
      <vt:lpstr>MPEG-1组成</vt:lpstr>
      <vt:lpstr>MPEG-1译码器方框图</vt:lpstr>
      <vt:lpstr>运动图像压缩的基本方法</vt:lpstr>
      <vt:lpstr>视频的结构</vt:lpstr>
      <vt:lpstr>幻灯片 161</vt:lpstr>
      <vt:lpstr>幻灯片 162</vt:lpstr>
      <vt:lpstr>运动图像分类及排序（1）</vt:lpstr>
      <vt:lpstr>运动图像分类及排序（2）</vt:lpstr>
      <vt:lpstr>运动图像分类及排序（3）</vt:lpstr>
      <vt:lpstr>运动图像分类及排序（4）</vt:lpstr>
      <vt:lpstr>视频基本码流结构</vt:lpstr>
      <vt:lpstr>视频基本码流结构</vt:lpstr>
      <vt:lpstr>帧内图像I的压缩编码（1）</vt:lpstr>
      <vt:lpstr>帧内图像I的压缩编码（2）</vt:lpstr>
      <vt:lpstr>幻灯片 171</vt:lpstr>
      <vt:lpstr>对P和B帧的压缩编码</vt:lpstr>
      <vt:lpstr>运动估计的分类</vt:lpstr>
      <vt:lpstr>幻灯片 174</vt:lpstr>
      <vt:lpstr>幻灯片 175</vt:lpstr>
      <vt:lpstr>幻灯片 176</vt:lpstr>
      <vt:lpstr>运动矢量的概念</vt:lpstr>
      <vt:lpstr>块匹配法</vt:lpstr>
      <vt:lpstr>预测图像P的压缩编码算法</vt:lpstr>
      <vt:lpstr>块匹配的讨论</vt:lpstr>
      <vt:lpstr>预测图像B的压缩编码算法</vt:lpstr>
      <vt:lpstr>MPEG解码过程</vt:lpstr>
      <vt:lpstr>MPEG-1的应用领域</vt:lpstr>
      <vt:lpstr>MPEG-2标准</vt:lpstr>
      <vt:lpstr>MPEG-2组成（1）</vt:lpstr>
      <vt:lpstr>MPEG-2组成（2）</vt:lpstr>
      <vt:lpstr>MPEG-2的按帧编码和按场编码</vt:lpstr>
      <vt:lpstr>MPEG-2的profile与level</vt:lpstr>
      <vt:lpstr>MPEG-2的profile与level</vt:lpstr>
      <vt:lpstr>幻灯片 190</vt:lpstr>
      <vt:lpstr>MPEG-2的分级编码</vt:lpstr>
      <vt:lpstr>MPEG-2的系统层语法</vt:lpstr>
      <vt:lpstr>系统复用</vt:lpstr>
      <vt:lpstr>TS包的结构</vt:lpstr>
      <vt:lpstr>多路节目的双层复用系统</vt:lpstr>
      <vt:lpstr>MPEG-2的应用领域</vt:lpstr>
      <vt:lpstr>MPEG-1与MPEG-2的对比</vt:lpstr>
      <vt:lpstr>MPEG-4（1）</vt:lpstr>
      <vt:lpstr>MPEG-4（2）</vt:lpstr>
      <vt:lpstr>MPEG-4（3）</vt:lpstr>
      <vt:lpstr>MPEG-4的优点</vt:lpstr>
      <vt:lpstr>MPEG-4的优点</vt:lpstr>
      <vt:lpstr>MPEG-4的优点</vt:lpstr>
      <vt:lpstr>MPEG-4系统</vt:lpstr>
      <vt:lpstr>MPEG-4视频</vt:lpstr>
      <vt:lpstr>MPEG-4的基于视觉内容的交互功能</vt:lpstr>
      <vt:lpstr>MPEG-4的视频编码（1）</vt:lpstr>
      <vt:lpstr>MPEG-4的视频编码（2）</vt:lpstr>
      <vt:lpstr>MPEG-4的音频</vt:lpstr>
      <vt:lpstr>MPEG-4的应用领域</vt:lpstr>
      <vt:lpstr>MPEG-7标准</vt:lpstr>
      <vt:lpstr>MPEG-7的处理范围</vt:lpstr>
      <vt:lpstr>MPEG-7的应用领域</vt:lpstr>
      <vt:lpstr>MPEG-21的目标</vt:lpstr>
      <vt:lpstr>MPEG-21的主要内容（1）</vt:lpstr>
      <vt:lpstr>MPEG-21的主要内容（2）</vt:lpstr>
      <vt:lpstr>MPEG-21的用户需求</vt:lpstr>
      <vt:lpstr>H.261标准</vt:lpstr>
      <vt:lpstr>MPEG-1与H.261标准视频图像输入格式参数比较</vt:lpstr>
      <vt:lpstr>H.261码流数据结构</vt:lpstr>
      <vt:lpstr>H.261解决的问题</vt:lpstr>
      <vt:lpstr>H.261与MPEG-1的对比</vt:lpstr>
      <vt:lpstr>H.263标准</vt:lpstr>
      <vt:lpstr>H.261与H.263的图像格式</vt:lpstr>
      <vt:lpstr>H.264 MPEG-4 part10/AVC</vt:lpstr>
      <vt:lpstr>相同图像质量不同标准的比特率对比</vt:lpstr>
      <vt:lpstr>H.264的类别与等级</vt:lpstr>
      <vt:lpstr>H.264的效率（1）</vt:lpstr>
      <vt:lpstr>H.264的效率（2）</vt:lpstr>
    </vt:vector>
  </TitlesOfParts>
  <Company>SS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Liuxin</cp:lastModifiedBy>
  <cp:revision>1327</cp:revision>
  <dcterms:created xsi:type="dcterms:W3CDTF">2007-11-04T08:07:40Z</dcterms:created>
  <dcterms:modified xsi:type="dcterms:W3CDTF">2011-12-09T02:20:21Z</dcterms:modified>
</cp:coreProperties>
</file>